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3" r:id="rId4"/>
    <p:sldId id="260" r:id="rId5"/>
    <p:sldId id="280" r:id="rId6"/>
    <p:sldId id="281" r:id="rId7"/>
    <p:sldId id="264" r:id="rId8"/>
    <p:sldId id="275" r:id="rId9"/>
    <p:sldId id="282" r:id="rId10"/>
    <p:sldId id="284" r:id="rId11"/>
    <p:sldId id="258" r:id="rId12"/>
    <p:sldId id="271" r:id="rId13"/>
    <p:sldId id="274" r:id="rId14"/>
    <p:sldId id="276" r:id="rId15"/>
    <p:sldId id="285" r:id="rId16"/>
    <p:sldId id="277" r:id="rId17"/>
    <p:sldId id="283" r:id="rId18"/>
    <p:sldId id="278" r:id="rId19"/>
    <p:sldId id="287" r:id="rId20"/>
    <p:sldId id="265" r:id="rId21"/>
    <p:sldId id="268" r:id="rId22"/>
    <p:sldId id="262" r:id="rId23"/>
    <p:sldId id="267" r:id="rId24"/>
    <p:sldId id="270" r:id="rId25"/>
    <p:sldId id="269" r:id="rId26"/>
    <p:sldId id="286" r:id="rId27"/>
    <p:sldId id="289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F7FD-F74A-4606-9E71-1B20A0308EBA}" type="datetimeFigureOut">
              <a:rPr lang="it-IT" smtClean="0"/>
              <a:pPr/>
              <a:t>16/07/2019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00E77E-FEFB-42BD-BE3B-4F5B3E1F6A8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F7FD-F74A-4606-9E71-1B20A0308EBA}" type="datetimeFigureOut">
              <a:rPr lang="it-IT" smtClean="0"/>
              <a:pPr/>
              <a:t>16/07/2019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E77E-FEFB-42BD-BE3B-4F5B3E1F6A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F7FD-F74A-4606-9E71-1B20A0308EBA}" type="datetimeFigureOut">
              <a:rPr lang="it-IT" smtClean="0"/>
              <a:pPr/>
              <a:t>16/07/2019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E77E-FEFB-42BD-BE3B-4F5B3E1F6A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2DF7FD-F74A-4606-9E71-1B20A0308EBA}" type="datetimeFigureOut">
              <a:rPr lang="it-IT" smtClean="0"/>
              <a:pPr/>
              <a:t>16/07/2019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600E77E-FEFB-42BD-BE3B-4F5B3E1F6A8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F7FD-F74A-4606-9E71-1B20A0308EBA}" type="datetimeFigureOut">
              <a:rPr lang="it-IT" smtClean="0"/>
              <a:pPr/>
              <a:t>16/07/2019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E77E-FEFB-42BD-BE3B-4F5B3E1F6A8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F7FD-F74A-4606-9E71-1B20A0308EBA}" type="datetimeFigureOut">
              <a:rPr lang="it-IT" smtClean="0"/>
              <a:pPr/>
              <a:t>16/07/2019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E77E-FEFB-42BD-BE3B-4F5B3E1F6A8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E77E-FEFB-42BD-BE3B-4F5B3E1F6A8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F7FD-F74A-4606-9E71-1B20A0308EBA}" type="datetimeFigureOut">
              <a:rPr lang="it-IT" smtClean="0"/>
              <a:pPr/>
              <a:t>16/07/2019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F7FD-F74A-4606-9E71-1B20A0308EBA}" type="datetimeFigureOut">
              <a:rPr lang="it-IT" smtClean="0"/>
              <a:pPr/>
              <a:t>16/07/2019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E77E-FEFB-42BD-BE3B-4F5B3E1F6A8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F7FD-F74A-4606-9E71-1B20A0308EBA}" type="datetimeFigureOut">
              <a:rPr lang="it-IT" smtClean="0"/>
              <a:pPr/>
              <a:t>16/07/2019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E77E-FEFB-42BD-BE3B-4F5B3E1F6A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2DF7FD-F74A-4606-9E71-1B20A0308EBA}" type="datetimeFigureOut">
              <a:rPr lang="it-IT" smtClean="0"/>
              <a:pPr/>
              <a:t>16/07/2019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00E77E-FEFB-42BD-BE3B-4F5B3E1F6A8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F7FD-F74A-4606-9E71-1B20A0308EBA}" type="datetimeFigureOut">
              <a:rPr lang="it-IT" smtClean="0"/>
              <a:pPr/>
              <a:t>16/07/2019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00E77E-FEFB-42BD-BE3B-4F5B3E1F6A8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32DF7FD-F74A-4606-9E71-1B20A0308EBA}" type="datetimeFigureOut">
              <a:rPr lang="it-IT" smtClean="0"/>
              <a:pPr/>
              <a:t>16/07/2019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600E77E-FEFB-42BD-BE3B-4F5B3E1F6A8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214290"/>
            <a:ext cx="93583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FFFF00"/>
                </a:solidFill>
                <a:latin typeface="Yu Gothic" pitchFamily="34" charset="-128"/>
                <a:ea typeface="Yu Gothic" pitchFamily="34" charset="-128"/>
              </a:rPr>
              <a:t>LA  MOLE  COME  </a:t>
            </a:r>
          </a:p>
          <a:p>
            <a:pPr algn="ctr"/>
            <a:r>
              <a:rPr lang="it-IT" sz="4400" b="1" dirty="0">
                <a:solidFill>
                  <a:srgbClr val="FFFF00"/>
                </a:solidFill>
                <a:latin typeface="Yu Gothic" pitchFamily="34" charset="-128"/>
                <a:ea typeface="Yu Gothic" pitchFamily="34" charset="-128"/>
              </a:rPr>
              <a:t>UNITA’  </a:t>
            </a:r>
            <a:r>
              <a:rPr lang="it-IT" sz="4400" b="1" dirty="0" err="1">
                <a:solidFill>
                  <a:srgbClr val="FFFF00"/>
                </a:solidFill>
                <a:latin typeface="Yu Gothic" pitchFamily="34" charset="-128"/>
                <a:ea typeface="Yu Gothic" pitchFamily="34" charset="-128"/>
              </a:rPr>
              <a:t>DI</a:t>
            </a:r>
            <a:r>
              <a:rPr lang="it-IT" sz="4400" b="1" dirty="0">
                <a:solidFill>
                  <a:srgbClr val="FFFF00"/>
                </a:solidFill>
                <a:latin typeface="Yu Gothic" pitchFamily="34" charset="-128"/>
                <a:ea typeface="Yu Gothic" pitchFamily="34" charset="-128"/>
              </a:rPr>
              <a:t>  MISURA: </a:t>
            </a:r>
          </a:p>
          <a:p>
            <a:pPr algn="ctr"/>
            <a:r>
              <a:rPr lang="it-IT" sz="4000" b="1" dirty="0">
                <a:solidFill>
                  <a:schemeClr val="bg1"/>
                </a:solidFill>
                <a:latin typeface="Yu Gothic" pitchFamily="34" charset="-128"/>
                <a:ea typeface="Yu Gothic" pitchFamily="34" charset="-128"/>
              </a:rPr>
              <a:t>dalle masse atomiche alla </a:t>
            </a:r>
          </a:p>
          <a:p>
            <a:pPr algn="ctr"/>
            <a:r>
              <a:rPr lang="it-IT" sz="4000" b="1" dirty="0">
                <a:solidFill>
                  <a:schemeClr val="bg1"/>
                </a:solidFill>
                <a:latin typeface="Yu Gothic" pitchFamily="34" charset="-128"/>
                <a:ea typeface="Yu Gothic" pitchFamily="34" charset="-128"/>
              </a:rPr>
              <a:t>costante universale dei gas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071810"/>
            <a:ext cx="4786346" cy="342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357158" y="3571876"/>
            <a:ext cx="3500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INTRODUZIONE </a:t>
            </a:r>
          </a:p>
          <a:p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BASATA  SU  UN PERCORSO  STORICO</a:t>
            </a:r>
            <a:endParaRPr lang="it-IT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5720" y="214290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UNITA’   MOLE  E  MASSE  ATOMICHE  RELATIVE  (PESI  ATOMICI)</a:t>
            </a:r>
            <a:endParaRPr lang="it-IT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71472" y="1571612"/>
            <a:ext cx="857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it-IT" sz="2800" b="1" baseline="-25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it-IT" sz="2800" b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:massa (in  g)  di  una  mole di  sostanza</a:t>
            </a:r>
            <a:endParaRPr lang="it-IT" sz="2800" dirty="0">
              <a:latin typeface="Arial" pitchFamily="34" charset="0"/>
              <a:cs typeface="Arial" pitchFamily="34" charset="0"/>
            </a:endParaRPr>
          </a:p>
          <a:p>
            <a:endParaRPr lang="it-IT" sz="2800" dirty="0">
              <a:latin typeface="Arial" pitchFamily="34" charset="0"/>
              <a:cs typeface="Arial" pitchFamily="34" charset="0"/>
            </a:endParaRPr>
          </a:p>
          <a:p>
            <a:r>
              <a:rPr lang="it-IT" sz="2800" dirty="0">
                <a:latin typeface="Arial" pitchFamily="34" charset="0"/>
                <a:cs typeface="Arial" pitchFamily="34" charset="0"/>
              </a:rPr>
              <a:t>1.00 g H,  12.0 g  C, 16.0  g  O, …..</a:t>
            </a:r>
            <a:r>
              <a: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85720" y="3071810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 MOLE  E’ LA  QUANTITA’  CHE  CONTIENE  UN NUMERO </a:t>
            </a:r>
            <a:r>
              <a:rPr lang="it-IT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ATOMI   PRESENTI   NELLA  MASSA  PARI   ALLA MASSA  ATOMICA  RELATIVA  </a:t>
            </a:r>
            <a:r>
              <a:rPr lang="it-IT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it-IT" sz="2000" b="1" baseline="-25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57224" y="5429264"/>
            <a:ext cx="3929090" cy="906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3200" b="1" dirty="0">
                <a:solidFill>
                  <a:schemeClr val="bg1"/>
                </a:solidFill>
              </a:rPr>
              <a:t>          </a:t>
            </a:r>
            <a:r>
              <a:rPr lang="en-US" sz="3200" b="1" dirty="0" err="1">
                <a:solidFill>
                  <a:schemeClr val="bg1"/>
                </a:solidFill>
              </a:rPr>
              <a:t>w</a:t>
            </a:r>
            <a:r>
              <a:rPr lang="en-US" sz="3200" b="1" baseline="-25000" dirty="0" err="1">
                <a:solidFill>
                  <a:schemeClr val="bg1"/>
                </a:solidFill>
              </a:rPr>
              <a:t>i</a:t>
            </a: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en-US" sz="3200" b="1" dirty="0">
                <a:solidFill>
                  <a:schemeClr val="bg1"/>
                </a:solidFill>
              </a:rPr>
              <a:t>n =  </a:t>
            </a:r>
            <a:r>
              <a:rPr lang="en-US" sz="3200" b="1" dirty="0">
                <a:solidFill>
                  <a:schemeClr val="bg1"/>
                </a:solidFill>
                <a:sym typeface="Symbol"/>
              </a:rPr>
              <a:t></a:t>
            </a:r>
          </a:p>
          <a:p>
            <a:pPr>
              <a:lnSpc>
                <a:spcPts val="2000"/>
              </a:lnSpc>
            </a:pPr>
            <a:r>
              <a:rPr lang="en-US" sz="3200" b="1" dirty="0">
                <a:solidFill>
                  <a:schemeClr val="bg1"/>
                </a:solidFill>
                <a:sym typeface="Symbol"/>
              </a:rPr>
              <a:t>          </a:t>
            </a:r>
            <a:r>
              <a:rPr lang="en-US" sz="3200" b="1" dirty="0" err="1">
                <a:solidFill>
                  <a:schemeClr val="bg1"/>
                </a:solidFill>
                <a:sym typeface="Symbol"/>
              </a:rPr>
              <a:t>m</a:t>
            </a:r>
            <a:r>
              <a:rPr lang="en-US" sz="3200" b="1" baseline="-25000" dirty="0" err="1">
                <a:solidFill>
                  <a:schemeClr val="bg1"/>
                </a:solidFill>
                <a:sym typeface="Symbol"/>
              </a:rPr>
              <a:t>R</a:t>
            </a:r>
            <a:r>
              <a:rPr lang="en-US" sz="3200" b="1" dirty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b="1" baseline="-25000" dirty="0">
                <a:solidFill>
                  <a:schemeClr val="bg1"/>
                </a:solidFill>
                <a:sym typeface="Symbol"/>
              </a:rPr>
              <a:t>   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28596" y="4286256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" pitchFamily="34" charset="0"/>
                <a:cs typeface="Arial" pitchFamily="34" charset="0"/>
              </a:rPr>
              <a:t>QUANTITA’  </a:t>
            </a:r>
            <a:r>
              <a:rPr lang="it-IT" sz="2400" b="1" dirty="0" err="1">
                <a:latin typeface="Arial" pitchFamily="34" charset="0"/>
                <a:cs typeface="Arial" pitchFamily="34" charset="0"/>
              </a:rPr>
              <a:t>DI</a:t>
            </a:r>
            <a:r>
              <a:rPr lang="it-IT" sz="2400" b="1" dirty="0">
                <a:latin typeface="Arial" pitchFamily="34" charset="0"/>
                <a:cs typeface="Arial" pitchFamily="34" charset="0"/>
              </a:rPr>
              <a:t>  SOSTANZA   (numero  moli) CONTENUTA     IN  W</a:t>
            </a:r>
            <a:r>
              <a:rPr lang="it-IT" sz="2400" b="1" baseline="-25000" dirty="0">
                <a:latin typeface="Arial" pitchFamily="34" charset="0"/>
                <a:cs typeface="Arial" pitchFamily="34" charset="0"/>
              </a:rPr>
              <a:t>I </a:t>
            </a:r>
            <a:r>
              <a:rPr lang="it-IT" sz="2400" b="1" dirty="0">
                <a:latin typeface="Arial" pitchFamily="34" charset="0"/>
                <a:cs typeface="Arial" pitchFamily="34" charset="0"/>
              </a:rPr>
              <a:t> GRAMMI: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reeweb.polito.it/strutture/cemed/sistemaperiodico/bio/img/canniz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3286148" cy="457870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3786182" y="2571744"/>
            <a:ext cx="5072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Sunto di un corso di Filosofia Chimica fatto nella R. Università di Genova", (1858 ,  </a:t>
            </a:r>
            <a:r>
              <a:rPr lang="it-IT" i="1" dirty="0"/>
              <a:t>Nuovo Cimento)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0" y="1357298"/>
            <a:ext cx="5929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Arial" pitchFamily="34" charset="0"/>
                <a:cs typeface="Arial" pitchFamily="34" charset="0"/>
              </a:rPr>
              <a:t>Stanislao  CANNIZZARO (1826-1910)</a:t>
            </a:r>
          </a:p>
        </p:txBody>
      </p:sp>
      <p:sp>
        <p:nvSpPr>
          <p:cNvPr id="7" name="Rettangolo 6"/>
          <p:cNvSpPr/>
          <p:nvPr/>
        </p:nvSpPr>
        <p:spPr>
          <a:xfrm>
            <a:off x="3857620" y="3286124"/>
            <a:ext cx="5286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METODO  </a:t>
            </a:r>
            <a:r>
              <a:rPr lang="it-IT" dirty="0" err="1"/>
              <a:t>DI</a:t>
            </a:r>
            <a:r>
              <a:rPr lang="it-IT" dirty="0"/>
              <a:t>  CANNIZZARO</a:t>
            </a:r>
          </a:p>
        </p:txBody>
      </p:sp>
      <p:sp>
        <p:nvSpPr>
          <p:cNvPr id="9" name="Rettangolo 8"/>
          <p:cNvSpPr/>
          <p:nvPr/>
        </p:nvSpPr>
        <p:spPr>
          <a:xfrm>
            <a:off x="0" y="0"/>
            <a:ext cx="9358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FFFF00"/>
                </a:solidFill>
                <a:latin typeface="Yu Gothic" pitchFamily="34" charset="-128"/>
                <a:ea typeface="Yu Gothic" pitchFamily="34" charset="-128"/>
              </a:rPr>
              <a:t>Determinazione delle masse atomiche  relative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57620" y="3786190"/>
            <a:ext cx="50006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“Le varie  </a:t>
            </a:r>
            <a:r>
              <a:rPr lang="it-IT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quantita’</a:t>
            </a:r>
            <a:r>
              <a:rPr lang="it-IT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dello  stesso  elemento contenute in diverse molecole son tutte</a:t>
            </a:r>
          </a:p>
          <a:p>
            <a:r>
              <a:rPr lang="it-IT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MULTIPLE  INTERE  </a:t>
            </a:r>
            <a:r>
              <a:rPr lang="it-IT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UNA  MEDESIMA  QUANTITA’</a:t>
            </a:r>
          </a:p>
          <a:p>
            <a:r>
              <a:rPr lang="it-IT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 quale  deve  a ragione  chiamarsi  atomo”.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500166" y="571480"/>
            <a:ext cx="6715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- DISTINZIONE TRA ATOMO  E  MOLECOLA</a:t>
            </a:r>
          </a:p>
          <a:p>
            <a:r>
              <a:rPr lang="it-IT" dirty="0">
                <a:solidFill>
                  <a:srgbClr val="FFFF00"/>
                </a:solidFill>
              </a:rPr>
              <a:t>- DETERMINAZIONE ESATTA  DELLE MASSE  MOLECOLARI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00166" y="214290"/>
            <a:ext cx="6715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FFFF00"/>
                </a:solidFill>
              </a:rPr>
              <a:t>METODO  </a:t>
            </a:r>
            <a:r>
              <a:rPr lang="it-IT" sz="3200" b="1" dirty="0" err="1">
                <a:solidFill>
                  <a:srgbClr val="FFFF00"/>
                </a:solidFill>
              </a:rPr>
              <a:t>DI</a:t>
            </a:r>
            <a:r>
              <a:rPr lang="it-IT" sz="3200" b="1" dirty="0">
                <a:solidFill>
                  <a:srgbClr val="FFFF00"/>
                </a:solidFill>
              </a:rPr>
              <a:t>  CANNIZZARO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785786" y="1214422"/>
          <a:ext cx="778671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COMPOSTO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DENSITA’</a:t>
                      </a:r>
                      <a:r>
                        <a:rPr lang="it-IT" sz="16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/</a:t>
                      </a:r>
                      <a:r>
                        <a:rPr lang="it-IT" sz="1400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DENSITA’ IDROGENO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>
                        <a:solidFill>
                          <a:schemeClr val="bg1"/>
                        </a:solidFill>
                        <a:latin typeface="Yu Gothic" pitchFamily="34" charset="-128"/>
                        <a:ea typeface="Yu Gothic" pitchFamily="34" charset="-128"/>
                      </a:endParaRPr>
                    </a:p>
                    <a:p>
                      <a:pPr algn="ctr"/>
                      <a:r>
                        <a:rPr lang="it-IT" sz="2400" dirty="0" err="1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%H</a:t>
                      </a:r>
                      <a:endParaRPr lang="it-IT" sz="2400" dirty="0">
                        <a:solidFill>
                          <a:schemeClr val="bg1"/>
                        </a:solidFill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>
                        <a:solidFill>
                          <a:schemeClr val="bg1"/>
                        </a:solidFill>
                        <a:latin typeface="Yu Gothic" pitchFamily="34" charset="-128"/>
                        <a:ea typeface="Yu Gothic" pitchFamily="34" charset="-128"/>
                      </a:endParaRPr>
                    </a:p>
                    <a:p>
                      <a:pPr algn="ctr"/>
                      <a:r>
                        <a:rPr lang="it-IT" sz="2400" dirty="0" err="1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%C</a:t>
                      </a:r>
                      <a:endParaRPr lang="it-IT" sz="2400" dirty="0">
                        <a:solidFill>
                          <a:schemeClr val="bg1"/>
                        </a:solidFill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>
                        <a:solidFill>
                          <a:schemeClr val="bg1"/>
                        </a:solidFill>
                        <a:latin typeface="Yu Gothic" pitchFamily="34" charset="-128"/>
                        <a:ea typeface="Yu Gothic" pitchFamily="34" charset="-128"/>
                      </a:endParaRPr>
                    </a:p>
                    <a:p>
                      <a:pPr algn="ctr"/>
                      <a:r>
                        <a:rPr lang="it-IT" sz="2400" dirty="0" err="1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%O</a:t>
                      </a:r>
                      <a:endParaRPr lang="it-IT" sz="2400" dirty="0">
                        <a:solidFill>
                          <a:schemeClr val="bg1"/>
                        </a:solidFill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>
                        <a:solidFill>
                          <a:schemeClr val="tx1"/>
                        </a:solidFill>
                        <a:latin typeface="Yu Gothic" pitchFamily="34" charset="-128"/>
                        <a:ea typeface="Yu Gothic" pitchFamily="34" charset="-128"/>
                      </a:endParaRPr>
                    </a:p>
                    <a:p>
                      <a:pPr algn="ctr"/>
                      <a:r>
                        <a:rPr lang="it-IT" sz="2400" dirty="0" err="1">
                          <a:solidFill>
                            <a:schemeClr val="tx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m</a:t>
                      </a:r>
                      <a:r>
                        <a:rPr lang="it-IT" sz="2400" baseline="-25000" dirty="0" err="1">
                          <a:solidFill>
                            <a:schemeClr val="tx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C</a:t>
                      </a:r>
                      <a:endParaRPr lang="it-IT" sz="2400" dirty="0">
                        <a:solidFill>
                          <a:schemeClr val="tx1"/>
                        </a:solidFill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dirty="0">
                        <a:solidFill>
                          <a:schemeClr val="tx1"/>
                        </a:solidFill>
                        <a:latin typeface="Yu Gothic" pitchFamily="34" charset="-128"/>
                        <a:ea typeface="Yu Gothic" pitchFamily="34" charset="-12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err="1">
                          <a:solidFill>
                            <a:schemeClr val="tx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m</a:t>
                      </a:r>
                      <a:r>
                        <a:rPr lang="it-IT" sz="2400" baseline="-25000" dirty="0" err="1">
                          <a:solidFill>
                            <a:schemeClr val="tx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O</a:t>
                      </a:r>
                      <a:endParaRPr lang="it-IT" sz="2400" dirty="0">
                        <a:solidFill>
                          <a:schemeClr val="tx1"/>
                        </a:solidFill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Idrogeno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b="1" dirty="0">
                        <a:solidFill>
                          <a:schemeClr val="tx1"/>
                        </a:solidFill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400" b="1" dirty="0">
                        <a:solidFill>
                          <a:schemeClr val="tx1"/>
                        </a:solidFill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Metano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8.02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25.1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74.9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tx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12.0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400" b="1" dirty="0">
                        <a:solidFill>
                          <a:schemeClr val="tx1"/>
                        </a:solidFill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Alcol etilico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22.9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13.1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52.1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34.7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tx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23.9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tx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16.0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Etere etilico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36.8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13.6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64.8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21.6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tx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47.7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tx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16.0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Acqua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9.01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11.2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88.8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b="1" dirty="0">
                        <a:solidFill>
                          <a:schemeClr val="tx1"/>
                        </a:solidFill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tx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16.0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Acqua ossigenata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16.9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5.93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94.1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b="1" dirty="0">
                        <a:solidFill>
                          <a:schemeClr val="tx1"/>
                        </a:solidFill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tx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32.0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428728" y="5500702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FFFF00"/>
                </a:solidFill>
                <a:latin typeface="Yu Gothic" pitchFamily="34" charset="-128"/>
                <a:ea typeface="Yu Gothic" pitchFamily="34" charset="-128"/>
              </a:rPr>
              <a:t>m</a:t>
            </a:r>
            <a:r>
              <a:rPr lang="it-IT" sz="3200" b="1" baseline="-25000" dirty="0" err="1">
                <a:solidFill>
                  <a:srgbClr val="FFFF00"/>
                </a:solidFill>
                <a:latin typeface="Yu Gothic" pitchFamily="34" charset="-128"/>
                <a:ea typeface="Yu Gothic" pitchFamily="34" charset="-128"/>
              </a:rPr>
              <a:t>x</a:t>
            </a:r>
            <a:r>
              <a:rPr lang="it-IT" sz="3200" b="1" dirty="0">
                <a:solidFill>
                  <a:srgbClr val="FFFF00"/>
                </a:solidFill>
                <a:latin typeface="Yu Gothic" pitchFamily="34" charset="-128"/>
                <a:ea typeface="Yu Gothic" pitchFamily="34" charset="-128"/>
              </a:rPr>
              <a:t> = 2 ×(</a:t>
            </a:r>
            <a:r>
              <a:rPr lang="it-IT" sz="3200" b="1" dirty="0" err="1">
                <a:solidFill>
                  <a:srgbClr val="FFFF00"/>
                </a:solidFill>
                <a:latin typeface="Yu Gothic" pitchFamily="34" charset="-128"/>
                <a:ea typeface="Yu Gothic" pitchFamily="34" charset="-128"/>
              </a:rPr>
              <a:t>d</a:t>
            </a:r>
            <a:r>
              <a:rPr lang="it-IT" sz="3200" b="1" baseline="-25000" dirty="0" err="1">
                <a:solidFill>
                  <a:srgbClr val="FFFF00"/>
                </a:solidFill>
                <a:latin typeface="Yu Gothic" pitchFamily="34" charset="-128"/>
                <a:ea typeface="Yu Gothic" pitchFamily="34" charset="-128"/>
              </a:rPr>
              <a:t>H</a:t>
            </a:r>
            <a:r>
              <a:rPr lang="it-IT" sz="3200" b="1" dirty="0">
                <a:solidFill>
                  <a:srgbClr val="FFFF00"/>
                </a:solidFill>
                <a:latin typeface="Yu Gothic" pitchFamily="34" charset="-128"/>
                <a:ea typeface="Yu Gothic" pitchFamily="34" charset="-128"/>
              </a:rPr>
              <a:t>)×(</a:t>
            </a:r>
            <a:r>
              <a:rPr lang="it-IT" sz="3200" b="1" dirty="0" err="1">
                <a:solidFill>
                  <a:srgbClr val="FFFF00"/>
                </a:solidFill>
                <a:latin typeface="Yu Gothic" pitchFamily="34" charset="-128"/>
                <a:ea typeface="Yu Gothic" pitchFamily="34" charset="-128"/>
              </a:rPr>
              <a:t>%X</a:t>
            </a:r>
            <a:r>
              <a:rPr lang="it-IT" sz="3200" b="1" dirty="0">
                <a:solidFill>
                  <a:srgbClr val="FFFF00"/>
                </a:solidFill>
                <a:latin typeface="Yu Gothic" pitchFamily="34" charset="-128"/>
                <a:ea typeface="Yu Gothic" pitchFamily="34" charset="-128"/>
              </a:rPr>
              <a:t>/100)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28728" y="5572140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>
                <a:solidFill>
                  <a:srgbClr val="FFFF00"/>
                </a:solidFill>
                <a:latin typeface="Arial" pitchFamily="34" charset="0"/>
                <a:ea typeface="Yu Gothic"/>
                <a:cs typeface="Arial" pitchFamily="34" charset="0"/>
              </a:rPr>
              <a:t>C</a:t>
            </a:r>
            <a:r>
              <a:rPr lang="it-IT" sz="4000" b="1" baseline="-25000" dirty="0" err="1">
                <a:solidFill>
                  <a:srgbClr val="FFFF00"/>
                </a:solidFill>
                <a:latin typeface="Arial" pitchFamily="34" charset="0"/>
                <a:ea typeface="Yu Gothic"/>
                <a:cs typeface="Arial" pitchFamily="34" charset="0"/>
              </a:rPr>
              <a:t>s</a:t>
            </a:r>
            <a:r>
              <a:rPr lang="it-IT" sz="4000" b="1" dirty="0" err="1">
                <a:solidFill>
                  <a:srgbClr val="FFFF00"/>
                </a:solidFill>
                <a:latin typeface="Arial" pitchFamily="34" charset="0"/>
                <a:ea typeface="Yu Gothic"/>
                <a:cs typeface="Arial" pitchFamily="34" charset="0"/>
              </a:rPr>
              <a:t>×m</a:t>
            </a:r>
            <a:r>
              <a:rPr lang="it-IT" sz="4000" b="1" dirty="0">
                <a:solidFill>
                  <a:srgbClr val="FFFF00"/>
                </a:solidFill>
                <a:latin typeface="Arial" pitchFamily="34" charset="0"/>
                <a:ea typeface="Yu Gothic"/>
                <a:cs typeface="Arial" pitchFamily="34" charset="0"/>
              </a:rPr>
              <a:t> </a:t>
            </a:r>
            <a:r>
              <a:rPr lang="it-IT" sz="4000" b="1" baseline="-25000" dirty="0">
                <a:solidFill>
                  <a:srgbClr val="FFFF00"/>
                </a:solidFill>
                <a:latin typeface="Arial" pitchFamily="34" charset="0"/>
                <a:ea typeface="Yu Gothic"/>
                <a:cs typeface="Arial" pitchFamily="34" charset="0"/>
              </a:rPr>
              <a:t>A</a:t>
            </a:r>
            <a:r>
              <a:rPr lang="it-IT" sz="4000" b="1" dirty="0">
                <a:solidFill>
                  <a:srgbClr val="FFFF00"/>
                </a:solidFill>
                <a:latin typeface="Arial" pitchFamily="34" charset="0"/>
                <a:ea typeface="Yu Gothic"/>
                <a:cs typeface="Arial" pitchFamily="34" charset="0"/>
              </a:rPr>
              <a:t> </a:t>
            </a:r>
            <a:r>
              <a:rPr lang="it-IT" sz="4000" b="1" dirty="0">
                <a:solidFill>
                  <a:srgbClr val="FFFF00"/>
                </a:solidFill>
                <a:latin typeface="Arial" pitchFamily="34" charset="0"/>
                <a:ea typeface="Yu Gothic"/>
                <a:cs typeface="Arial" pitchFamily="34" charset="0"/>
                <a:sym typeface="Symbol"/>
              </a:rPr>
              <a:t></a:t>
            </a:r>
            <a:r>
              <a:rPr lang="it-IT" sz="4000" b="1" dirty="0">
                <a:solidFill>
                  <a:srgbClr val="FFFF00"/>
                </a:solidFill>
                <a:latin typeface="Arial" pitchFamily="34" charset="0"/>
                <a:ea typeface="Yu Gothic"/>
                <a:cs typeface="Arial" pitchFamily="34" charset="0"/>
              </a:rPr>
              <a:t> 25 J K</a:t>
            </a:r>
            <a:r>
              <a:rPr lang="it-IT" sz="4000" b="1" baseline="30000" dirty="0">
                <a:solidFill>
                  <a:srgbClr val="FFFF00"/>
                </a:solidFill>
                <a:latin typeface="Arial" pitchFamily="34" charset="0"/>
                <a:ea typeface="Yu Gothic"/>
                <a:cs typeface="Arial" pitchFamily="34" charset="0"/>
              </a:rPr>
              <a:t>−1</a:t>
            </a:r>
            <a:r>
              <a:rPr lang="it-IT" sz="4000" b="1" dirty="0">
                <a:solidFill>
                  <a:srgbClr val="FFFF00"/>
                </a:solidFill>
                <a:latin typeface="Arial" pitchFamily="34" charset="0"/>
                <a:ea typeface="Yu Gothic"/>
                <a:cs typeface="Arial" pitchFamily="34" charset="0"/>
              </a:rPr>
              <a:t> mol</a:t>
            </a:r>
            <a:r>
              <a:rPr lang="it-IT" sz="4000" b="1" baseline="30000" dirty="0">
                <a:solidFill>
                  <a:srgbClr val="FFFF00"/>
                </a:solidFill>
                <a:latin typeface="Arial" pitchFamily="34" charset="0"/>
                <a:ea typeface="Yu Gothic"/>
                <a:cs typeface="Arial" pitchFamily="34" charset="0"/>
              </a:rPr>
              <a:t>−1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857356" y="285728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LEGGE  DI  DULONG  PETIT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071802" y="92867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FF00"/>
                </a:solidFill>
                <a:latin typeface="Arial" pitchFamily="34" charset="0"/>
                <a:ea typeface="Yu Gothic"/>
                <a:cs typeface="Arial" pitchFamily="34" charset="0"/>
              </a:rPr>
              <a:t>(C</a:t>
            </a:r>
            <a:r>
              <a:rPr lang="it-IT" sz="3600" b="1" baseline="-25000" dirty="0">
                <a:solidFill>
                  <a:srgbClr val="FFFF00"/>
                </a:solidFill>
                <a:latin typeface="Arial" pitchFamily="34" charset="0"/>
                <a:ea typeface="Yu Gothic"/>
                <a:cs typeface="Arial" pitchFamily="34" charset="0"/>
              </a:rPr>
              <a:t>s</a:t>
            </a:r>
            <a:r>
              <a:rPr lang="it-IT" sz="3600" b="1" dirty="0">
                <a:solidFill>
                  <a:srgbClr val="FFFF00"/>
                </a:solidFill>
                <a:latin typeface="Arial" pitchFamily="34" charset="0"/>
                <a:ea typeface="Yu Gothic"/>
                <a:cs typeface="Arial" pitchFamily="34" charset="0"/>
              </a:rPr>
              <a:t> </a:t>
            </a:r>
            <a:r>
              <a:rPr lang="it-IT" sz="3600" b="1" dirty="0">
                <a:solidFill>
                  <a:srgbClr val="FFFF00"/>
                </a:solidFill>
                <a:latin typeface="Arial" pitchFamily="34" charset="0"/>
                <a:ea typeface="Yu Gothic"/>
                <a:cs typeface="Arial" pitchFamily="34" charset="0"/>
                <a:sym typeface="Symbol"/>
              </a:rPr>
              <a:t>=3R)</a:t>
            </a:r>
            <a:endParaRPr lang="it-IT" sz="3600" b="1" baseline="30000" dirty="0">
              <a:solidFill>
                <a:srgbClr val="FFFF00"/>
              </a:solidFill>
              <a:latin typeface="Arial" pitchFamily="34" charset="0"/>
              <a:ea typeface="Yu Gothic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64008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0034" y="1428736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V= cost.× N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357290" y="285728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LA  COSTANTE  UNIVERSALE  R    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               DEI  GAS </a:t>
            </a:r>
            <a:endParaRPr lang="it-IT" sz="3600" b="1" dirty="0">
              <a:solidFill>
                <a:srgbClr val="FFFF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214810" y="1071546"/>
            <a:ext cx="40005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         </a:t>
            </a:r>
          </a:p>
          <a:p>
            <a:r>
              <a:rPr lang="en-US" sz="4800" dirty="0"/>
              <a:t>P V</a:t>
            </a:r>
            <a:r>
              <a:rPr lang="en-US" sz="4800" baseline="-25000" dirty="0"/>
              <a:t>i</a:t>
            </a:r>
            <a:r>
              <a:rPr lang="en-US" sz="4800" dirty="0"/>
              <a:t> = </a:t>
            </a:r>
            <a:r>
              <a:rPr lang="en-US" sz="4800" dirty="0" err="1"/>
              <a:t>r</a:t>
            </a:r>
            <a:r>
              <a:rPr lang="en-US" sz="4800" baseline="-25000" dirty="0" err="1"/>
              <a:t>i</a:t>
            </a:r>
            <a:r>
              <a:rPr lang="en-US" sz="4800" dirty="0"/>
              <a:t> </a:t>
            </a:r>
            <a:r>
              <a:rPr lang="en-US" sz="4800" dirty="0" err="1"/>
              <a:t>w</a:t>
            </a:r>
            <a:r>
              <a:rPr lang="en-US" sz="4800" baseline="-25000" dirty="0" err="1"/>
              <a:t>i</a:t>
            </a:r>
            <a:r>
              <a:rPr lang="en-US" sz="4800" dirty="0"/>
              <a:t> T</a:t>
            </a:r>
          </a:p>
          <a:p>
            <a:r>
              <a:rPr lang="en-US" sz="4800" dirty="0"/>
              <a:t>P v</a:t>
            </a:r>
            <a:r>
              <a:rPr lang="en-US" sz="4800" baseline="-25000" dirty="0"/>
              <a:t>i</a:t>
            </a:r>
            <a:r>
              <a:rPr lang="en-US" sz="4800" dirty="0"/>
              <a:t> = </a:t>
            </a:r>
            <a:r>
              <a:rPr lang="en-US" sz="4800" dirty="0" err="1"/>
              <a:t>r</a:t>
            </a:r>
            <a:r>
              <a:rPr lang="en-US" sz="4800" baseline="-25000" dirty="0" err="1"/>
              <a:t>i</a:t>
            </a:r>
            <a:r>
              <a:rPr lang="en-US" sz="4800" dirty="0"/>
              <a:t> T</a:t>
            </a:r>
            <a:endParaRPr lang="en-US" sz="4800" dirty="0">
              <a:sym typeface="Symbol"/>
            </a:endParaRPr>
          </a:p>
          <a:p>
            <a:endParaRPr lang="en-US" sz="4800" dirty="0">
              <a:sym typeface="Symbol"/>
            </a:endParaRPr>
          </a:p>
          <a:p>
            <a:r>
              <a:rPr lang="en-US" sz="3200" dirty="0">
                <a:sym typeface="Symbol"/>
              </a:rPr>
              <a:t>                   </a:t>
            </a:r>
            <a:endParaRPr lang="it-IT" sz="32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33288"/>
            <a:ext cx="3333765" cy="462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4214810" y="3571876"/>
            <a:ext cx="4643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" pitchFamily="34" charset="0"/>
                <a:cs typeface="Arial" pitchFamily="34" charset="0"/>
              </a:rPr>
              <a:t>VOLUME   SPECIFICO  (L/kg)</a:t>
            </a:r>
          </a:p>
        </p:txBody>
      </p:sp>
      <p:sp>
        <p:nvSpPr>
          <p:cNvPr id="9" name="Rettangolo 8"/>
          <p:cNvSpPr/>
          <p:nvPr/>
        </p:nvSpPr>
        <p:spPr>
          <a:xfrm>
            <a:off x="3500430" y="2214554"/>
            <a:ext cx="332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aseline="-25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it-I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0034" y="1428736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V= cost× N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57224" y="285728"/>
            <a:ext cx="721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  COSTANTE  UNIVERSALE  R    </a:t>
            </a:r>
          </a:p>
          <a:p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DEI  GAS </a:t>
            </a:r>
            <a:endParaRPr lang="it-IT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7158" y="3000372"/>
            <a:ext cx="3214710" cy="89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3200" b="1" baseline="-25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</a:pP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 V</a:t>
            </a:r>
            <a:r>
              <a:rPr lang="en-US" sz="32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k T 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</a:t>
            </a:r>
          </a:p>
          <a:p>
            <a:pPr>
              <a:lnSpc>
                <a:spcPts val="2000"/>
              </a:lnSpc>
            </a:pP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                m</a:t>
            </a:r>
            <a:r>
              <a:rPr lang="en-US" sz="32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i</a:t>
            </a:r>
            <a:endParaRPr lang="it-IT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7158" y="4214818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ym typeface="Symbol"/>
              </a:rPr>
              <a:t>m</a:t>
            </a:r>
            <a:r>
              <a:rPr lang="en-US" sz="3200" baseline="-25000" dirty="0" err="1">
                <a:sym typeface="Symbol"/>
              </a:rPr>
              <a:t>R</a:t>
            </a:r>
            <a:r>
              <a:rPr lang="en-US" sz="3200" baseline="-25000" dirty="0">
                <a:sym typeface="Symbol"/>
              </a:rPr>
              <a:t> </a:t>
            </a:r>
            <a:r>
              <a:rPr lang="en-US" sz="3200" dirty="0"/>
              <a:t>= </a:t>
            </a:r>
            <a:r>
              <a:rPr lang="en-US" sz="3200" dirty="0">
                <a:sym typeface="Symbol"/>
              </a:rPr>
              <a:t>m</a:t>
            </a:r>
            <a:r>
              <a:rPr lang="en-US" sz="3200" baseline="-25000" dirty="0">
                <a:sym typeface="Symbol"/>
              </a:rPr>
              <a:t>i </a:t>
            </a:r>
            <a:r>
              <a:rPr lang="en-US" sz="3200" dirty="0"/>
              <a:t>/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err="1">
                <a:sym typeface="Symbol"/>
              </a:rPr>
              <a:t>m</a:t>
            </a:r>
            <a:r>
              <a:rPr lang="en-US" sz="3200" baseline="-25000" dirty="0" err="1">
                <a:sym typeface="Symbol"/>
              </a:rPr>
              <a:t>H</a:t>
            </a:r>
            <a:endParaRPr lang="it-IT" sz="32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786182" y="4286256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  <a:sym typeface="Symbol"/>
              </a:rPr>
              <a:t>R</a:t>
            </a:r>
            <a:r>
              <a:rPr lang="en-US" sz="2400" baseline="-25000" dirty="0">
                <a:latin typeface="Arial" pitchFamily="34" charset="0"/>
                <a:cs typeface="Arial" pitchFamily="34" charset="0"/>
                <a:sym typeface="Symbol"/>
              </a:rPr>
              <a:t> 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= m</a:t>
            </a:r>
            <a:r>
              <a:rPr lang="it-IT" sz="2400" dirty="0" err="1">
                <a:latin typeface="Arial" pitchFamily="34" charset="0"/>
                <a:cs typeface="Arial" pitchFamily="34" charset="0"/>
              </a:rPr>
              <a:t>assa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   in  g  di  1  mole  di  sostanza   (g mol</a:t>
            </a:r>
            <a:r>
              <a:rPr lang="it-IT" sz="2400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0" y="2071678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 V</a:t>
            </a:r>
            <a:r>
              <a:rPr lang="en-US" sz="32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k T N 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428992" y="2643182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itchFamily="34" charset="0"/>
                <a:cs typeface="Arial" pitchFamily="34" charset="0"/>
              </a:rPr>
              <a:t>Wi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  grammi  di  sostanza</a:t>
            </a:r>
          </a:p>
          <a:p>
            <a:r>
              <a:rPr lang="it-IT" sz="2400" u="sng" dirty="0">
                <a:latin typeface="Arial" pitchFamily="34" charset="0"/>
                <a:cs typeface="Arial" pitchFamily="34" charset="0"/>
              </a:rPr>
              <a:t>m</a:t>
            </a:r>
            <a:r>
              <a:rPr lang="it-IT" sz="2400" u="sng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it-IT" sz="2400" u="sng" dirty="0">
                <a:latin typeface="Arial" pitchFamily="34" charset="0"/>
                <a:cs typeface="Arial" pitchFamily="34" charset="0"/>
              </a:rPr>
              <a:t> : massa  atomica  assoluta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85720" y="5715016"/>
            <a:ext cx="392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>
                <a:latin typeface="Arial" pitchFamily="34" charset="0"/>
                <a:cs typeface="Arial" pitchFamily="34" charset="0"/>
              </a:rPr>
              <a:t>Scala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u="sng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u="sng" dirty="0" err="1">
                <a:latin typeface="Arial" pitchFamily="34" charset="0"/>
                <a:cs typeface="Arial" pitchFamily="34" charset="0"/>
              </a:rPr>
              <a:t>riferimento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: H</a:t>
            </a:r>
            <a:endParaRPr lang="it-IT" sz="28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57224" y="285728"/>
            <a:ext cx="721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  COSTANTE  UNIVERSALE  R    </a:t>
            </a:r>
          </a:p>
          <a:p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DEI  GAS </a:t>
            </a:r>
            <a:endParaRPr lang="it-IT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85720" y="1643050"/>
            <a:ext cx="3214710" cy="89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3200" baseline="-25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 V</a:t>
            </a:r>
            <a:r>
              <a:rPr lang="en-US" sz="32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k T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</a:t>
            </a:r>
          </a:p>
          <a:p>
            <a:pPr>
              <a:lnSpc>
                <a:spcPts val="2000"/>
              </a:lnSpc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                  m</a:t>
            </a:r>
            <a:r>
              <a:rPr lang="en-US" sz="32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i</a:t>
            </a:r>
            <a:endParaRPr lang="it-IT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929058" y="1643050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  <a:sym typeface="Symbol"/>
              </a:rPr>
              <a:t>m</a:t>
            </a:r>
            <a:r>
              <a:rPr lang="en-US" sz="3600" baseline="-25000" dirty="0" err="1">
                <a:solidFill>
                  <a:srgbClr val="FFFF00"/>
                </a:solidFill>
                <a:sym typeface="Symbol"/>
              </a:rPr>
              <a:t>R</a:t>
            </a:r>
            <a:r>
              <a:rPr lang="en-US" sz="3600" baseline="-25000" dirty="0">
                <a:solidFill>
                  <a:srgbClr val="FFFF00"/>
                </a:solidFill>
                <a:sym typeface="Symbol"/>
              </a:rPr>
              <a:t> </a:t>
            </a:r>
            <a:r>
              <a:rPr lang="en-US" sz="3600" dirty="0">
                <a:solidFill>
                  <a:srgbClr val="FFFF00"/>
                </a:solidFill>
              </a:rPr>
              <a:t>= </a:t>
            </a:r>
            <a:r>
              <a:rPr lang="en-US" sz="3600" dirty="0">
                <a:solidFill>
                  <a:srgbClr val="FFFF00"/>
                </a:solidFill>
                <a:sym typeface="Symbol"/>
              </a:rPr>
              <a:t>m</a:t>
            </a:r>
            <a:r>
              <a:rPr lang="en-US" sz="3600" baseline="-25000" dirty="0">
                <a:solidFill>
                  <a:srgbClr val="FFFF00"/>
                </a:solidFill>
                <a:sym typeface="Symbol"/>
              </a:rPr>
              <a:t>i </a:t>
            </a:r>
            <a:r>
              <a:rPr lang="en-US" sz="3600" dirty="0">
                <a:solidFill>
                  <a:srgbClr val="FFFF00"/>
                </a:solidFill>
              </a:rPr>
              <a:t>/</a:t>
            </a:r>
            <a:r>
              <a:rPr lang="en-US" sz="3600" dirty="0">
                <a:solidFill>
                  <a:srgbClr val="FFFF00"/>
                </a:solidFill>
                <a:sym typeface="Symbol"/>
              </a:rPr>
              <a:t> </a:t>
            </a:r>
            <a:r>
              <a:rPr lang="en-US" sz="3600" dirty="0" err="1">
                <a:solidFill>
                  <a:srgbClr val="FFFF00"/>
                </a:solidFill>
                <a:sym typeface="Symbol"/>
              </a:rPr>
              <a:t>m</a:t>
            </a:r>
            <a:r>
              <a:rPr lang="en-US" sz="3600" baseline="-25000" dirty="0" err="1">
                <a:solidFill>
                  <a:srgbClr val="FFFF00"/>
                </a:solidFill>
                <a:sym typeface="Symbol"/>
              </a:rPr>
              <a:t>H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3000372"/>
            <a:ext cx="3929090" cy="89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3200" baseline="-25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PV = k T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</a:t>
            </a:r>
          </a:p>
          <a:p>
            <a:pPr>
              <a:lnSpc>
                <a:spcPts val="2000"/>
              </a:lnSpc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               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en-US" sz="3200" baseline="-25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R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en-US" sz="3200" baseline="-25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en-US" sz="32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   </a:t>
            </a:r>
            <a:endParaRPr lang="it-IT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0" y="4786322"/>
            <a:ext cx="7715304" cy="89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          1                </a:t>
            </a:r>
          </a:p>
          <a:p>
            <a:pPr>
              <a:lnSpc>
                <a:spcPts val="2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3200" baseline="-250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=   </a:t>
            </a:r>
            <a:r>
              <a:rPr lang="en-US" sz="3200" dirty="0">
                <a:latin typeface="Arial" pitchFamily="34" charset="0"/>
                <a:cs typeface="Arial" pitchFamily="34" charset="0"/>
                <a:sym typeface="Symbol"/>
              </a:rPr>
              <a:t> </a:t>
            </a:r>
          </a:p>
          <a:p>
            <a:pPr>
              <a:lnSpc>
                <a:spcPts val="2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  <a:sym typeface="Symbol"/>
              </a:rPr>
              <a:t>           </a:t>
            </a:r>
            <a:r>
              <a:rPr lang="en-US" sz="3200" dirty="0" err="1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en-US" sz="3200" baseline="-25000" dirty="0" err="1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en-US" sz="3200" baseline="-25000" dirty="0">
                <a:latin typeface="Arial" pitchFamily="34" charset="0"/>
                <a:cs typeface="Arial" pitchFamily="34" charset="0"/>
                <a:sym typeface="Symbol"/>
              </a:rPr>
              <a:t>         </a:t>
            </a:r>
            <a:endParaRPr lang="it-I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214810" y="3643314"/>
            <a:ext cx="3929090" cy="89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3200" baseline="-25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</a:pP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 =  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</a:t>
            </a:r>
          </a:p>
          <a:p>
            <a:pPr>
              <a:lnSpc>
                <a:spcPts val="2000"/>
              </a:lnSpc>
            </a:pP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        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en-US" sz="3200" baseline="-25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R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3200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   </a:t>
            </a:r>
            <a:endParaRPr lang="it-IT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071934" y="2500306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  <a:sym typeface="Symbol"/>
              </a:rPr>
              <a:t>R</a:t>
            </a:r>
            <a:r>
              <a:rPr lang="en-US" sz="2400" baseline="-25000" dirty="0">
                <a:latin typeface="Arial" pitchFamily="34" charset="0"/>
                <a:cs typeface="Arial" pitchFamily="34" charset="0"/>
                <a:sym typeface="Symbol"/>
              </a:rPr>
              <a:t> 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= m</a:t>
            </a:r>
            <a:r>
              <a:rPr lang="it-IT" sz="2400" dirty="0" err="1">
                <a:latin typeface="Arial" pitchFamily="34" charset="0"/>
                <a:cs typeface="Arial" pitchFamily="34" charset="0"/>
              </a:rPr>
              <a:t>assa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   in  g  di  1  mole  di  sostanza   (g mol</a:t>
            </a:r>
            <a:r>
              <a:rPr lang="it-IT" sz="2400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428860" y="4929198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= Numero atomi in 1 g di H (numero di Avogadro)</a:t>
            </a:r>
          </a:p>
        </p:txBody>
      </p:sp>
      <p:sp>
        <p:nvSpPr>
          <p:cNvPr id="16" name="Ovale 15"/>
          <p:cNvSpPr/>
          <p:nvPr/>
        </p:nvSpPr>
        <p:spPr>
          <a:xfrm>
            <a:off x="1785918" y="2786058"/>
            <a:ext cx="785818" cy="12858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57224" y="285728"/>
            <a:ext cx="721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 COSTANTE  UNIVERSALE  R    </a:t>
            </a:r>
          </a:p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DEI  GAS </a:t>
            </a:r>
            <a:endParaRPr lang="it-IT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143240" y="3196143"/>
            <a:ext cx="4857784" cy="634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  <a:p>
            <a:pPr>
              <a:lnSpc>
                <a:spcPts val="2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 = k T n N</a:t>
            </a:r>
            <a:r>
              <a:rPr lang="en-US" sz="3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endParaRPr lang="it-I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0" y="5572140"/>
            <a:ext cx="7715304" cy="89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          1                </a:t>
            </a:r>
          </a:p>
          <a:p>
            <a:pPr>
              <a:lnSpc>
                <a:spcPts val="2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3200" baseline="-250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=   </a:t>
            </a:r>
            <a:r>
              <a:rPr lang="en-US" sz="3200" dirty="0">
                <a:latin typeface="Arial" pitchFamily="34" charset="0"/>
                <a:cs typeface="Arial" pitchFamily="34" charset="0"/>
                <a:sym typeface="Symbol"/>
              </a:rPr>
              <a:t> </a:t>
            </a:r>
          </a:p>
          <a:p>
            <a:pPr>
              <a:lnSpc>
                <a:spcPts val="2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  <a:sym typeface="Symbol"/>
              </a:rPr>
              <a:t>           </a:t>
            </a:r>
            <a:r>
              <a:rPr lang="en-US" sz="3200" dirty="0" err="1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en-US" sz="3200" baseline="-25000" dirty="0" err="1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en-US" sz="3200" baseline="-25000" dirty="0">
                <a:latin typeface="Arial" pitchFamily="34" charset="0"/>
                <a:cs typeface="Arial" pitchFamily="34" charset="0"/>
                <a:sym typeface="Symbol"/>
              </a:rPr>
              <a:t>         </a:t>
            </a:r>
            <a:endParaRPr lang="it-I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531589" y="1904043"/>
            <a:ext cx="928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n 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571736" y="5786454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= Numero atomi in 1 g di H (numero di Avogadro)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419872" y="4686279"/>
            <a:ext cx="4857784" cy="66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3200" dirty="0">
                <a:solidFill>
                  <a:schemeClr val="bg1"/>
                </a:solidFill>
              </a:rPr>
              <a:t>                    </a:t>
            </a:r>
          </a:p>
          <a:p>
            <a:pPr>
              <a:lnSpc>
                <a:spcPts val="2000"/>
              </a:lnSpc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en-US" sz="36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=n R T</a:t>
            </a:r>
            <a:endParaRPr lang="it-IT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408028" y="3819237"/>
            <a:ext cx="4857784" cy="634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3200" dirty="0">
                <a:solidFill>
                  <a:schemeClr val="bg1"/>
                </a:solidFill>
              </a:rPr>
              <a:t>                    </a:t>
            </a:r>
          </a:p>
          <a:p>
            <a:pPr>
              <a:lnSpc>
                <a:spcPts val="2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k N</a:t>
            </a:r>
            <a:r>
              <a:rPr lang="en-US" sz="3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endParaRPr lang="it-I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81D8E61-FA4B-4AFB-8EDA-6FFC05532294}"/>
              </a:ext>
            </a:extLst>
          </p:cNvPr>
          <p:cNvSpPr txBox="1"/>
          <p:nvPr/>
        </p:nvSpPr>
        <p:spPr>
          <a:xfrm>
            <a:off x="2178827" y="1566427"/>
            <a:ext cx="3929090" cy="89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3200" baseline="-25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PV = k T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</a:t>
            </a:r>
          </a:p>
          <a:p>
            <a:pPr>
              <a:lnSpc>
                <a:spcPts val="2000"/>
              </a:lnSpc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               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en-US" sz="3200" baseline="-25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R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en-US" sz="3200" baseline="-25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en-US" sz="32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   </a:t>
            </a:r>
            <a:endParaRPr lang="it-IT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BADC8B01-2C32-4516-8ED0-DF51E0E233CC}"/>
              </a:ext>
            </a:extLst>
          </p:cNvPr>
          <p:cNvSpPr/>
          <p:nvPr/>
        </p:nvSpPr>
        <p:spPr>
          <a:xfrm>
            <a:off x="3995936" y="1394946"/>
            <a:ext cx="792088" cy="13139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1DAF1898-367A-40D7-95AE-633ACD6EA3C8}"/>
              </a:ext>
            </a:extLst>
          </p:cNvPr>
          <p:cNvSpPr/>
          <p:nvPr/>
        </p:nvSpPr>
        <p:spPr>
          <a:xfrm>
            <a:off x="4788024" y="1625378"/>
            <a:ext cx="792088" cy="10921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AF42586-4261-4C0A-A677-89B936637E3C}"/>
              </a:ext>
            </a:extLst>
          </p:cNvPr>
          <p:cNvSpPr txBox="1"/>
          <p:nvPr/>
        </p:nvSpPr>
        <p:spPr>
          <a:xfrm>
            <a:off x="6024889" y="1945503"/>
            <a:ext cx="116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600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it-IT" sz="3600" dirty="0">
              <a:solidFill>
                <a:srgbClr val="FFFF00"/>
              </a:solidFill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9C13CA11-E11A-47EF-B401-A21C1E385797}"/>
              </a:ext>
            </a:extLst>
          </p:cNvPr>
          <p:cNvCxnSpPr>
            <a:stCxn id="18" idx="6"/>
          </p:cNvCxnSpPr>
          <p:nvPr/>
        </p:nvCxnSpPr>
        <p:spPr>
          <a:xfrm>
            <a:off x="5580112" y="2171433"/>
            <a:ext cx="527805" cy="181461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9546EAA2-BB67-49E6-81A9-4C4304051E16}"/>
              </a:ext>
            </a:extLst>
          </p:cNvPr>
          <p:cNvCxnSpPr>
            <a:cxnSpLocks/>
          </p:cNvCxnSpPr>
          <p:nvPr/>
        </p:nvCxnSpPr>
        <p:spPr>
          <a:xfrm flipH="1">
            <a:off x="3779912" y="2366774"/>
            <a:ext cx="284707" cy="262212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57290" y="285728"/>
            <a:ext cx="6715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  COSTANTE  UNIVERSALE  R    </a:t>
            </a:r>
          </a:p>
          <a:p>
            <a:r>
              <a:rPr lang="en-US" sz="3200" dirty="0"/>
              <a:t>               DEI  GAS </a:t>
            </a:r>
            <a:endParaRPr lang="it-IT" sz="3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85720" y="3429000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     1          12         16</a:t>
            </a:r>
          </a:p>
          <a:p>
            <a:r>
              <a:rPr lang="en-US" sz="3200" dirty="0"/>
              <a:t>N</a:t>
            </a:r>
            <a:r>
              <a:rPr lang="en-US" sz="3200" baseline="-25000" dirty="0"/>
              <a:t>A </a:t>
            </a:r>
            <a:r>
              <a:rPr lang="en-US" sz="3200" dirty="0"/>
              <a:t>=   </a:t>
            </a:r>
            <a:r>
              <a:rPr lang="en-US" sz="3200" dirty="0">
                <a:sym typeface="Symbol"/>
              </a:rPr>
              <a:t> =  =  </a:t>
            </a:r>
          </a:p>
          <a:p>
            <a:r>
              <a:rPr lang="en-US" sz="3200" dirty="0">
                <a:sym typeface="Symbol"/>
              </a:rPr>
              <a:t>             </a:t>
            </a:r>
            <a:r>
              <a:rPr lang="en-US" sz="3200" dirty="0" err="1">
                <a:sym typeface="Symbol"/>
              </a:rPr>
              <a:t>m</a:t>
            </a:r>
            <a:r>
              <a:rPr lang="en-US" sz="3200" baseline="-25000" dirty="0" err="1">
                <a:sym typeface="Symbol"/>
              </a:rPr>
              <a:t>H</a:t>
            </a:r>
            <a:r>
              <a:rPr lang="en-US" sz="3200" baseline="-25000" dirty="0">
                <a:sym typeface="Symbol"/>
              </a:rPr>
              <a:t>         </a:t>
            </a:r>
            <a:r>
              <a:rPr lang="en-US" sz="3200" dirty="0">
                <a:sym typeface="Symbol"/>
              </a:rPr>
              <a:t>m</a:t>
            </a:r>
            <a:r>
              <a:rPr lang="en-US" sz="3200" baseline="-25000" dirty="0">
                <a:sym typeface="Symbol"/>
              </a:rPr>
              <a:t> C        </a:t>
            </a:r>
            <a:r>
              <a:rPr lang="en-US" sz="3200" dirty="0" err="1">
                <a:sym typeface="Symbol"/>
              </a:rPr>
              <a:t>m</a:t>
            </a:r>
            <a:r>
              <a:rPr lang="en-US" sz="3200" baseline="-25000" dirty="0" err="1">
                <a:sym typeface="Symbol"/>
              </a:rPr>
              <a:t>O</a:t>
            </a:r>
            <a:endParaRPr lang="it-IT" sz="3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786058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CAMBIANDO  RIFERIMENTO (O-16,  C-12)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928794" y="1643050"/>
            <a:ext cx="485778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3200" dirty="0">
                <a:solidFill>
                  <a:schemeClr val="bg1"/>
                </a:solidFill>
              </a:rPr>
              <a:t>                    </a:t>
            </a:r>
          </a:p>
          <a:p>
            <a:pPr>
              <a:lnSpc>
                <a:spcPts val="2000"/>
              </a:lnSpc>
            </a:pPr>
            <a:r>
              <a:rPr lang="en-US" sz="3200" dirty="0">
                <a:solidFill>
                  <a:schemeClr val="bg1"/>
                </a:solidFill>
              </a:rPr>
              <a:t>PV=</a:t>
            </a:r>
            <a:r>
              <a:rPr lang="en-US" sz="3200" dirty="0" err="1">
                <a:solidFill>
                  <a:schemeClr val="bg1"/>
                </a:solidFill>
              </a:rPr>
              <a:t>nR</a:t>
            </a:r>
            <a:r>
              <a:rPr lang="en-US" sz="3200" dirty="0">
                <a:solidFill>
                  <a:schemeClr val="bg1"/>
                </a:solidFill>
              </a:rPr>
              <a:t> T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71440" y="285728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N </a:t>
            </a:r>
            <a:r>
              <a:rPr lang="en-US" sz="3200" baseline="-25000" dirty="0">
                <a:solidFill>
                  <a:srgbClr val="FFFF00"/>
                </a:solidFill>
              </a:rPr>
              <a:t>A</a:t>
            </a:r>
            <a:r>
              <a:rPr lang="en-US" sz="3200" dirty="0">
                <a:solidFill>
                  <a:srgbClr val="FFFF00"/>
                </a:solidFill>
              </a:rPr>
              <a:t>    E’  UNA  COSTANTE  UNIVERSALE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57158" y="1428736"/>
            <a:ext cx="7715304" cy="906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3200" dirty="0"/>
              <a:t>              1          12         16</a:t>
            </a:r>
          </a:p>
          <a:p>
            <a:pPr>
              <a:lnSpc>
                <a:spcPts val="2000"/>
              </a:lnSpc>
            </a:pPr>
            <a:r>
              <a:rPr lang="en-US" sz="3200" dirty="0"/>
              <a:t>N</a:t>
            </a:r>
            <a:r>
              <a:rPr lang="en-US" sz="3200" baseline="-25000" dirty="0"/>
              <a:t>A </a:t>
            </a:r>
            <a:r>
              <a:rPr lang="en-US" sz="3200" dirty="0"/>
              <a:t>=   </a:t>
            </a:r>
            <a:r>
              <a:rPr lang="en-US" sz="3200" dirty="0">
                <a:sym typeface="Symbol"/>
              </a:rPr>
              <a:t> =  =  </a:t>
            </a:r>
          </a:p>
          <a:p>
            <a:pPr>
              <a:lnSpc>
                <a:spcPts val="2000"/>
              </a:lnSpc>
            </a:pPr>
            <a:r>
              <a:rPr lang="en-US" sz="3200" dirty="0">
                <a:sym typeface="Symbol"/>
              </a:rPr>
              <a:t>             </a:t>
            </a:r>
            <a:r>
              <a:rPr lang="en-US" sz="3200" dirty="0" err="1">
                <a:sym typeface="Symbol"/>
              </a:rPr>
              <a:t>m</a:t>
            </a:r>
            <a:r>
              <a:rPr lang="en-US" sz="3200" baseline="-25000" dirty="0" err="1">
                <a:sym typeface="Symbol"/>
              </a:rPr>
              <a:t>H</a:t>
            </a:r>
            <a:r>
              <a:rPr lang="en-US" sz="3200" baseline="-25000" dirty="0">
                <a:sym typeface="Symbol"/>
              </a:rPr>
              <a:t>         </a:t>
            </a:r>
            <a:r>
              <a:rPr lang="en-US" sz="3200" dirty="0">
                <a:sym typeface="Symbol"/>
              </a:rPr>
              <a:t>m</a:t>
            </a:r>
            <a:r>
              <a:rPr lang="en-US" sz="3200" baseline="-25000" dirty="0">
                <a:sym typeface="Symbol"/>
              </a:rPr>
              <a:t> C        </a:t>
            </a:r>
            <a:r>
              <a:rPr lang="en-US" sz="3200" dirty="0" err="1">
                <a:sym typeface="Symbol"/>
              </a:rPr>
              <a:t>m</a:t>
            </a:r>
            <a:r>
              <a:rPr lang="en-US" sz="3200" baseline="-25000" dirty="0" err="1">
                <a:sym typeface="Symbol"/>
              </a:rPr>
              <a:t>O</a:t>
            </a:r>
            <a:endParaRPr lang="it-IT" sz="3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57158" y="2643182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itchFamily="34" charset="0"/>
                <a:cs typeface="Arial" pitchFamily="34" charset="0"/>
              </a:rPr>
              <a:t>LA  MASSA  ASSOLUTA  </a:t>
            </a:r>
            <a:r>
              <a:rPr lang="it-IT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  UN  ATOMO  E’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0" y="3357562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3200" dirty="0"/>
              <a:t>              1                            12                             16</a:t>
            </a:r>
          </a:p>
          <a:p>
            <a:pPr>
              <a:lnSpc>
                <a:spcPts val="2000"/>
              </a:lnSpc>
            </a:pPr>
            <a:r>
              <a:rPr lang="en-US" sz="3200" dirty="0" err="1">
                <a:sym typeface="Symbol"/>
              </a:rPr>
              <a:t>m</a:t>
            </a:r>
            <a:r>
              <a:rPr lang="en-US" sz="3200" baseline="-25000" dirty="0" err="1">
                <a:sym typeface="Symbol"/>
              </a:rPr>
              <a:t>H</a:t>
            </a:r>
            <a:r>
              <a:rPr lang="en-US" sz="3200" baseline="-25000" dirty="0">
                <a:sym typeface="Symbol"/>
              </a:rPr>
              <a:t> </a:t>
            </a:r>
            <a:r>
              <a:rPr lang="en-US" sz="3200" dirty="0"/>
              <a:t>=   </a:t>
            </a:r>
            <a:r>
              <a:rPr lang="en-US" sz="3200" dirty="0">
                <a:sym typeface="Symbol"/>
              </a:rPr>
              <a:t>            m</a:t>
            </a:r>
            <a:r>
              <a:rPr lang="en-US" sz="3200" baseline="-25000" dirty="0">
                <a:sym typeface="Symbol"/>
              </a:rPr>
              <a:t> C</a:t>
            </a:r>
            <a:r>
              <a:rPr lang="en-US" sz="3200" dirty="0">
                <a:sym typeface="Symbol"/>
              </a:rPr>
              <a:t> =               </a:t>
            </a:r>
            <a:r>
              <a:rPr lang="en-US" sz="3200" dirty="0" err="1">
                <a:sym typeface="Symbol"/>
              </a:rPr>
              <a:t>m</a:t>
            </a:r>
            <a:r>
              <a:rPr lang="en-US" sz="3200" baseline="-25000" dirty="0" err="1">
                <a:sym typeface="Symbol"/>
              </a:rPr>
              <a:t>O</a:t>
            </a:r>
            <a:r>
              <a:rPr lang="en-US" sz="3200" dirty="0">
                <a:sym typeface="Symbol"/>
              </a:rPr>
              <a:t>  = </a:t>
            </a:r>
          </a:p>
          <a:p>
            <a:pPr>
              <a:lnSpc>
                <a:spcPts val="2000"/>
              </a:lnSpc>
            </a:pPr>
            <a:r>
              <a:rPr lang="en-US" sz="3200" dirty="0">
                <a:sym typeface="Symbol"/>
              </a:rPr>
              <a:t>             </a:t>
            </a:r>
            <a:r>
              <a:rPr lang="en-US" sz="3200" dirty="0"/>
              <a:t>N</a:t>
            </a:r>
            <a:r>
              <a:rPr lang="en-US" sz="3200" baseline="-25000" dirty="0"/>
              <a:t>A</a:t>
            </a:r>
            <a:r>
              <a:rPr lang="en-US" sz="3200" dirty="0">
                <a:sym typeface="Symbol"/>
              </a:rPr>
              <a:t>                         </a:t>
            </a:r>
            <a:r>
              <a:rPr lang="en-US" sz="3200" dirty="0" err="1"/>
              <a:t>N</a:t>
            </a:r>
            <a:r>
              <a:rPr lang="en-US" sz="3200" baseline="-25000" dirty="0" err="1"/>
              <a:t>A</a:t>
            </a:r>
            <a:r>
              <a:rPr lang="en-US" sz="3200" dirty="0"/>
              <a:t>                            </a:t>
            </a:r>
            <a:r>
              <a:rPr lang="en-US" sz="3200" dirty="0" err="1"/>
              <a:t>N</a:t>
            </a:r>
            <a:r>
              <a:rPr lang="en-US" sz="3200" baseline="-25000" dirty="0" err="1"/>
              <a:t>A</a:t>
            </a:r>
            <a:endParaRPr lang="it-IT" sz="32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0" y="4714884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itchFamily="34" charset="0"/>
                <a:cs typeface="Arial" pitchFamily="34" charset="0"/>
              </a:rPr>
              <a:t>UNITA’  </a:t>
            </a:r>
            <a:r>
              <a:rPr lang="it-IT" sz="24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  MASSA  ATOMICA (u):</a:t>
            </a:r>
          </a:p>
          <a:p>
            <a:endParaRPr lang="it-IT" sz="2400" dirty="0">
              <a:latin typeface="Arial" pitchFamily="34" charset="0"/>
              <a:cs typeface="Arial" pitchFamily="34" charset="0"/>
            </a:endParaRPr>
          </a:p>
          <a:p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142976" y="564357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         1                          </a:t>
            </a:r>
          </a:p>
          <a:p>
            <a:pPr>
              <a:lnSpc>
                <a:spcPts val="2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  <a:sym typeface="Symbol"/>
              </a:rPr>
              <a:t>U </a:t>
            </a:r>
            <a:r>
              <a:rPr lang="en-US" sz="3200" baseline="-25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=   </a:t>
            </a:r>
            <a:r>
              <a:rPr lang="en-US" sz="3200" dirty="0">
                <a:latin typeface="Arial" pitchFamily="34" charset="0"/>
                <a:cs typeface="Arial" pitchFamily="34" charset="0"/>
                <a:sym typeface="Symbol"/>
              </a:rPr>
              <a:t>          </a:t>
            </a:r>
          </a:p>
          <a:p>
            <a:pPr>
              <a:lnSpc>
                <a:spcPts val="2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  <a:sym typeface="Symbol"/>
              </a:rPr>
              <a:t>          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32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3200" dirty="0">
                <a:latin typeface="Arial" pitchFamily="34" charset="0"/>
                <a:cs typeface="Arial" pitchFamily="34" charset="0"/>
                <a:sym typeface="Symbol"/>
              </a:rPr>
              <a:t>    </a:t>
            </a:r>
            <a:r>
              <a:rPr lang="en-US" sz="3200" dirty="0">
                <a:sym typeface="Symbol"/>
              </a:rPr>
              <a:t>                    </a:t>
            </a:r>
            <a:endParaRPr lang="it-IT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714488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Yu Gothic" pitchFamily="34" charset="-128"/>
                <a:ea typeface="Yu Gothic" pitchFamily="34" charset="-128"/>
              </a:rPr>
              <a:t>150° </a:t>
            </a:r>
            <a:r>
              <a:rPr lang="en-US" sz="2400" b="1" dirty="0" err="1">
                <a:latin typeface="Yu Gothic" pitchFamily="34" charset="-128"/>
                <a:ea typeface="Yu Gothic" pitchFamily="34" charset="-128"/>
              </a:rPr>
              <a:t>anniversario</a:t>
            </a:r>
            <a:r>
              <a:rPr lang="en-US" sz="2400" b="1" dirty="0">
                <a:latin typeface="Yu Gothic" pitchFamily="34" charset="-128"/>
                <a:ea typeface="Yu Gothic" pitchFamily="34" charset="-128"/>
              </a:rPr>
              <a:t> </a:t>
            </a:r>
            <a:r>
              <a:rPr lang="en-US" sz="2400" b="1" dirty="0" err="1">
                <a:latin typeface="Yu Gothic" pitchFamily="34" charset="-128"/>
                <a:ea typeface="Yu Gothic" pitchFamily="34" charset="-128"/>
              </a:rPr>
              <a:t>della</a:t>
            </a:r>
            <a:r>
              <a:rPr lang="en-US" sz="2400" b="1" dirty="0">
                <a:latin typeface="Yu Gothic" pitchFamily="34" charset="-128"/>
                <a:ea typeface="Yu Gothic" pitchFamily="34" charset="-128"/>
              </a:rPr>
              <a:t> </a:t>
            </a:r>
            <a:r>
              <a:rPr lang="en-US" sz="2400" b="1" dirty="0" err="1">
                <a:latin typeface="Yu Gothic" pitchFamily="34" charset="-128"/>
                <a:ea typeface="Yu Gothic" pitchFamily="34" charset="-128"/>
              </a:rPr>
              <a:t>nascita</a:t>
            </a:r>
            <a:r>
              <a:rPr lang="en-US" sz="2400" b="1" dirty="0">
                <a:latin typeface="Yu Gothic" pitchFamily="34" charset="-128"/>
                <a:ea typeface="Yu Gothic" pitchFamily="34" charset="-128"/>
              </a:rPr>
              <a:t> </a:t>
            </a:r>
            <a:r>
              <a:rPr lang="en-US" sz="2400" b="1" dirty="0" err="1">
                <a:latin typeface="Yu Gothic" pitchFamily="34" charset="-128"/>
                <a:ea typeface="Yu Gothic" pitchFamily="34" charset="-128"/>
              </a:rPr>
              <a:t>di</a:t>
            </a:r>
            <a:r>
              <a:rPr lang="en-US" sz="2400" b="1" dirty="0">
                <a:latin typeface="Yu Gothic" pitchFamily="34" charset="-128"/>
                <a:ea typeface="Yu Gothic" pitchFamily="34" charset="-128"/>
              </a:rPr>
              <a:t> </a:t>
            </a:r>
          </a:p>
          <a:p>
            <a:r>
              <a:rPr lang="en-US" sz="2400" b="1" dirty="0">
                <a:latin typeface="Yu Gothic" pitchFamily="34" charset="-128"/>
                <a:ea typeface="Yu Gothic" pitchFamily="34" charset="-128"/>
              </a:rPr>
              <a:t>D. I. Mendeleev (1834–1907)</a:t>
            </a:r>
            <a:endParaRPr lang="it-IT" sz="2400" b="1" dirty="0">
              <a:latin typeface="Yu Gothic" pitchFamily="34" charset="-128"/>
              <a:ea typeface="Yu Gothic" pitchFamily="34" charset="-12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71472" y="285728"/>
            <a:ext cx="6000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latin typeface="Yu Gothic" pitchFamily="34" charset="-128"/>
                <a:ea typeface="Yu Gothic" pitchFamily="34" charset="-128"/>
              </a:rPr>
              <a:t>ANNO  2019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3143248"/>
            <a:ext cx="5214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FF00"/>
                </a:solidFill>
                <a:latin typeface="Yu Gothic" pitchFamily="34" charset="-128"/>
                <a:ea typeface="Yu Gothic" pitchFamily="34" charset="-128"/>
              </a:rPr>
              <a:t>Nuova  definizione  dell’unità di  misura  mole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0"/>
            <a:ext cx="26003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355024"/>
            <a:ext cx="2643238" cy="350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3333765" cy="462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857364"/>
            <a:ext cx="90289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7784" y="3000372"/>
            <a:ext cx="3146216" cy="49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1357290" y="285728"/>
            <a:ext cx="6715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  COSTANTE  UNIVERSALE  R    </a:t>
            </a:r>
          </a:p>
          <a:p>
            <a:r>
              <a:rPr lang="en-US" sz="3200" dirty="0"/>
              <a:t>               DEI  GAS 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429132"/>
            <a:ext cx="6215106" cy="209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214950"/>
            <a:ext cx="251705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714356"/>
            <a:ext cx="61341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8952" y="1571612"/>
            <a:ext cx="3235048" cy="266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1500166" y="0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</a:rPr>
              <a:t>MISURA  DELLE  MASSE  ATOMICHE   </a:t>
            </a:r>
          </a:p>
          <a:p>
            <a:r>
              <a:rPr lang="it-IT" sz="2400" b="1" dirty="0">
                <a:solidFill>
                  <a:srgbClr val="FFFF00"/>
                </a:solidFill>
              </a:rPr>
              <a:t>CON  LA  SPETTROMETRIA  </a:t>
            </a:r>
            <a:r>
              <a:rPr lang="it-IT" sz="2400" b="1" dirty="0" err="1">
                <a:solidFill>
                  <a:srgbClr val="FFFF00"/>
                </a:solidFill>
              </a:rPr>
              <a:t>DI</a:t>
            </a:r>
            <a:r>
              <a:rPr lang="it-IT" sz="2400" b="1" dirty="0">
                <a:solidFill>
                  <a:srgbClr val="FFFF00"/>
                </a:solidFill>
              </a:rPr>
              <a:t>  MASSA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0" y="2857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FF00"/>
                </a:solidFill>
                <a:latin typeface="Yu Gothic" pitchFamily="34" charset="-128"/>
                <a:ea typeface="Yu Gothic" pitchFamily="34" charset="-128"/>
              </a:rPr>
              <a:t>Massa Atomica Relativa </a:t>
            </a:r>
          </a:p>
        </p:txBody>
      </p:sp>
      <p:sp>
        <p:nvSpPr>
          <p:cNvPr id="3" name="Rettangolo 2"/>
          <p:cNvSpPr/>
          <p:nvPr/>
        </p:nvSpPr>
        <p:spPr>
          <a:xfrm>
            <a:off x="357158" y="1142984"/>
            <a:ext cx="7929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u="sng" dirty="0">
                <a:solidFill>
                  <a:srgbClr val="FFFF00"/>
                </a:solidFill>
                <a:latin typeface="Yu Gothic" pitchFamily="34" charset="-128"/>
                <a:ea typeface="Yu Gothic" pitchFamily="34" charset="-128"/>
              </a:rPr>
              <a:t>Scala di riferimento l'idrogeno (H):</a:t>
            </a:r>
          </a:p>
          <a:p>
            <a:r>
              <a:rPr lang="it-IT" sz="2400" dirty="0">
                <a:latin typeface="Yu Gothic" pitchFamily="34" charset="-128"/>
                <a:ea typeface="Yu Gothic" pitchFamily="34" charset="-128"/>
              </a:rPr>
              <a:t>Peso  atomico  1.00000</a:t>
            </a:r>
          </a:p>
          <a:p>
            <a:r>
              <a:rPr lang="it-IT" sz="2400" dirty="0">
                <a:latin typeface="Yu Gothic" pitchFamily="34" charset="-128"/>
                <a:ea typeface="Yu Gothic" pitchFamily="34" charset="-128"/>
              </a:rPr>
              <a:t>O:    15.872 (in più della massa dell’H) </a:t>
            </a:r>
            <a:endParaRPr lang="it-IT" dirty="0"/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85720" y="2643182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u="sng" dirty="0">
                <a:solidFill>
                  <a:srgbClr val="FFFF00"/>
                </a:solidFill>
                <a:latin typeface="Yu Gothic" pitchFamily="34" charset="-128"/>
                <a:ea typeface="Yu Gothic" pitchFamily="34" charset="-128"/>
              </a:rPr>
              <a:t>Scala di riferimento </a:t>
            </a:r>
            <a:r>
              <a:rPr lang="it-IT" sz="2400" u="sng" baseline="30000" dirty="0">
                <a:solidFill>
                  <a:srgbClr val="FFFF00"/>
                </a:solidFill>
                <a:latin typeface="Yu Gothic" pitchFamily="34" charset="-128"/>
                <a:ea typeface="Yu Gothic" pitchFamily="34" charset="-128"/>
              </a:rPr>
              <a:t>16</a:t>
            </a:r>
            <a:r>
              <a:rPr lang="it-IT" sz="2400" u="sng" dirty="0">
                <a:solidFill>
                  <a:srgbClr val="FFFF00"/>
                </a:solidFill>
                <a:latin typeface="Yu Gothic" pitchFamily="34" charset="-128"/>
                <a:ea typeface="Yu Gothic" pitchFamily="34" charset="-128"/>
              </a:rPr>
              <a:t>O</a:t>
            </a:r>
            <a:r>
              <a:rPr lang="it-IT" sz="2400" dirty="0">
                <a:solidFill>
                  <a:srgbClr val="FFFF00"/>
                </a:solidFill>
                <a:latin typeface="Yu Gothic" pitchFamily="34" charset="-128"/>
                <a:ea typeface="Yu Gothic" pitchFamily="34" charset="-128"/>
              </a:rPr>
              <a:t>: </a:t>
            </a:r>
            <a:r>
              <a:rPr lang="it-IT" sz="2400" dirty="0">
                <a:latin typeface="Yu Gothic" pitchFamily="34" charset="-128"/>
                <a:ea typeface="Yu Gothic" pitchFamily="34" charset="-128"/>
              </a:rPr>
              <a:t> </a:t>
            </a:r>
          </a:p>
          <a:p>
            <a:r>
              <a:rPr lang="it-IT" sz="2400" dirty="0">
                <a:latin typeface="Yu Gothic" pitchFamily="34" charset="-128"/>
                <a:ea typeface="Yu Gothic" pitchFamily="34" charset="-128"/>
              </a:rPr>
              <a:t>O  da   15.872  fu  posto  </a:t>
            </a:r>
            <a:r>
              <a:rPr lang="it-IT" sz="2400" u="sng" dirty="0">
                <a:latin typeface="Yu Gothic" pitchFamily="34" charset="-128"/>
                <a:ea typeface="Yu Gothic" pitchFamily="34" charset="-128"/>
              </a:rPr>
              <a:t>16.000000</a:t>
            </a:r>
            <a:r>
              <a:rPr lang="it-IT" sz="2400" dirty="0">
                <a:latin typeface="Yu Gothic" pitchFamily="34" charset="-128"/>
                <a:ea typeface="Yu Gothic" pitchFamily="34" charset="-128"/>
              </a:rPr>
              <a:t> </a:t>
            </a:r>
          </a:p>
          <a:p>
            <a:r>
              <a:rPr lang="it-IT" sz="2400" dirty="0">
                <a:latin typeface="Yu Gothic" pitchFamily="34" charset="-128"/>
                <a:ea typeface="Yu Gothic" pitchFamily="34" charset="-128"/>
              </a:rPr>
              <a:t>Tutti i pesi atomici furono corretti 16.000/15.872=1.008.</a:t>
            </a:r>
          </a:p>
        </p:txBody>
      </p:sp>
      <p:sp>
        <p:nvSpPr>
          <p:cNvPr id="6" name="Rettangolo 5"/>
          <p:cNvSpPr/>
          <p:nvPr/>
        </p:nvSpPr>
        <p:spPr>
          <a:xfrm>
            <a:off x="285720" y="4000504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u="sng" dirty="0">
                <a:solidFill>
                  <a:srgbClr val="FFFF00"/>
                </a:solidFill>
                <a:latin typeface="Yu Gothic" pitchFamily="34" charset="-128"/>
                <a:ea typeface="Yu Gothic" pitchFamily="34" charset="-128"/>
              </a:rPr>
              <a:t>Scala di riferimento </a:t>
            </a:r>
            <a:r>
              <a:rPr lang="it-IT" sz="2400" u="sng" baseline="30000" dirty="0">
                <a:solidFill>
                  <a:srgbClr val="FFFF00"/>
                </a:solidFill>
                <a:latin typeface="Yu Gothic" pitchFamily="34" charset="-128"/>
                <a:ea typeface="Yu Gothic" pitchFamily="34" charset="-128"/>
              </a:rPr>
              <a:t>12</a:t>
            </a:r>
            <a:r>
              <a:rPr lang="it-IT" sz="2400" u="sng" dirty="0">
                <a:solidFill>
                  <a:srgbClr val="FFFF00"/>
                </a:solidFill>
                <a:latin typeface="Yu Gothic" pitchFamily="34" charset="-128"/>
                <a:ea typeface="Yu Gothic" pitchFamily="34" charset="-128"/>
              </a:rPr>
              <a:t>C</a:t>
            </a:r>
            <a:r>
              <a:rPr lang="it-IT" sz="2400" dirty="0">
                <a:latin typeface="Yu Gothic" pitchFamily="34" charset="-128"/>
                <a:ea typeface="Yu Gothic" pitchFamily="34" charset="-128"/>
              </a:rPr>
              <a:t>:      </a:t>
            </a:r>
            <a:r>
              <a:rPr lang="it-IT" sz="2400" u="sng" dirty="0">
                <a:latin typeface="Yu Gothic" pitchFamily="34" charset="-128"/>
                <a:ea typeface="Yu Gothic" pitchFamily="34" charset="-128"/>
              </a:rPr>
              <a:t>12.00000</a:t>
            </a:r>
          </a:p>
          <a:p>
            <a:r>
              <a:rPr lang="it-IT" sz="2400" dirty="0">
                <a:latin typeface="Yu Gothic" pitchFamily="34" charset="-128"/>
                <a:ea typeface="Yu Gothic" pitchFamily="34" charset="-128"/>
              </a:rPr>
              <a:t>O: da  16.000  assume  il  valore   15.99491463</a:t>
            </a:r>
          </a:p>
          <a:p>
            <a:r>
              <a:rPr lang="it-IT" sz="2400" dirty="0">
                <a:latin typeface="Yu Gothic" pitchFamily="34" charset="-128"/>
                <a:ea typeface="Yu Gothic" pitchFamily="34" charset="-128"/>
              </a:rPr>
              <a:t>Tutti i pesi atomici furono corretti  per 15.99491463/16.00000=0.999682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736970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8196046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57224" y="1214422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</a:rPr>
              <a:t>FARADAY :   MOLE  </a:t>
            </a:r>
            <a:r>
              <a:rPr lang="it-IT" sz="2400" b="1" dirty="0" err="1">
                <a:solidFill>
                  <a:srgbClr val="FFFF00"/>
                </a:solidFill>
              </a:rPr>
              <a:t>DI</a:t>
            </a:r>
            <a:r>
              <a:rPr lang="it-IT" sz="2400" b="1" dirty="0">
                <a:solidFill>
                  <a:srgbClr val="FFFF00"/>
                </a:solidFill>
              </a:rPr>
              <a:t>  ELETTRONI</a:t>
            </a:r>
          </a:p>
          <a:p>
            <a:endParaRPr lang="it-IT" sz="2400" b="1" dirty="0">
              <a:solidFill>
                <a:srgbClr val="FFFF00"/>
              </a:solidFill>
            </a:endParaRPr>
          </a:p>
          <a:p>
            <a:endParaRPr lang="it-IT" sz="2400" b="1" dirty="0">
              <a:solidFill>
                <a:srgbClr val="FFFF00"/>
              </a:solidFill>
            </a:endParaRPr>
          </a:p>
          <a:p>
            <a:r>
              <a:rPr lang="it-IT" sz="2400" b="1" dirty="0">
                <a:solidFill>
                  <a:srgbClr val="FFFF00"/>
                </a:solidFill>
              </a:rPr>
              <a:t>EINSTEIN  :  MOLE  </a:t>
            </a:r>
            <a:r>
              <a:rPr lang="it-IT" sz="2400" b="1" dirty="0" err="1">
                <a:solidFill>
                  <a:srgbClr val="FFFF00"/>
                </a:solidFill>
              </a:rPr>
              <a:t>DI</a:t>
            </a:r>
            <a:r>
              <a:rPr lang="it-IT" sz="2400" b="1" dirty="0">
                <a:solidFill>
                  <a:srgbClr val="FFFF00"/>
                </a:solidFill>
              </a:rPr>
              <a:t>   FOTONI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85918" y="357166"/>
            <a:ext cx="6072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DETERMINAZIONE   DEL  NUMERO  </a:t>
            </a:r>
            <a:r>
              <a:rPr lang="it-IT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AVOGADRO</a:t>
            </a:r>
          </a:p>
        </p:txBody>
      </p:sp>
      <p:sp>
        <p:nvSpPr>
          <p:cNvPr id="4" name="Rettangolo 3"/>
          <p:cNvSpPr/>
          <p:nvPr/>
        </p:nvSpPr>
        <p:spPr>
          <a:xfrm>
            <a:off x="285720" y="1571612"/>
            <a:ext cx="86064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>
                <a:latin typeface="Arial" pitchFamily="34" charset="0"/>
                <a:cs typeface="Arial" pitchFamily="34" charset="0"/>
              </a:rPr>
              <a:t>Boltwood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  e  Rutherford  (1911)</a:t>
            </a:r>
          </a:p>
          <a:p>
            <a:endParaRPr lang="it-IT" sz="2400" dirty="0">
              <a:latin typeface="Arial" pitchFamily="34" charset="0"/>
              <a:cs typeface="Arial" pitchFamily="34" charset="0"/>
            </a:endParaRPr>
          </a:p>
          <a:p>
            <a:r>
              <a:rPr lang="it-IT" sz="2400" dirty="0">
                <a:latin typeface="Arial" pitchFamily="34" charset="0"/>
                <a:cs typeface="Arial" pitchFamily="34" charset="0"/>
              </a:rPr>
              <a:t>Decadimento del  radio-226 : 11.6× 10</a:t>
            </a:r>
            <a:r>
              <a:rPr lang="it-IT" sz="2400" baseline="30000" dirty="0">
                <a:latin typeface="Arial" pitchFamily="34" charset="0"/>
                <a:cs typeface="Arial" pitchFamily="34" charset="0"/>
              </a:rPr>
              <a:t>17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  particelle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α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 per anno</a:t>
            </a:r>
          </a:p>
          <a:p>
            <a:r>
              <a:rPr lang="it-IT" sz="2400" dirty="0">
                <a:latin typeface="Arial" pitchFamily="34" charset="0"/>
                <a:cs typeface="Arial" pitchFamily="34" charset="0"/>
              </a:rPr>
              <a:t>per g </a:t>
            </a:r>
            <a:r>
              <a:rPr lang="it-IT" sz="2400" dirty="0" err="1">
                <a:latin typeface="Arial" pitchFamily="34" charset="0"/>
                <a:cs typeface="Arial" pitchFamily="34" charset="0"/>
              </a:rPr>
              <a:t>rammo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7158" y="3500438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0.043  cm</a:t>
            </a:r>
            <a:r>
              <a:rPr lang="it-IT" sz="24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it-IT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  </a:t>
            </a:r>
            <a:r>
              <a:rPr lang="it-IT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</a:t>
            </a:r>
            <a:r>
              <a:rPr lang="it-IT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per  anno  per  grammo di radio  in condizioni standard corrispondono  a 11.6×10</a:t>
            </a:r>
            <a:r>
              <a:rPr lang="it-IT" sz="24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it-IT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particelle.</a:t>
            </a:r>
          </a:p>
          <a:p>
            <a:r>
              <a:rPr lang="it-IT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 ricava il numero di particelle in 1 cm</a:t>
            </a:r>
            <a:r>
              <a:rPr lang="it-IT" sz="24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it-IT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 quindi in 22,414 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magine correlata">
            <a:extLst>
              <a:ext uri="{FF2B5EF4-FFF2-40B4-BE49-F238E27FC236}">
                <a16:creationId xmlns:a16="http://schemas.microsoft.com/office/drawing/2014/main" id="{68231633-62E1-4A74-97C3-4E1BCE556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21649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1C84EC4-EC41-408D-9AE3-F8D30C30F9D7}"/>
              </a:ext>
            </a:extLst>
          </p:cNvPr>
          <p:cNvSpPr txBox="1"/>
          <p:nvPr/>
        </p:nvSpPr>
        <p:spPr>
          <a:xfrm>
            <a:off x="1187624" y="332656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Henry  </a:t>
            </a:r>
            <a:r>
              <a:rPr lang="it-I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Moseley</a:t>
            </a: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1887 – 1915) 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5BBF321-ED3F-4509-B1B5-B276AEE20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4005064"/>
            <a:ext cx="4563135" cy="270249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FEDD6A4-5910-40DD-BBB4-7BAF1675A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036" y="1027646"/>
            <a:ext cx="3633594" cy="28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1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0"/>
            <a:ext cx="4972059" cy="677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285720" y="1500174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  SETTE  GRANDEZZE   DI  BASE</a:t>
            </a:r>
            <a:endParaRPr lang="it-IT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3429000"/>
            <a:ext cx="35004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FF00"/>
                </a:solidFill>
              </a:rPr>
              <a:t>LUNGHEZZA</a:t>
            </a:r>
            <a:r>
              <a:rPr lang="en-US" b="1" dirty="0">
                <a:solidFill>
                  <a:srgbClr val="FFFF00"/>
                </a:solidFill>
              </a:rPr>
              <a:t>   </a:t>
            </a:r>
            <a:r>
              <a:rPr lang="en-US" b="1" dirty="0">
                <a:solidFill>
                  <a:srgbClr val="FFFF00"/>
                </a:solidFill>
                <a:sym typeface="Wingdings"/>
              </a:rPr>
              <a:t></a:t>
            </a:r>
            <a:r>
              <a:rPr lang="en-US" b="1" dirty="0">
                <a:solidFill>
                  <a:srgbClr val="FFFF00"/>
                </a:solidFill>
              </a:rPr>
              <a:t>   METRO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u="sng" dirty="0">
                <a:solidFill>
                  <a:srgbClr val="FFFF00"/>
                </a:solidFill>
              </a:rPr>
              <a:t>MASSA</a:t>
            </a:r>
            <a:r>
              <a:rPr lang="en-US" b="1" dirty="0">
                <a:solidFill>
                  <a:srgbClr val="FFFF00"/>
                </a:solidFill>
              </a:rPr>
              <a:t>         </a:t>
            </a:r>
            <a:r>
              <a:rPr lang="en-US" b="1" dirty="0">
                <a:solidFill>
                  <a:srgbClr val="FFFF00"/>
                </a:solidFill>
                <a:sym typeface="Wingdings"/>
              </a:rPr>
              <a:t></a:t>
            </a:r>
            <a:r>
              <a:rPr lang="en-US" b="1" dirty="0">
                <a:solidFill>
                  <a:srgbClr val="FFFF00"/>
                </a:solidFill>
              </a:rPr>
              <a:t> KILOGRAMMO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u="sng" dirty="0">
                <a:solidFill>
                  <a:srgbClr val="FFFF00"/>
                </a:solidFill>
              </a:rPr>
              <a:t>QUANTITA’ DI SOSTANZA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                         </a:t>
            </a:r>
            <a:r>
              <a:rPr lang="en-US" b="1" dirty="0">
                <a:solidFill>
                  <a:srgbClr val="FFFF00"/>
                </a:solidFill>
                <a:sym typeface="Wingdings"/>
              </a:rPr>
              <a:t></a:t>
            </a:r>
            <a:r>
              <a:rPr lang="en-US" b="1" dirty="0">
                <a:solidFill>
                  <a:srgbClr val="FFFF00"/>
                </a:solidFill>
              </a:rPr>
              <a:t>  MOLE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6572264" y="2714620"/>
            <a:ext cx="2000264" cy="221457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729914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1357290" y="142852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LA   GRANDEZZA    </a:t>
            </a:r>
            <a:r>
              <a:rPr lang="it-IT" sz="2400" b="1" u="sng" dirty="0"/>
              <a:t>QUANTITA’  </a:t>
            </a:r>
            <a:r>
              <a:rPr lang="it-IT" sz="2400" b="1" u="sng" dirty="0" err="1"/>
              <a:t>DI</a:t>
            </a:r>
            <a:r>
              <a:rPr lang="it-IT" sz="2400" b="1" u="sng" dirty="0"/>
              <a:t>  SOSTANZA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85786" y="5357826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rgbClr val="FFFF00"/>
                </a:solidFill>
              </a:rPr>
              <a:t>Quantita’</a:t>
            </a:r>
            <a:r>
              <a:rPr lang="it-IT" sz="2800" b="1" dirty="0">
                <a:solidFill>
                  <a:srgbClr val="FFFF00"/>
                </a:solidFill>
              </a:rPr>
              <a:t>  di  sostanza  = numero di moli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28662" y="5929330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</a:rPr>
              <a:t>Lunghezza    =  numero  di  metri (?)</a:t>
            </a:r>
          </a:p>
          <a:p>
            <a:r>
              <a:rPr lang="it-IT" sz="2400" b="1" dirty="0">
                <a:solidFill>
                  <a:srgbClr val="FFFF00"/>
                </a:solidFill>
              </a:rPr>
              <a:t>Massa           =    numero    di kg (?)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4348" y="857232"/>
            <a:ext cx="72152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La  mole è la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quantità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sostanza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contiene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lo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stesso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numero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entità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elementari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pari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al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numero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atomi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0.012 kg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carbonio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12,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nello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stato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fondamentale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non legato . 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Le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entità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elementari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devono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essere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specificate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atomi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ioni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molecole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elettroni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ecc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 )</a:t>
            </a:r>
            <a:endParaRPr lang="it-IT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00034" y="214290"/>
            <a:ext cx="864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DEFINIZIONE   DELL’UNITA’  MOLE   1967 - 2019 </a:t>
            </a:r>
          </a:p>
        </p:txBody>
      </p:sp>
      <p:sp>
        <p:nvSpPr>
          <p:cNvPr id="5" name="Rettangolo 4"/>
          <p:cNvSpPr/>
          <p:nvPr/>
        </p:nvSpPr>
        <p:spPr>
          <a:xfrm>
            <a:off x="428596" y="4071942"/>
            <a:ext cx="87154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B. W.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Petley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points out:</a:t>
            </a:r>
          </a:p>
          <a:p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Thus, as a consequence of the binding energy of 7.425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eV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per atom, 0.012 kg of ¹²C 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graphite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contains ~4 × 10¹⁴ more ¹²C atoms than the same mass of 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gas-phase carbon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atoms, while the same mass of diamond at 298 K contains ~1 × 10¹² fewer atoms than the same mass of 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graphite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4348" y="1285860"/>
            <a:ext cx="721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La  mole è la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quantità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sostanza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contiene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>
                <a:latin typeface="Arial" pitchFamily="34" charset="0"/>
                <a:cs typeface="Arial" pitchFamily="34" charset="0"/>
              </a:rPr>
              <a:t>esattamente 6.022 140 76 × 10</a:t>
            </a:r>
            <a:r>
              <a:rPr lang="it-IT" sz="2400" b="1" baseline="30000" dirty="0">
                <a:latin typeface="Arial" pitchFamily="34" charset="0"/>
                <a:cs typeface="Arial" pitchFamily="34" charset="0"/>
              </a:rPr>
              <a:t>23 </a:t>
            </a:r>
            <a:r>
              <a:rPr lang="it-IT" sz="2400" b="1" dirty="0">
                <a:latin typeface="Arial" pitchFamily="34" charset="0"/>
                <a:cs typeface="Arial" pitchFamily="34" charset="0"/>
              </a:rPr>
              <a:t> entità fondamentali, essendo questo il valore numerico della </a:t>
            </a:r>
            <a:r>
              <a:rPr lang="it-IT" sz="2400" b="1" u="sng" dirty="0">
                <a:latin typeface="Arial" pitchFamily="34" charset="0"/>
                <a:cs typeface="Arial" pitchFamily="34" charset="0"/>
              </a:rPr>
              <a:t>costante di Avogadro  </a:t>
            </a:r>
            <a:r>
              <a:rPr lang="it-IT" sz="2400" b="1" dirty="0">
                <a:latin typeface="Arial" pitchFamily="34" charset="0"/>
                <a:cs typeface="Arial" pitchFamily="34" charset="0"/>
              </a:rPr>
              <a:t>quando espressa in mol</a:t>
            </a:r>
            <a:r>
              <a:rPr lang="it-IT" sz="2400" b="1" baseline="30000" dirty="0">
                <a:latin typeface="Arial" pitchFamily="34" charset="0"/>
                <a:cs typeface="Arial" pitchFamily="34" charset="0"/>
              </a:rPr>
              <a:t>-1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14282" y="214290"/>
            <a:ext cx="864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DEFINIZIONE   DELL’UNITA’  MOLE   20/05/2019 </a:t>
            </a:r>
          </a:p>
        </p:txBody>
      </p:sp>
      <p:sp>
        <p:nvSpPr>
          <p:cNvPr id="5" name="Rettangolo 4"/>
          <p:cNvSpPr/>
          <p:nvPr/>
        </p:nvSpPr>
        <p:spPr>
          <a:xfrm>
            <a:off x="714348" y="3786190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Le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entità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elementari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devono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essere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specificate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atomi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ioni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molecole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elettroni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ecc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 )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43108" y="285728"/>
            <a:ext cx="7000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LA  LEGGE  DI  AVOGADRO</a:t>
            </a:r>
            <a:endParaRPr lang="it-IT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000108"/>
            <a:ext cx="1545928" cy="248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928670"/>
            <a:ext cx="1662111" cy="261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1000100" y="385762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A.AVOGADRO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072198" y="378619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M.  AMPERE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0" y="435769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  VOLUME  DI UN GAS  DIPENDE  DAL NUMERO DI PARTICELLE  “N”   E  NON DALLA SUA  NATURA</a:t>
            </a:r>
            <a:endParaRPr lang="it-IT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643042" y="5286388"/>
            <a:ext cx="535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V= cost× N</a:t>
            </a:r>
            <a:endParaRPr lang="it-IT" sz="4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14282" y="6072206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LEGGE  </a:t>
            </a:r>
            <a:r>
              <a:rPr lang="it-IT" sz="2400" b="1" dirty="0" err="1">
                <a:solidFill>
                  <a:schemeClr val="bg1"/>
                </a:solidFill>
              </a:rPr>
              <a:t>DI</a:t>
            </a:r>
            <a:r>
              <a:rPr lang="it-IT" sz="2400" b="1" dirty="0">
                <a:solidFill>
                  <a:schemeClr val="bg1"/>
                </a:solidFill>
              </a:rPr>
              <a:t>  GAY - LUSSAC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214282" y="1500174"/>
          <a:ext cx="5286412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COMPOSTO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DENSITA’ (g/L)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DENSITA’/DENSITA’ IDROGENO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Idrogeno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0.089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tx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1.0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Metano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0.714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tx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8.02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Alcol metilico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1.415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tx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15.9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Etere etilico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3.27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tx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36.8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Ossigeno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1.415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tx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15.9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Acqua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0.802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>
                          <a:solidFill>
                            <a:schemeClr val="tx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9.01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Acqua ossigenata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1.504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tx1"/>
                          </a:solidFill>
                          <a:latin typeface="Yu Gothic" pitchFamily="34" charset="-128"/>
                          <a:ea typeface="Yu Gothic" pitchFamily="34" charset="-128"/>
                        </a:rPr>
                        <a:t>16.9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214382" y="0"/>
            <a:ext cx="792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MISURA    SPERIMENTALE  DELLE 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MASSE  ATOMICHE  RELATIVE 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(PESI  ATOMICI)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786446" y="2643182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sym typeface="Symbol"/>
              </a:rPr>
              <a:t>m</a:t>
            </a:r>
            <a:r>
              <a:rPr lang="en-US" sz="3200" b="1" baseline="-25000" dirty="0" err="1">
                <a:solidFill>
                  <a:srgbClr val="FFFF00"/>
                </a:solidFill>
                <a:sym typeface="Symbol"/>
              </a:rPr>
              <a:t>R</a:t>
            </a:r>
            <a:r>
              <a:rPr lang="en-US" sz="3200" b="1" baseline="-25000" dirty="0">
                <a:solidFill>
                  <a:srgbClr val="FFFF00"/>
                </a:solidFill>
                <a:sym typeface="Symbol"/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= </a:t>
            </a:r>
            <a:r>
              <a:rPr lang="en-US" sz="3200" b="1" dirty="0">
                <a:solidFill>
                  <a:srgbClr val="FFFF00"/>
                </a:solidFill>
                <a:sym typeface="Symbol"/>
              </a:rPr>
              <a:t>m</a:t>
            </a:r>
            <a:r>
              <a:rPr lang="en-US" sz="3200" b="1" baseline="-25000" dirty="0">
                <a:solidFill>
                  <a:srgbClr val="FFFF00"/>
                </a:solidFill>
                <a:sym typeface="Symbol"/>
              </a:rPr>
              <a:t>i </a:t>
            </a:r>
            <a:r>
              <a:rPr lang="en-US" sz="3200" b="1" dirty="0">
                <a:solidFill>
                  <a:srgbClr val="FFFF00"/>
                </a:solidFill>
              </a:rPr>
              <a:t>/</a:t>
            </a:r>
            <a:r>
              <a:rPr lang="en-US" sz="3200" b="1" dirty="0">
                <a:solidFill>
                  <a:srgbClr val="FFFF00"/>
                </a:solidFill>
                <a:sym typeface="Symbo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sym typeface="Symbol"/>
              </a:rPr>
              <a:t>m</a:t>
            </a:r>
            <a:r>
              <a:rPr lang="en-US" sz="3200" b="1" baseline="-25000" dirty="0" err="1">
                <a:solidFill>
                  <a:srgbClr val="FFFF00"/>
                </a:solidFill>
                <a:sym typeface="Symbol"/>
              </a:rPr>
              <a:t>H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72132" y="207167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sym typeface="Symbol"/>
              </a:rPr>
              <a:t>densita</a:t>
            </a:r>
            <a:r>
              <a:rPr lang="en-US" sz="2400" b="1" dirty="0">
                <a:solidFill>
                  <a:srgbClr val="FFFF00"/>
                </a:solidFill>
                <a:sym typeface="Symbol"/>
              </a:rPr>
              <a:t>’</a:t>
            </a:r>
            <a:r>
              <a:rPr lang="en-US" sz="2400" b="1" baseline="-25000" dirty="0">
                <a:solidFill>
                  <a:srgbClr val="FFFF00"/>
                </a:solidFill>
                <a:sym typeface="Symbol"/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/</a:t>
            </a:r>
            <a:r>
              <a:rPr lang="en-US" sz="2400" b="1" dirty="0">
                <a:solidFill>
                  <a:srgbClr val="FFFF00"/>
                </a:solidFill>
                <a:sym typeface="Symbol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sym typeface="Symbol"/>
              </a:rPr>
              <a:t>densità</a:t>
            </a:r>
            <a:r>
              <a:rPr lang="en-US" sz="2400" b="1" dirty="0">
                <a:solidFill>
                  <a:srgbClr val="FFFF00"/>
                </a:solidFill>
                <a:sym typeface="Symbol"/>
              </a:rPr>
              <a:t> H =</a:t>
            </a:r>
            <a:r>
              <a:rPr lang="en-US" sz="2400" b="1" dirty="0" err="1">
                <a:solidFill>
                  <a:srgbClr val="FFFF00"/>
                </a:solidFill>
                <a:sym typeface="Symbol"/>
              </a:rPr>
              <a:t>m</a:t>
            </a:r>
            <a:r>
              <a:rPr lang="en-US" sz="2400" b="1" baseline="-25000" dirty="0" err="1">
                <a:solidFill>
                  <a:srgbClr val="FFFF00"/>
                </a:solidFill>
                <a:sym typeface="Symbol"/>
              </a:rPr>
              <a:t>R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5720" y="214290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UNITA’   MOLE  E  MASSE  ATOMICHE  RELATIVE  (PESI  ATOMICI)</a:t>
            </a:r>
            <a:endParaRPr lang="it-IT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00034" y="1357298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 L  RAPPORTO TRA LE DENSITA’  E ‘  UGUALE  AL  RAPPORTO TRA LE MASSE ATOMICHE  ASSOLUTE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57158" y="2571744"/>
            <a:ext cx="8643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QUANTITA’   </a:t>
            </a:r>
            <a:r>
              <a:rPr lang="it-IT" sz="2400" b="1" dirty="0" err="1">
                <a:solidFill>
                  <a:schemeClr val="bg1"/>
                </a:solidFill>
              </a:rPr>
              <a:t>DI</a:t>
            </a:r>
            <a:r>
              <a:rPr lang="it-IT" sz="2400" b="1" dirty="0">
                <a:solidFill>
                  <a:schemeClr val="bg1"/>
                </a:solidFill>
              </a:rPr>
              <a:t>  MATERIA  PARI   ALLE   LORO  MASSE   ATOMICHE  RELATIVE   </a:t>
            </a:r>
            <a:r>
              <a:rPr lang="it-IT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it-IT" sz="3200" b="1" baseline="-25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it-IT" sz="32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(in  grammi) </a:t>
            </a:r>
            <a:r>
              <a:rPr lang="it-IT" sz="2400" b="1" dirty="0">
                <a:solidFill>
                  <a:schemeClr val="bg1"/>
                </a:solidFill>
              </a:rPr>
              <a:t>CONTENGONO  </a:t>
            </a:r>
            <a:r>
              <a:rPr lang="it-IT" sz="2400" b="1" u="sng" dirty="0">
                <a:solidFill>
                  <a:schemeClr val="bg1"/>
                </a:solidFill>
              </a:rPr>
              <a:t>LO  STESSO  NUMERO  </a:t>
            </a:r>
            <a:r>
              <a:rPr lang="it-IT" sz="2400" b="1" u="sng" dirty="0" err="1">
                <a:solidFill>
                  <a:schemeClr val="bg1"/>
                </a:solidFill>
              </a:rPr>
              <a:t>DI</a:t>
            </a:r>
            <a:r>
              <a:rPr lang="it-IT" sz="2400" b="1" u="sng" dirty="0">
                <a:solidFill>
                  <a:schemeClr val="bg1"/>
                </a:solidFill>
              </a:rPr>
              <a:t>   PARTICELLE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71472" y="2143116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DALLA  LEGGE  </a:t>
            </a:r>
            <a:r>
              <a:rPr lang="it-IT" b="1" dirty="0" err="1">
                <a:solidFill>
                  <a:schemeClr val="bg1"/>
                </a:solidFill>
              </a:rPr>
              <a:t>DI</a:t>
            </a:r>
            <a:r>
              <a:rPr lang="it-IT" b="1" dirty="0">
                <a:solidFill>
                  <a:schemeClr val="bg1"/>
                </a:solidFill>
              </a:rPr>
              <a:t>  AVOGADRO</a:t>
            </a:r>
            <a:r>
              <a:rPr lang="it-IT" dirty="0"/>
              <a:t>: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00034" y="3857628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Arial" pitchFamily="34" charset="0"/>
                <a:cs typeface="Arial" pitchFamily="34" charset="0"/>
              </a:rPr>
              <a:t>1.00 g H,  12.0 g  C, 16.0  g  O, …..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57158" y="4500570"/>
            <a:ext cx="82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 MOLE  E’ LA  QUANTITA’  CHE  CONTIENE  UN NUMERO </a:t>
            </a:r>
            <a:r>
              <a:rPr lang="it-IT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ATOMI   PRESENTI   IN  </a:t>
            </a:r>
            <a:r>
              <a:rPr lang="it-IT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it-IT" sz="3200" b="1" baseline="-25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it-IT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grammi  </a:t>
            </a:r>
            <a:r>
              <a:rPr lang="it-IT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SOSTANZA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28596" y="6072206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NELLA  VECCHIA   DEFINIZIONE  SI  SCEGLIE 12.0 g  C   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1471</TotalTime>
  <Words>1179</Words>
  <Application>Microsoft Office PowerPoint</Application>
  <PresentationFormat>Presentazione su schermo (4:3)</PresentationFormat>
  <Paragraphs>250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2" baseType="lpstr">
      <vt:lpstr>Yu Gothic</vt:lpstr>
      <vt:lpstr>Arial</vt:lpstr>
      <vt:lpstr>Constantia</vt:lpstr>
      <vt:lpstr>Wingdings 2</vt:lpstr>
      <vt:lpstr>Carta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zzz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xxx</dc:creator>
  <cp:lastModifiedBy>Gaetano</cp:lastModifiedBy>
  <cp:revision>35</cp:revision>
  <dcterms:created xsi:type="dcterms:W3CDTF">2019-06-17T08:45:34Z</dcterms:created>
  <dcterms:modified xsi:type="dcterms:W3CDTF">2019-07-16T07:48:04Z</dcterms:modified>
</cp:coreProperties>
</file>