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97" r:id="rId2"/>
    <p:sldId id="313" r:id="rId3"/>
    <p:sldId id="314" r:id="rId4"/>
    <p:sldId id="315" r:id="rId5"/>
    <p:sldId id="316" r:id="rId6"/>
    <p:sldId id="317" r:id="rId7"/>
    <p:sldId id="318" r:id="rId8"/>
    <p:sldId id="319" r:id="rId9"/>
    <p:sldId id="264" r:id="rId10"/>
    <p:sldId id="302" r:id="rId11"/>
    <p:sldId id="303" r:id="rId12"/>
    <p:sldId id="304" r:id="rId13"/>
    <p:sldId id="309" r:id="rId14"/>
    <p:sldId id="310" r:id="rId15"/>
    <p:sldId id="298" r:id="rId16"/>
    <p:sldId id="312" r:id="rId17"/>
    <p:sldId id="306" r:id="rId18"/>
    <p:sldId id="305" r:id="rId19"/>
    <p:sldId id="299" r:id="rId20"/>
    <p:sldId id="311" r:id="rId21"/>
    <p:sldId id="320" r:id="rId22"/>
    <p:sldId id="321" r:id="rId23"/>
    <p:sldId id="322" r:id="rId24"/>
    <p:sldId id="256" r:id="rId25"/>
    <p:sldId id="291" r:id="rId26"/>
    <p:sldId id="258" r:id="rId27"/>
    <p:sldId id="300" r:id="rId28"/>
    <p:sldId id="294" r:id="rId29"/>
    <p:sldId id="265" r:id="rId30"/>
    <p:sldId id="292" r:id="rId31"/>
    <p:sldId id="293" r:id="rId32"/>
    <p:sldId id="259" r:id="rId33"/>
    <p:sldId id="283" r:id="rId34"/>
    <p:sldId id="260" r:id="rId35"/>
    <p:sldId id="263" r:id="rId36"/>
    <p:sldId id="307" r:id="rId37"/>
    <p:sldId id="262" r:id="rId38"/>
    <p:sldId id="296" r:id="rId39"/>
    <p:sldId id="280" r:id="rId40"/>
    <p:sldId id="287" r:id="rId41"/>
    <p:sldId id="288" r:id="rId42"/>
    <p:sldId id="289" r:id="rId43"/>
    <p:sldId id="290" r:id="rId44"/>
    <p:sldId id="28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103" d="100"/>
          <a:sy n="103" d="100"/>
        </p:scale>
        <p:origin x="150"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FFAC64-CAEF-493F-AAF3-777E29EE9384}" type="datetimeFigureOut">
              <a:rPr lang="en-GB" smtClean="0"/>
              <a:t>20/07/2017</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320065-EC60-4B85-80FF-1137C745047E}" type="slidenum">
              <a:rPr lang="en-GB" smtClean="0"/>
              <a:t>‹N›</a:t>
            </a:fld>
            <a:endParaRPr lang="en-GB"/>
          </a:p>
        </p:txBody>
      </p:sp>
    </p:spTree>
    <p:extLst>
      <p:ext uri="{BB962C8B-B14F-4D97-AF65-F5344CB8AC3E}">
        <p14:creationId xmlns:p14="http://schemas.microsoft.com/office/powerpoint/2010/main" val="3846161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7430E7C-1654-49F4-96B7-07CF319DC5AB}" type="slidenum">
              <a:rPr lang="en-US" altLang="en-US"/>
              <a:pPr eaLnBrk="1" hangingPunct="1"/>
              <a:t>2</a:t>
            </a:fld>
            <a:endParaRPr lang="en-US" altLang="en-US"/>
          </a:p>
        </p:txBody>
      </p:sp>
      <p:sp>
        <p:nvSpPr>
          <p:cNvPr id="54275" name="Rectangle 2"/>
          <p:cNvSpPr>
            <a:spLocks noRo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smtClean="0">
              <a:latin typeface="Arial" panose="020B0604020202020204" pitchFamily="34" charset="0"/>
            </a:endParaRPr>
          </a:p>
        </p:txBody>
      </p:sp>
    </p:spTree>
    <p:extLst>
      <p:ext uri="{BB962C8B-B14F-4D97-AF65-F5344CB8AC3E}">
        <p14:creationId xmlns:p14="http://schemas.microsoft.com/office/powerpoint/2010/main" val="624356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B4F3BE1-EA74-41C7-A336-725E03C66D3A}" type="slidenum">
              <a:rPr lang="it-IT" altLang="en-US" smtClean="0"/>
              <a:pPr eaLnBrk="1" hangingPunct="1"/>
              <a:t>20</a:t>
            </a:fld>
            <a:endParaRPr lang="it-IT" alt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212199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7E7E2E-C858-452F-98A9-6702CAD29EE1}" type="slidenum">
              <a:rPr lang="it-IT" altLang="en-US" smtClean="0"/>
              <a:pPr eaLnBrk="1" hangingPunct="1"/>
              <a:t>21</a:t>
            </a:fld>
            <a:endParaRPr lang="it-IT" alt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Crystallization is a bottle neck of the whole process, since proteins are usually reluctant to crystallize. It may take weeks to get a crystal  and result is never guaranteed. The modern approach is high throughput crystallization when multiple conditions are varied in automation using special robotic facilities.</a:t>
            </a:r>
          </a:p>
          <a:p>
            <a:pPr eaLnBrk="1" hangingPunct="1"/>
            <a:r>
              <a:rPr lang="en-US" altLang="en-US" smtClean="0"/>
              <a:t>Protein crystals are nice and diverse. Typical size is some tens of micrometers (10 is the minimal size that still can be analyzed crystallographically). </a:t>
            </a:r>
          </a:p>
          <a:p>
            <a:pPr eaLnBrk="1" hangingPunct="1"/>
            <a:r>
              <a:rPr lang="en-US" altLang="en-US" smtClean="0"/>
              <a:t>Quality of the crystal is crucial and it is worth money and efforts it takes. It is enough to mention a large-scale project for growing high-quality crystals in weightlessness in space. Some of crystals here, for example this one, were produced in an orbiting spaceship.</a:t>
            </a:r>
            <a:endParaRPr lang="ru-RU" altLang="en-US" smtClean="0"/>
          </a:p>
        </p:txBody>
      </p:sp>
    </p:spTree>
    <p:extLst>
      <p:ext uri="{BB962C8B-B14F-4D97-AF65-F5344CB8AC3E}">
        <p14:creationId xmlns:p14="http://schemas.microsoft.com/office/powerpoint/2010/main" val="440097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913EEBF-12F5-4EB2-9342-DCDE0E40F8C7}" type="slidenum">
              <a:rPr lang="it-IT" altLang="en-US" smtClean="0"/>
              <a:pPr eaLnBrk="1" hangingPunct="1"/>
              <a:t>22</a:t>
            </a:fld>
            <a:endParaRPr lang="it-IT" alt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When a crystal is placed into an X-ray beam at the wavelength about 1 angstrom, diffraction pattern is observed and recorded by a detector. One hundred to one thousand images called frames are produced during a single experiment while the crystal is rotating in the beam. The frame sequence can be animated like this but it is not a real-time movie since it takes some time to  collect a frame; and the time varies form seconds to minutes depending on the synchrotron.</a:t>
            </a:r>
          </a:p>
          <a:p>
            <a:pPr eaLnBrk="1" hangingPunct="1"/>
            <a:r>
              <a:rPr lang="en-US" altLang="en-US" smtClean="0"/>
              <a:t>Positions and intensities of these spots (called reflections), contain structure information in so-called reciprocal space. To transform them into the Euclidean space Fourier-transformation is applied, for which phases should be found. And this is another experimental and computational problem.       </a:t>
            </a:r>
            <a:endParaRPr lang="ru-RU" altLang="en-US" smtClean="0"/>
          </a:p>
        </p:txBody>
      </p:sp>
    </p:spTree>
    <p:extLst>
      <p:ext uri="{BB962C8B-B14F-4D97-AF65-F5344CB8AC3E}">
        <p14:creationId xmlns:p14="http://schemas.microsoft.com/office/powerpoint/2010/main" val="3560847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FE0E702-6426-4B27-AF3D-1F06B63DB5DF}" type="slidenum">
              <a:rPr lang="it-IT" altLang="en-US" smtClean="0"/>
              <a:pPr eaLnBrk="1" hangingPunct="1"/>
              <a:t>23</a:t>
            </a:fld>
            <a:endParaRPr lang="it-IT" alt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After the phasing we have an electron density map, which looks like a cloud. To obtain the structure this cloud should be populated by real atoms and bonds, and this task is called structure solution.    </a:t>
            </a:r>
            <a:endParaRPr lang="ru-RU" altLang="en-US" smtClean="0"/>
          </a:p>
        </p:txBody>
      </p:sp>
    </p:spTree>
    <p:extLst>
      <p:ext uri="{BB962C8B-B14F-4D97-AF65-F5344CB8AC3E}">
        <p14:creationId xmlns:p14="http://schemas.microsoft.com/office/powerpoint/2010/main" val="3739421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394A3A5-FB16-4D3A-AB17-A6BA5B4F7E25}" type="slidenum">
              <a:rPr lang="en-US" altLang="en-US"/>
              <a:pPr eaLnBrk="1" hangingPunct="1"/>
              <a:t>3</a:t>
            </a:fld>
            <a:endParaRPr lang="en-US" altLang="en-US"/>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smtClean="0">
              <a:latin typeface="Arial" panose="020B0604020202020204" pitchFamily="34" charset="0"/>
            </a:endParaRPr>
          </a:p>
        </p:txBody>
      </p:sp>
    </p:spTree>
    <p:extLst>
      <p:ext uri="{BB962C8B-B14F-4D97-AF65-F5344CB8AC3E}">
        <p14:creationId xmlns:p14="http://schemas.microsoft.com/office/powerpoint/2010/main" val="3980336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614018D-A10A-430C-877C-324B071D32F1}" type="slidenum">
              <a:rPr lang="en-US" altLang="en-US"/>
              <a:pPr eaLnBrk="1" hangingPunct="1"/>
              <a:t>4</a:t>
            </a:fld>
            <a:endParaRPr lang="en-US" altLang="en-US"/>
          </a:p>
        </p:txBody>
      </p:sp>
      <p:sp>
        <p:nvSpPr>
          <p:cNvPr id="56323" name="Rectangle 2"/>
          <p:cNvSpPr>
            <a:spLocks noRo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smtClean="0">
              <a:latin typeface="Arial" panose="020B0604020202020204" pitchFamily="34" charset="0"/>
            </a:endParaRPr>
          </a:p>
        </p:txBody>
      </p:sp>
    </p:spTree>
    <p:extLst>
      <p:ext uri="{BB962C8B-B14F-4D97-AF65-F5344CB8AC3E}">
        <p14:creationId xmlns:p14="http://schemas.microsoft.com/office/powerpoint/2010/main" val="3059629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F5C58BD-4240-43EE-ACA7-76E5EFFD481F}" type="slidenum">
              <a:rPr lang="en-US" altLang="en-US"/>
              <a:pPr eaLnBrk="1" hangingPunct="1"/>
              <a:t>5</a:t>
            </a:fld>
            <a:endParaRPr lang="en-US" altLang="en-US"/>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smtClean="0">
              <a:latin typeface="Arial" panose="020B0604020202020204" pitchFamily="34" charset="0"/>
            </a:endParaRPr>
          </a:p>
        </p:txBody>
      </p:sp>
    </p:spTree>
    <p:extLst>
      <p:ext uri="{BB962C8B-B14F-4D97-AF65-F5344CB8AC3E}">
        <p14:creationId xmlns:p14="http://schemas.microsoft.com/office/powerpoint/2010/main" val="121402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8933C8-6474-4B0B-9E74-93EE7176D6FA}" type="slidenum">
              <a:rPr lang="en-US" altLang="en-US"/>
              <a:pPr eaLnBrk="1" hangingPunct="1"/>
              <a:t>6</a:t>
            </a:fld>
            <a:endParaRPr lang="en-US" altLang="en-US"/>
          </a:p>
        </p:txBody>
      </p:sp>
      <p:sp>
        <p:nvSpPr>
          <p:cNvPr id="58371" name="Rectangle 2"/>
          <p:cNvSpPr>
            <a:spLocks noRo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smtClean="0">
              <a:latin typeface="Arial" panose="020B0604020202020204" pitchFamily="34" charset="0"/>
            </a:endParaRPr>
          </a:p>
        </p:txBody>
      </p:sp>
    </p:spTree>
    <p:extLst>
      <p:ext uri="{BB962C8B-B14F-4D97-AF65-F5344CB8AC3E}">
        <p14:creationId xmlns:p14="http://schemas.microsoft.com/office/powerpoint/2010/main" val="2252490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D118EB6-D0F0-46D8-94AF-45F9809920AE}" type="slidenum">
              <a:rPr lang="en-US" altLang="en-US"/>
              <a:pPr eaLnBrk="1" hangingPunct="1"/>
              <a:t>7</a:t>
            </a:fld>
            <a:endParaRPr lang="en-US" altLang="en-US"/>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smtClean="0">
              <a:latin typeface="Arial" panose="020B0604020202020204" pitchFamily="34" charset="0"/>
            </a:endParaRPr>
          </a:p>
        </p:txBody>
      </p:sp>
    </p:spTree>
    <p:extLst>
      <p:ext uri="{BB962C8B-B14F-4D97-AF65-F5344CB8AC3E}">
        <p14:creationId xmlns:p14="http://schemas.microsoft.com/office/powerpoint/2010/main" val="2924893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A5959ED-4CB5-4362-9796-04089F96BD6F}" type="slidenum">
              <a:rPr lang="en-US" altLang="en-US"/>
              <a:pPr eaLnBrk="1" hangingPunct="1"/>
              <a:t>8</a:t>
            </a:fld>
            <a:endParaRPr lang="en-US" altLang="en-US"/>
          </a:p>
        </p:txBody>
      </p:sp>
      <p:sp>
        <p:nvSpPr>
          <p:cNvPr id="60419" name="Rectangle 2"/>
          <p:cNvSpPr>
            <a:spLocks noRo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smtClean="0">
              <a:latin typeface="Arial" panose="020B0604020202020204" pitchFamily="34" charset="0"/>
            </a:endParaRPr>
          </a:p>
        </p:txBody>
      </p:sp>
    </p:spTree>
    <p:extLst>
      <p:ext uri="{BB962C8B-B14F-4D97-AF65-F5344CB8AC3E}">
        <p14:creationId xmlns:p14="http://schemas.microsoft.com/office/powerpoint/2010/main" val="1299293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61ED843-48E2-4BD2-BBA8-AA2F179B612B}" type="slidenum">
              <a:rPr lang="it-IT" altLang="en-US"/>
              <a:pPr eaLnBrk="1" hangingPunct="1"/>
              <a:t>13</a:t>
            </a:fld>
            <a:endParaRPr lang="it-IT" alt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119423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0B4940A-2E9C-4EC9-BC06-F6A2919B28D2}" type="slidenum">
              <a:rPr lang="it-IT" altLang="en-US"/>
              <a:pPr eaLnBrk="1" hangingPunct="1"/>
              <a:t>14</a:t>
            </a:fld>
            <a:endParaRPr lang="it-IT" alt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552047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GB"/>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fld id="{4C94794D-579C-4AEF-BE06-F40EC09FA1AC}" type="datetimeFigureOut">
              <a:rPr lang="en-GB" smtClean="0"/>
              <a:t>20/07/2017</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A4686531-82A8-42EF-B80A-B70A2F852710}" type="slidenum">
              <a:rPr lang="en-GB" smtClean="0"/>
              <a:t>‹N›</a:t>
            </a:fld>
            <a:endParaRPr lang="en-GB"/>
          </a:p>
        </p:txBody>
      </p:sp>
    </p:spTree>
    <p:extLst>
      <p:ext uri="{BB962C8B-B14F-4D97-AF65-F5344CB8AC3E}">
        <p14:creationId xmlns:p14="http://schemas.microsoft.com/office/powerpoint/2010/main" val="231483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4C94794D-579C-4AEF-BE06-F40EC09FA1AC}" type="datetimeFigureOut">
              <a:rPr lang="en-GB" smtClean="0"/>
              <a:t>20/07/2017</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A4686531-82A8-42EF-B80A-B70A2F852710}" type="slidenum">
              <a:rPr lang="en-GB" smtClean="0"/>
              <a:t>‹N›</a:t>
            </a:fld>
            <a:endParaRPr lang="en-GB"/>
          </a:p>
        </p:txBody>
      </p:sp>
    </p:spTree>
    <p:extLst>
      <p:ext uri="{BB962C8B-B14F-4D97-AF65-F5344CB8AC3E}">
        <p14:creationId xmlns:p14="http://schemas.microsoft.com/office/powerpoint/2010/main" val="3108191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4C94794D-579C-4AEF-BE06-F40EC09FA1AC}" type="datetimeFigureOut">
              <a:rPr lang="en-GB" smtClean="0"/>
              <a:t>20/07/2017</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A4686531-82A8-42EF-B80A-B70A2F852710}" type="slidenum">
              <a:rPr lang="en-GB" smtClean="0"/>
              <a:t>‹N›</a:t>
            </a:fld>
            <a:endParaRPr lang="en-GB"/>
          </a:p>
        </p:txBody>
      </p:sp>
    </p:spTree>
    <p:extLst>
      <p:ext uri="{BB962C8B-B14F-4D97-AF65-F5344CB8AC3E}">
        <p14:creationId xmlns:p14="http://schemas.microsoft.com/office/powerpoint/2010/main" val="2314650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4C94794D-579C-4AEF-BE06-F40EC09FA1AC}" type="datetimeFigureOut">
              <a:rPr lang="en-GB" smtClean="0"/>
              <a:t>20/07/2017</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A4686531-82A8-42EF-B80A-B70A2F852710}" type="slidenum">
              <a:rPr lang="en-GB" smtClean="0"/>
              <a:t>‹N›</a:t>
            </a:fld>
            <a:endParaRPr lang="en-GB"/>
          </a:p>
        </p:txBody>
      </p:sp>
    </p:spTree>
    <p:extLst>
      <p:ext uri="{BB962C8B-B14F-4D97-AF65-F5344CB8AC3E}">
        <p14:creationId xmlns:p14="http://schemas.microsoft.com/office/powerpoint/2010/main" val="1626415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GB"/>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C94794D-579C-4AEF-BE06-F40EC09FA1AC}" type="datetimeFigureOut">
              <a:rPr lang="en-GB" smtClean="0"/>
              <a:t>20/07/2017</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A4686531-82A8-42EF-B80A-B70A2F852710}" type="slidenum">
              <a:rPr lang="en-GB" smtClean="0"/>
              <a:t>‹N›</a:t>
            </a:fld>
            <a:endParaRPr lang="en-GB"/>
          </a:p>
        </p:txBody>
      </p:sp>
    </p:spTree>
    <p:extLst>
      <p:ext uri="{BB962C8B-B14F-4D97-AF65-F5344CB8AC3E}">
        <p14:creationId xmlns:p14="http://schemas.microsoft.com/office/powerpoint/2010/main" val="2075782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fld id="{4C94794D-579C-4AEF-BE06-F40EC09FA1AC}" type="datetimeFigureOut">
              <a:rPr lang="en-GB" smtClean="0"/>
              <a:t>20/07/2017</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A4686531-82A8-42EF-B80A-B70A2F852710}" type="slidenum">
              <a:rPr lang="en-GB" smtClean="0"/>
              <a:t>‹N›</a:t>
            </a:fld>
            <a:endParaRPr lang="en-GB"/>
          </a:p>
        </p:txBody>
      </p:sp>
    </p:spTree>
    <p:extLst>
      <p:ext uri="{BB962C8B-B14F-4D97-AF65-F5344CB8AC3E}">
        <p14:creationId xmlns:p14="http://schemas.microsoft.com/office/powerpoint/2010/main" val="1373010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en-GB"/>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fld id="{4C94794D-579C-4AEF-BE06-F40EC09FA1AC}" type="datetimeFigureOut">
              <a:rPr lang="en-GB" smtClean="0"/>
              <a:t>20/07/2017</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A4686531-82A8-42EF-B80A-B70A2F852710}" type="slidenum">
              <a:rPr lang="en-GB" smtClean="0"/>
              <a:t>‹N›</a:t>
            </a:fld>
            <a:endParaRPr lang="en-GB"/>
          </a:p>
        </p:txBody>
      </p:sp>
    </p:spTree>
    <p:extLst>
      <p:ext uri="{BB962C8B-B14F-4D97-AF65-F5344CB8AC3E}">
        <p14:creationId xmlns:p14="http://schemas.microsoft.com/office/powerpoint/2010/main" val="3827467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p>
            <a:fld id="{4C94794D-579C-4AEF-BE06-F40EC09FA1AC}" type="datetimeFigureOut">
              <a:rPr lang="en-GB" smtClean="0"/>
              <a:t>20/07/2017</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A4686531-82A8-42EF-B80A-B70A2F852710}" type="slidenum">
              <a:rPr lang="en-GB" smtClean="0"/>
              <a:t>‹N›</a:t>
            </a:fld>
            <a:endParaRPr lang="en-GB"/>
          </a:p>
        </p:txBody>
      </p:sp>
    </p:spTree>
    <p:extLst>
      <p:ext uri="{BB962C8B-B14F-4D97-AF65-F5344CB8AC3E}">
        <p14:creationId xmlns:p14="http://schemas.microsoft.com/office/powerpoint/2010/main" val="4075675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C94794D-579C-4AEF-BE06-F40EC09FA1AC}" type="datetimeFigureOut">
              <a:rPr lang="en-GB" smtClean="0"/>
              <a:t>20/07/2017</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A4686531-82A8-42EF-B80A-B70A2F852710}" type="slidenum">
              <a:rPr lang="en-GB" smtClean="0"/>
              <a:t>‹N›</a:t>
            </a:fld>
            <a:endParaRPr lang="en-GB"/>
          </a:p>
        </p:txBody>
      </p:sp>
    </p:spTree>
    <p:extLst>
      <p:ext uri="{BB962C8B-B14F-4D97-AF65-F5344CB8AC3E}">
        <p14:creationId xmlns:p14="http://schemas.microsoft.com/office/powerpoint/2010/main" val="2081935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GB"/>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C94794D-579C-4AEF-BE06-F40EC09FA1AC}" type="datetimeFigureOut">
              <a:rPr lang="en-GB" smtClean="0"/>
              <a:t>20/07/2017</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A4686531-82A8-42EF-B80A-B70A2F852710}" type="slidenum">
              <a:rPr lang="en-GB" smtClean="0"/>
              <a:t>‹N›</a:t>
            </a:fld>
            <a:endParaRPr lang="en-GB"/>
          </a:p>
        </p:txBody>
      </p:sp>
    </p:spTree>
    <p:extLst>
      <p:ext uri="{BB962C8B-B14F-4D97-AF65-F5344CB8AC3E}">
        <p14:creationId xmlns:p14="http://schemas.microsoft.com/office/powerpoint/2010/main" val="4105703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GB"/>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C94794D-579C-4AEF-BE06-F40EC09FA1AC}" type="datetimeFigureOut">
              <a:rPr lang="en-GB" smtClean="0"/>
              <a:t>20/07/2017</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A4686531-82A8-42EF-B80A-B70A2F852710}" type="slidenum">
              <a:rPr lang="en-GB" smtClean="0"/>
              <a:t>‹N›</a:t>
            </a:fld>
            <a:endParaRPr lang="en-GB"/>
          </a:p>
        </p:txBody>
      </p:sp>
    </p:spTree>
    <p:extLst>
      <p:ext uri="{BB962C8B-B14F-4D97-AF65-F5344CB8AC3E}">
        <p14:creationId xmlns:p14="http://schemas.microsoft.com/office/powerpoint/2010/main" val="1441765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GB"/>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4794D-579C-4AEF-BE06-F40EC09FA1AC}" type="datetimeFigureOut">
              <a:rPr lang="en-GB" smtClean="0"/>
              <a:t>20/07/2017</a:t>
            </a:fld>
            <a:endParaRPr lang="en-GB"/>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686531-82A8-42EF-B80A-B70A2F852710}" type="slidenum">
              <a:rPr lang="en-GB" smtClean="0"/>
              <a:t>‹N›</a:t>
            </a:fld>
            <a:endParaRPr lang="en-GB"/>
          </a:p>
        </p:txBody>
      </p:sp>
    </p:spTree>
    <p:extLst>
      <p:ext uri="{BB962C8B-B14F-4D97-AF65-F5344CB8AC3E}">
        <p14:creationId xmlns:p14="http://schemas.microsoft.com/office/powerpoint/2010/main" val="625462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png"/><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oleObject" Target="../embeddings/oleObject1.bin"/><Relationship Id="rId10" Type="http://schemas.openxmlformats.org/officeDocument/2006/relationships/image" Target="../media/image28.jpeg"/><Relationship Id="rId4" Type="http://schemas.openxmlformats.org/officeDocument/2006/relationships/image" Target="../media/image25.png"/><Relationship Id="rId9" Type="http://schemas.openxmlformats.org/officeDocument/2006/relationships/hyperlink" Target="http://it.wikipedia.org/wiki/Science"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9NZfEksGK-I"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0.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file:///C:\Bogomol\WRITE\MYTALKS\WSC5\Pictures\diffration.mpg" TargetMode="Externa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47.png"/><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xml"/><Relationship Id="rId4" Type="http://schemas.openxmlformats.org/officeDocument/2006/relationships/image" Target="../media/image51.emf"/></Relationships>
</file>

<file path=ppt/slides/_rels/slide2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2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Dagli atomi alle molecole</a:t>
            </a:r>
            <a:endParaRPr lang="en-GB" dirty="0"/>
          </a:p>
        </p:txBody>
      </p:sp>
    </p:spTree>
    <p:extLst>
      <p:ext uri="{BB962C8B-B14F-4D97-AF65-F5344CB8AC3E}">
        <p14:creationId xmlns:p14="http://schemas.microsoft.com/office/powerpoint/2010/main" val="4039459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56862" y="2842662"/>
            <a:ext cx="10515600" cy="4351338"/>
          </a:xfrm>
        </p:spPr>
        <p:txBody>
          <a:bodyPr>
            <a:normAutofit/>
          </a:bodyPr>
          <a:lstStyle/>
          <a:p>
            <a:r>
              <a:rPr lang="it-IT" sz="1600" dirty="0"/>
              <a:t>E' importante notare che la curva rappresenta una </a:t>
            </a:r>
            <a:r>
              <a:rPr lang="it-IT" sz="1600" b="1" dirty="0"/>
              <a:t>energia potenziale interna</a:t>
            </a:r>
            <a:r>
              <a:rPr lang="it-IT" sz="1600" dirty="0"/>
              <a:t> alla molecola e quindi non è influenzata da interazioni dei due atomi con l'esterno (per esempio dall'interazione gravitazionale). </a:t>
            </a:r>
            <a:br>
              <a:rPr lang="it-IT" sz="1600" dirty="0"/>
            </a:br>
            <a:r>
              <a:rPr lang="it-IT" sz="1600" dirty="0"/>
              <a:t>Se i due atomi stessero fermi uno rispetto all'altro, l'energia potenziale del sistema avrebbe il valore minimo (la distanza rimarrebbe costantemente r</a:t>
            </a:r>
            <a:r>
              <a:rPr lang="it-IT" sz="1600" baseline="-25000" dirty="0"/>
              <a:t>0</a:t>
            </a:r>
            <a:r>
              <a:rPr lang="it-IT" sz="1600" dirty="0"/>
              <a:t>). </a:t>
            </a:r>
            <a:br>
              <a:rPr lang="it-IT" sz="1600" dirty="0"/>
            </a:br>
            <a:r>
              <a:rPr lang="it-IT" sz="1600" dirty="0"/>
              <a:t>I due atomi però potrebbero trovarsi a un dato istante a distanza r</a:t>
            </a:r>
            <a:r>
              <a:rPr lang="it-IT" sz="1600" baseline="-25000" dirty="0"/>
              <a:t>0</a:t>
            </a:r>
            <a:r>
              <a:rPr lang="it-IT" sz="1600" dirty="0"/>
              <a:t>, ma essere in movimento uno rispetto all'altro. In questo caso la molecola avrebbe </a:t>
            </a:r>
            <a:r>
              <a:rPr lang="it-IT" sz="1600" b="1" dirty="0"/>
              <a:t>una energia cinetica interna</a:t>
            </a:r>
            <a:r>
              <a:rPr lang="it-IT" sz="1600" dirty="0"/>
              <a:t>  perché associata a movimenti relativi al centro di massa.</a:t>
            </a:r>
            <a:br>
              <a:rPr lang="it-IT" sz="1600" dirty="0"/>
            </a:br>
            <a:r>
              <a:rPr lang="it-IT" sz="1600" dirty="0"/>
              <a:t> Se, per esempio i due atomi si avvicinassero con una certa velocità, l'andamento del grafico indica che si attiverebbero forze repulsive crescenti al diminuire della distanza. La velocità di ciascun atomo diminuisce fino ad un valore istantaneo nullo e poi cresce in verso opposto e quindi gli atomi si allontanano. Superata la distanza r</a:t>
            </a:r>
            <a:r>
              <a:rPr lang="it-IT" sz="1600" baseline="-25000" dirty="0"/>
              <a:t>0</a:t>
            </a:r>
            <a:r>
              <a:rPr lang="it-IT" sz="1600" dirty="0"/>
              <a:t>, la forza di interazione è attrattiva e il moto viene di nuovo rallentato fino a che la velocità si annulla e cambia verso. Si instaura dunque un moto periodico di oscillazione dei due atomi al quale si può associare un valore dell'energia cinetica variabile da un massimo (corrispondente alla distanza  r</a:t>
            </a:r>
            <a:r>
              <a:rPr lang="it-IT" sz="1600" baseline="-25000" dirty="0"/>
              <a:t>0 </a:t>
            </a:r>
            <a:r>
              <a:rPr lang="it-IT" sz="1600" dirty="0"/>
              <a:t>tra i due atomi ) a zero (corrispondente alla distanza massima e a quella minima).</a:t>
            </a:r>
            <a:br>
              <a:rPr lang="it-IT" sz="1600" dirty="0"/>
            </a:br>
            <a:r>
              <a:rPr lang="it-IT" sz="1600" dirty="0"/>
              <a:t>Per piccoli valori dell'energia cinetica massima, le oscillazione sono controllate dall'andamento dell'energia potenziale corrispondente al fondo della buca (vedi figura).  </a:t>
            </a:r>
            <a:endParaRPr lang="en-GB" sz="1600" dirty="0"/>
          </a:p>
        </p:txBody>
      </p:sp>
      <p:pic>
        <p:nvPicPr>
          <p:cNvPr id="4" name="Immagine 3"/>
          <p:cNvPicPr>
            <a:picLocks noChangeAspect="1"/>
          </p:cNvPicPr>
          <p:nvPr/>
        </p:nvPicPr>
        <p:blipFill>
          <a:blip r:embed="rId2"/>
          <a:stretch>
            <a:fillRect/>
          </a:stretch>
        </p:blipFill>
        <p:spPr>
          <a:xfrm>
            <a:off x="1234751" y="453409"/>
            <a:ext cx="3657600" cy="2200275"/>
          </a:xfrm>
          <a:prstGeom prst="rect">
            <a:avLst/>
          </a:prstGeom>
        </p:spPr>
      </p:pic>
    </p:spTree>
    <p:extLst>
      <p:ext uri="{BB962C8B-B14F-4D97-AF65-F5344CB8AC3E}">
        <p14:creationId xmlns:p14="http://schemas.microsoft.com/office/powerpoint/2010/main" val="23019038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66395" y="298961"/>
            <a:ext cx="7550021" cy="4351338"/>
          </a:xfrm>
        </p:spPr>
        <p:txBody>
          <a:bodyPr>
            <a:noAutofit/>
          </a:bodyPr>
          <a:lstStyle/>
          <a:p>
            <a:pPr algn="ctr"/>
            <a:r>
              <a:rPr lang="it-IT" sz="2000" dirty="0"/>
              <a:t>Questa zona della curva può essere approssimata a una parabola, andamento del potenziale tipico delle forze elastiche. E' quindi legittimo modellizzare il legame tra i due atomi con una molla e questo rende ragione dell'uso del modello molecolare "a manubrio non rigido" </a:t>
            </a:r>
            <a:endParaRPr lang="it-IT" sz="2000" dirty="0" smtClean="0"/>
          </a:p>
          <a:p>
            <a:pPr algn="ctr"/>
            <a:endParaRPr lang="it-IT" sz="2000" dirty="0" smtClean="0"/>
          </a:p>
          <a:p>
            <a:pPr algn="ctr"/>
            <a:r>
              <a:rPr lang="it-IT" sz="2000" dirty="0"/>
              <a:t>Aumentando l'energia cinetica interna della molecola, l'approssimazione elastica non è più valida perché la curva del potenziale non è più simmetrica rispetto alla posizione di equilibrio. In particolare, gli atomi possono allontanarsi più di quanto possano avvicinarsi. Se alla molecola viene fornita una energia cinetica pari al valore assoluto dell'energia potenziale corrispondente al fondo della buca, gli atomi possono allontanarsi indefinitamente: la molecola si dissocia</a:t>
            </a:r>
            <a:r>
              <a:rPr lang="it-IT" sz="2000" dirty="0" smtClean="0"/>
              <a:t>.</a:t>
            </a:r>
          </a:p>
          <a:p>
            <a:pPr algn="ctr"/>
            <a:endParaRPr lang="it-IT" sz="2000" dirty="0"/>
          </a:p>
          <a:p>
            <a:pPr algn="ctr"/>
            <a:endParaRPr lang="it-IT" sz="2000" dirty="0"/>
          </a:p>
          <a:p>
            <a:pPr algn="ctr"/>
            <a:r>
              <a:rPr lang="it-IT" sz="2000" dirty="0"/>
              <a:t>Se, invece che a una molecola, ci riferiamo a  quantità macroscopiche di gas, precisamente a una mole, basta cambiare l'unità di misura dell'energia come mostra il grafico seguente, dove le energie sono indicate in </a:t>
            </a:r>
            <a:r>
              <a:rPr lang="it-IT" sz="2000" dirty="0" err="1"/>
              <a:t>kjoule</a:t>
            </a:r>
            <a:r>
              <a:rPr lang="it-IT" sz="2000" dirty="0"/>
              <a:t>/mole</a:t>
            </a:r>
            <a:endParaRPr lang="en-GB" sz="2000" dirty="0"/>
          </a:p>
        </p:txBody>
      </p:sp>
      <p:pic>
        <p:nvPicPr>
          <p:cNvPr id="2" name="Immagine 1"/>
          <p:cNvPicPr>
            <a:picLocks noChangeAspect="1"/>
          </p:cNvPicPr>
          <p:nvPr/>
        </p:nvPicPr>
        <p:blipFill>
          <a:blip r:embed="rId2"/>
          <a:stretch>
            <a:fillRect/>
          </a:stretch>
        </p:blipFill>
        <p:spPr>
          <a:xfrm>
            <a:off x="8762503" y="420260"/>
            <a:ext cx="2859272" cy="2639797"/>
          </a:xfrm>
          <a:prstGeom prst="rect">
            <a:avLst/>
          </a:prstGeom>
        </p:spPr>
      </p:pic>
      <p:pic>
        <p:nvPicPr>
          <p:cNvPr id="4" name="Immagine 3"/>
          <p:cNvPicPr>
            <a:picLocks noChangeAspect="1"/>
          </p:cNvPicPr>
          <p:nvPr/>
        </p:nvPicPr>
        <p:blipFill>
          <a:blip r:embed="rId3"/>
          <a:stretch>
            <a:fillRect/>
          </a:stretch>
        </p:blipFill>
        <p:spPr>
          <a:xfrm>
            <a:off x="8164286" y="4378189"/>
            <a:ext cx="3819314" cy="2041272"/>
          </a:xfrm>
          <a:prstGeom prst="rect">
            <a:avLst/>
          </a:prstGeom>
        </p:spPr>
      </p:pic>
    </p:spTree>
    <p:extLst>
      <p:ext uri="{BB962C8B-B14F-4D97-AF65-F5344CB8AC3E}">
        <p14:creationId xmlns:p14="http://schemas.microsoft.com/office/powerpoint/2010/main" val="39911617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538715" y="220760"/>
            <a:ext cx="4191255" cy="4351338"/>
          </a:xfrm>
          <a:prstGeom prst="rect">
            <a:avLst/>
          </a:prstGeom>
        </p:spPr>
      </p:pic>
      <p:sp>
        <p:nvSpPr>
          <p:cNvPr id="5" name="Rettangolo 4"/>
          <p:cNvSpPr/>
          <p:nvPr/>
        </p:nvSpPr>
        <p:spPr>
          <a:xfrm>
            <a:off x="5329529" y="131717"/>
            <a:ext cx="6096000" cy="2862322"/>
          </a:xfrm>
          <a:prstGeom prst="rect">
            <a:avLst/>
          </a:prstGeom>
        </p:spPr>
        <p:txBody>
          <a:bodyPr>
            <a:spAutoFit/>
          </a:bodyPr>
          <a:lstStyle/>
          <a:p>
            <a:r>
              <a:rPr lang="it-IT" dirty="0"/>
              <a:t> </a:t>
            </a:r>
            <a:r>
              <a:rPr lang="it-IT" dirty="0" smtClean="0"/>
              <a:t>Modelli </a:t>
            </a:r>
            <a:r>
              <a:rPr lang="it-IT" dirty="0"/>
              <a:t>a sfere e bastoncini (</a:t>
            </a:r>
            <a:r>
              <a:rPr lang="it-IT" dirty="0" err="1"/>
              <a:t>ball</a:t>
            </a:r>
            <a:r>
              <a:rPr lang="it-IT" dirty="0"/>
              <a:t> and </a:t>
            </a:r>
            <a:r>
              <a:rPr lang="it-IT" dirty="0" err="1"/>
              <a:t>stick</a:t>
            </a:r>
            <a:r>
              <a:rPr lang="it-IT" dirty="0"/>
              <a:t>), come quelli della foto, contengono sfere di plastica che rappresentano gli atomi e  cannucce che servono a legare tra loro le sfere e quindi a rappresentare i legami chimici.</a:t>
            </a:r>
          </a:p>
          <a:p>
            <a:endParaRPr lang="it-IT" dirty="0"/>
          </a:p>
          <a:p>
            <a:r>
              <a:rPr lang="it-IT" dirty="0"/>
              <a:t>I modelli a spazio pieno (</a:t>
            </a:r>
            <a:r>
              <a:rPr lang="it-IT" dirty="0" err="1"/>
              <a:t>space</a:t>
            </a:r>
            <a:r>
              <a:rPr lang="it-IT" dirty="0"/>
              <a:t> </a:t>
            </a:r>
            <a:r>
              <a:rPr lang="it-IT" dirty="0" err="1"/>
              <a:t>filling</a:t>
            </a:r>
            <a:r>
              <a:rPr lang="it-IT" dirty="0"/>
              <a:t>) utilizzano solo sfere di dimensioni opportune, collegabili tra loro, che rappresentano in scala il volume reale degli atomi e quindi danno un’ idea più realistica della forma delle molecole.</a:t>
            </a:r>
          </a:p>
          <a:p>
            <a:r>
              <a:rPr lang="it-IT" dirty="0"/>
              <a:t>Nel caso dell'acqua:</a:t>
            </a:r>
            <a:endParaRPr lang="en-GB" dirty="0"/>
          </a:p>
        </p:txBody>
      </p:sp>
      <p:pic>
        <p:nvPicPr>
          <p:cNvPr id="6" name="Immagine 5"/>
          <p:cNvPicPr>
            <a:picLocks noChangeAspect="1"/>
          </p:cNvPicPr>
          <p:nvPr/>
        </p:nvPicPr>
        <p:blipFill>
          <a:blip r:embed="rId3"/>
          <a:stretch>
            <a:fillRect/>
          </a:stretch>
        </p:blipFill>
        <p:spPr>
          <a:xfrm>
            <a:off x="8035018" y="2943225"/>
            <a:ext cx="2914650" cy="3914775"/>
          </a:xfrm>
          <a:prstGeom prst="rect">
            <a:avLst/>
          </a:prstGeom>
        </p:spPr>
      </p:pic>
      <p:pic>
        <p:nvPicPr>
          <p:cNvPr id="7" name="Immagine 6"/>
          <p:cNvPicPr>
            <a:picLocks noChangeAspect="1"/>
          </p:cNvPicPr>
          <p:nvPr/>
        </p:nvPicPr>
        <p:blipFill>
          <a:blip r:embed="rId4"/>
          <a:stretch>
            <a:fillRect/>
          </a:stretch>
        </p:blipFill>
        <p:spPr>
          <a:xfrm>
            <a:off x="1217936" y="4572098"/>
            <a:ext cx="3019425" cy="2238375"/>
          </a:xfrm>
          <a:prstGeom prst="rect">
            <a:avLst/>
          </a:prstGeom>
        </p:spPr>
      </p:pic>
    </p:spTree>
    <p:extLst>
      <p:ext uri="{BB962C8B-B14F-4D97-AF65-F5344CB8AC3E}">
        <p14:creationId xmlns:p14="http://schemas.microsoft.com/office/powerpoint/2010/main" val="13616925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2133600" y="0"/>
            <a:ext cx="7772400" cy="685800"/>
          </a:xfrm>
          <a:prstGeom prst="rect">
            <a:avLst/>
          </a:prstGeom>
          <a:noFill/>
          <a:ln w="9525">
            <a:noFill/>
            <a:miter lim="800000"/>
            <a:headEnd/>
            <a:tailEnd/>
          </a:ln>
        </p:spPr>
        <p:txBody>
          <a:bodyPr anchor="ctr"/>
          <a:lstStyle/>
          <a:p>
            <a:pPr algn="ctr" eaLnBrk="0" hangingPunct="0">
              <a:defRPr/>
            </a:pPr>
            <a:r>
              <a:rPr lang="it-IT" sz="3200" b="1">
                <a:solidFill>
                  <a:schemeClr val="tx2"/>
                </a:solidFill>
                <a:effectLst>
                  <a:outerShdw blurRad="38100" dist="38100" dir="2700000" algn="tl">
                    <a:srgbClr val="C0C0C0"/>
                  </a:outerShdw>
                </a:effectLst>
              </a:rPr>
              <a:t>Tipi di vibrazioni: i modi di stretching</a:t>
            </a:r>
          </a:p>
        </p:txBody>
      </p:sp>
      <p:pic>
        <p:nvPicPr>
          <p:cNvPr id="23555" name="Picture 3" descr="Symmetrical_stretch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066800"/>
            <a:ext cx="24003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5867400" y="1905001"/>
            <a:ext cx="419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it-IT" altLang="en-US" sz="2000"/>
              <a:t>Stretching simmetrico</a:t>
            </a:r>
          </a:p>
        </p:txBody>
      </p:sp>
      <p:pic>
        <p:nvPicPr>
          <p:cNvPr id="23557" name="Picture 5" descr="Asymmetrical_stretchi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886200"/>
            <a:ext cx="24003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2590800" y="4648201"/>
            <a:ext cx="419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it-IT" altLang="en-US" sz="2000"/>
              <a:t>Stretching asimmetrico</a:t>
            </a:r>
          </a:p>
        </p:txBody>
      </p:sp>
    </p:spTree>
    <p:extLst>
      <p:ext uri="{BB962C8B-B14F-4D97-AF65-F5344CB8AC3E}">
        <p14:creationId xmlns:p14="http://schemas.microsoft.com/office/powerpoint/2010/main" val="36994496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2133600" y="0"/>
            <a:ext cx="7772400" cy="685800"/>
          </a:xfrm>
          <a:prstGeom prst="rect">
            <a:avLst/>
          </a:prstGeom>
          <a:noFill/>
          <a:ln w="9525">
            <a:noFill/>
            <a:miter lim="800000"/>
            <a:headEnd/>
            <a:tailEnd/>
          </a:ln>
        </p:spPr>
        <p:txBody>
          <a:bodyPr anchor="ctr"/>
          <a:lstStyle/>
          <a:p>
            <a:pPr algn="ctr" eaLnBrk="0" hangingPunct="0">
              <a:defRPr/>
            </a:pPr>
            <a:r>
              <a:rPr lang="it-IT" sz="3200" b="1">
                <a:solidFill>
                  <a:schemeClr val="tx2"/>
                </a:solidFill>
                <a:effectLst>
                  <a:outerShdw blurRad="38100" dist="38100" dir="2700000" algn="tl">
                    <a:srgbClr val="C0C0C0"/>
                  </a:outerShdw>
                </a:effectLst>
              </a:rPr>
              <a:t>Tipi di vibrazioni: i modi di bending</a:t>
            </a:r>
          </a:p>
        </p:txBody>
      </p:sp>
      <p:pic>
        <p:nvPicPr>
          <p:cNvPr id="24579" name="Picture 3" descr="Scissor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43000"/>
            <a:ext cx="24003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4"/>
          <p:cNvSpPr txBox="1">
            <a:spLocks noChangeArrowheads="1"/>
          </p:cNvSpPr>
          <p:nvPr/>
        </p:nvSpPr>
        <p:spPr bwMode="auto">
          <a:xfrm>
            <a:off x="2438400" y="3124201"/>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it-IT" altLang="en-US" sz="2000"/>
              <a:t>Scissoring</a:t>
            </a:r>
          </a:p>
        </p:txBody>
      </p:sp>
      <p:pic>
        <p:nvPicPr>
          <p:cNvPr id="24581" name="Picture 5" descr="Rocki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990600"/>
            <a:ext cx="24003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6"/>
          <p:cNvSpPr txBox="1">
            <a:spLocks noChangeArrowheads="1"/>
          </p:cNvSpPr>
          <p:nvPr/>
        </p:nvSpPr>
        <p:spPr bwMode="auto">
          <a:xfrm>
            <a:off x="7315200" y="2819401"/>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it-IT" altLang="en-US" sz="2000"/>
              <a:t>Rocking</a:t>
            </a:r>
          </a:p>
        </p:txBody>
      </p:sp>
      <p:pic>
        <p:nvPicPr>
          <p:cNvPr id="24583" name="Picture 7" descr="Waggi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810000"/>
            <a:ext cx="24003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 Box 8"/>
          <p:cNvSpPr txBox="1">
            <a:spLocks noChangeArrowheads="1"/>
          </p:cNvSpPr>
          <p:nvPr/>
        </p:nvSpPr>
        <p:spPr bwMode="auto">
          <a:xfrm>
            <a:off x="3657600" y="5867401"/>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it-IT" altLang="en-US" sz="2000"/>
              <a:t>Wagging</a:t>
            </a:r>
          </a:p>
        </p:txBody>
      </p:sp>
      <p:pic>
        <p:nvPicPr>
          <p:cNvPr id="24585" name="Picture 9" descr="Twisti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3733800"/>
            <a:ext cx="24003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Text Box 10"/>
          <p:cNvSpPr txBox="1">
            <a:spLocks noChangeArrowheads="1"/>
          </p:cNvSpPr>
          <p:nvPr/>
        </p:nvSpPr>
        <p:spPr bwMode="auto">
          <a:xfrm>
            <a:off x="8077200" y="5943601"/>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it-IT" altLang="en-US" sz="2000"/>
              <a:t>Twisting</a:t>
            </a:r>
          </a:p>
        </p:txBody>
      </p:sp>
    </p:spTree>
    <p:extLst>
      <p:ext uri="{BB962C8B-B14F-4D97-AF65-F5344CB8AC3E}">
        <p14:creationId xmlns:p14="http://schemas.microsoft.com/office/powerpoint/2010/main" val="3250564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6274" y="556241"/>
            <a:ext cx="10515600" cy="4351338"/>
          </a:xfrm>
        </p:spPr>
        <p:txBody>
          <a:bodyPr/>
          <a:lstStyle/>
          <a:p>
            <a:r>
              <a:rPr lang="it-IT" dirty="0" smtClean="0"/>
              <a:t>Proprietà </a:t>
            </a:r>
            <a:r>
              <a:rPr lang="it-IT" dirty="0"/>
              <a:t>delle sostanze dipendono dalla forma delle loro molecole</a:t>
            </a:r>
            <a:r>
              <a:rPr lang="it-IT" dirty="0" smtClean="0"/>
              <a:t>.</a:t>
            </a:r>
          </a:p>
          <a:p>
            <a:endParaRPr lang="it-IT" dirty="0"/>
          </a:p>
          <a:p>
            <a:pPr marL="0" indent="0">
              <a:buNone/>
            </a:pPr>
            <a:endParaRPr lang="it-IT" dirty="0"/>
          </a:p>
          <a:p>
            <a:pPr marL="0" indent="0">
              <a:buNone/>
            </a:pPr>
            <a:endParaRPr lang="en-GB" dirty="0"/>
          </a:p>
        </p:txBody>
      </p:sp>
      <p:pic>
        <p:nvPicPr>
          <p:cNvPr id="2" name="Immagine 1"/>
          <p:cNvPicPr>
            <a:picLocks noChangeAspect="1"/>
          </p:cNvPicPr>
          <p:nvPr/>
        </p:nvPicPr>
        <p:blipFill>
          <a:blip r:embed="rId2"/>
          <a:stretch>
            <a:fillRect/>
          </a:stretch>
        </p:blipFill>
        <p:spPr>
          <a:xfrm>
            <a:off x="7678123" y="2411324"/>
            <a:ext cx="3963955" cy="2972966"/>
          </a:xfrm>
          <a:prstGeom prst="rect">
            <a:avLst/>
          </a:prstGeom>
        </p:spPr>
      </p:pic>
      <p:pic>
        <p:nvPicPr>
          <p:cNvPr id="4" name="Immagine 3"/>
          <p:cNvPicPr>
            <a:picLocks noChangeAspect="1"/>
          </p:cNvPicPr>
          <p:nvPr/>
        </p:nvPicPr>
        <p:blipFill>
          <a:blip r:embed="rId3"/>
          <a:stretch>
            <a:fillRect/>
          </a:stretch>
        </p:blipFill>
        <p:spPr>
          <a:xfrm>
            <a:off x="678219" y="1324769"/>
            <a:ext cx="3333750" cy="2219325"/>
          </a:xfrm>
          <a:prstGeom prst="rect">
            <a:avLst/>
          </a:prstGeom>
        </p:spPr>
      </p:pic>
      <p:pic>
        <p:nvPicPr>
          <p:cNvPr id="5" name="Immagine 4"/>
          <p:cNvPicPr>
            <a:picLocks noChangeAspect="1"/>
          </p:cNvPicPr>
          <p:nvPr/>
        </p:nvPicPr>
        <p:blipFill>
          <a:blip r:embed="rId4"/>
          <a:stretch>
            <a:fillRect/>
          </a:stretch>
        </p:blipFill>
        <p:spPr>
          <a:xfrm>
            <a:off x="1174880" y="3621654"/>
            <a:ext cx="2985796" cy="2239347"/>
          </a:xfrm>
          <a:prstGeom prst="rect">
            <a:avLst/>
          </a:prstGeom>
        </p:spPr>
      </p:pic>
      <p:pic>
        <p:nvPicPr>
          <p:cNvPr id="6" name="Immagine 5"/>
          <p:cNvPicPr>
            <a:picLocks noChangeAspect="1"/>
          </p:cNvPicPr>
          <p:nvPr/>
        </p:nvPicPr>
        <p:blipFill>
          <a:blip r:embed="rId5"/>
          <a:stretch>
            <a:fillRect/>
          </a:stretch>
        </p:blipFill>
        <p:spPr>
          <a:xfrm>
            <a:off x="5092378" y="1660348"/>
            <a:ext cx="1933575" cy="2143125"/>
          </a:xfrm>
          <a:prstGeom prst="rect">
            <a:avLst/>
          </a:prstGeom>
        </p:spPr>
      </p:pic>
      <p:pic>
        <p:nvPicPr>
          <p:cNvPr id="7" name="Immagine 6"/>
          <p:cNvPicPr>
            <a:picLocks noChangeAspect="1"/>
          </p:cNvPicPr>
          <p:nvPr/>
        </p:nvPicPr>
        <p:blipFill>
          <a:blip r:embed="rId6"/>
          <a:stretch>
            <a:fillRect/>
          </a:stretch>
        </p:blipFill>
        <p:spPr>
          <a:xfrm>
            <a:off x="4825677" y="4646322"/>
            <a:ext cx="2466975" cy="1847850"/>
          </a:xfrm>
          <a:prstGeom prst="rect">
            <a:avLst/>
          </a:prstGeom>
        </p:spPr>
      </p:pic>
    </p:spTree>
    <p:extLst>
      <p:ext uri="{BB962C8B-B14F-4D97-AF65-F5344CB8AC3E}">
        <p14:creationId xmlns:p14="http://schemas.microsoft.com/office/powerpoint/2010/main" val="3433051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l="21324" r="9328"/>
          <a:stretch/>
        </p:blipFill>
        <p:spPr>
          <a:xfrm rot="20438623">
            <a:off x="5915065" y="1245016"/>
            <a:ext cx="2626840" cy="3503860"/>
          </a:xfrm>
          <a:prstGeom prst="rect">
            <a:avLst/>
          </a:prstGeom>
        </p:spPr>
      </p:pic>
      <p:pic>
        <p:nvPicPr>
          <p:cNvPr id="2" name="Immagine 1"/>
          <p:cNvPicPr>
            <a:picLocks noChangeAspect="1"/>
          </p:cNvPicPr>
          <p:nvPr/>
        </p:nvPicPr>
        <p:blipFill rotWithShape="1">
          <a:blip r:embed="rId4" cstate="print">
            <a:extLst>
              <a:ext uri="{28A0092B-C50C-407E-A947-70E740481C1C}">
                <a14:useLocalDpi xmlns:a14="http://schemas.microsoft.com/office/drawing/2010/main" val="0"/>
              </a:ext>
            </a:extLst>
          </a:blip>
          <a:srcRect t="6974" r="4558"/>
          <a:stretch/>
        </p:blipFill>
        <p:spPr>
          <a:xfrm rot="2947806">
            <a:off x="3960099" y="2108757"/>
            <a:ext cx="2159245" cy="1946736"/>
          </a:xfrm>
          <a:prstGeom prst="rect">
            <a:avLst/>
          </a:prstGeom>
        </p:spPr>
      </p:pic>
      <p:graphicFrame>
        <p:nvGraphicFramePr>
          <p:cNvPr id="25602" name="Object 2"/>
          <p:cNvGraphicFramePr>
            <a:graphicFrameLocks noChangeAspect="1"/>
          </p:cNvGraphicFramePr>
          <p:nvPr>
            <p:extLst/>
          </p:nvPr>
        </p:nvGraphicFramePr>
        <p:xfrm>
          <a:off x="1849150" y="3644657"/>
          <a:ext cx="2274768" cy="1730300"/>
        </p:xfrm>
        <a:graphic>
          <a:graphicData uri="http://schemas.openxmlformats.org/presentationml/2006/ole">
            <mc:AlternateContent xmlns:mc="http://schemas.openxmlformats.org/markup-compatibility/2006">
              <mc:Choice xmlns:v="urn:schemas-microsoft-com:vml" Requires="v">
                <p:oleObj spid="_x0000_s1028" name="Fotografia di Photo Editor" r:id="rId5" imgW="4695238" imgH="3572374" progId="">
                  <p:embed/>
                </p:oleObj>
              </mc:Choice>
              <mc:Fallback>
                <p:oleObj name="Fotografia di Photo Editor" r:id="rId5" imgW="4695238" imgH="3572374"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9150" y="3644657"/>
                        <a:ext cx="2274768" cy="1730300"/>
                      </a:xfrm>
                      <a:prstGeom prst="rect">
                        <a:avLst/>
                      </a:prstGeom>
                      <a:noFill/>
                      <a:ln>
                        <a:noFill/>
                      </a:ln>
                      <a:effectLst/>
                      <a:extLst/>
                    </p:spPr>
                  </p:pic>
                </p:oleObj>
              </mc:Fallback>
            </mc:AlternateContent>
          </a:graphicData>
        </a:graphic>
      </p:graphicFrame>
      <p:sp>
        <p:nvSpPr>
          <p:cNvPr id="7" name="CasellaDiTesto 6"/>
          <p:cNvSpPr txBox="1"/>
          <p:nvPr/>
        </p:nvSpPr>
        <p:spPr>
          <a:xfrm>
            <a:off x="1524000" y="5909198"/>
            <a:ext cx="9144000"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it-IT" b="1" dirty="0">
                <a:solidFill>
                  <a:srgbClr val="C00000"/>
                </a:solidFill>
                <a:latin typeface="Comic Sans MS" panose="030F0702030302020204" pitchFamily="66" charset="0"/>
              </a:rPr>
              <a:t>L’emoglobina S (cellule falciformi) è un mutante della emoglobina normale che presenta la sostituzione del residue glutammico in posizione 6 delle due catene </a:t>
            </a:r>
            <a:r>
              <a:rPr lang="el-GR" b="1" dirty="0">
                <a:solidFill>
                  <a:srgbClr val="C00000"/>
                </a:solidFill>
                <a:latin typeface="Comic Sans MS" panose="030F0702030302020204" pitchFamily="66" charset="0"/>
              </a:rPr>
              <a:t>β</a:t>
            </a:r>
            <a:r>
              <a:rPr lang="it-IT" b="1" dirty="0">
                <a:solidFill>
                  <a:srgbClr val="C00000"/>
                </a:solidFill>
                <a:latin typeface="Comic Sans MS" panose="030F0702030302020204" pitchFamily="66" charset="0"/>
              </a:rPr>
              <a:t> con il residuo valina  </a:t>
            </a:r>
            <a:endParaRPr lang="it-IT" b="1" dirty="0">
              <a:solidFill>
                <a:srgbClr val="C00000"/>
              </a:solidFill>
              <a:latin typeface="Comic Sans MS" panose="030F0702030302020204" pitchFamily="66" charset="0"/>
            </a:endParaRPr>
          </a:p>
        </p:txBody>
      </p:sp>
      <p:pic>
        <p:nvPicPr>
          <p:cNvPr id="8" name="Picture 2"/>
          <p:cNvPicPr>
            <a:picLocks noChangeAspect="1" noChangeArrowheads="1"/>
          </p:cNvPicPr>
          <p:nvPr/>
        </p:nvPicPr>
        <p:blipFill>
          <a:blip r:embed="rId7"/>
          <a:srcRect/>
          <a:stretch>
            <a:fillRect/>
          </a:stretch>
        </p:blipFill>
        <p:spPr bwMode="auto">
          <a:xfrm>
            <a:off x="1919536" y="1486525"/>
            <a:ext cx="1846273" cy="2014116"/>
          </a:xfrm>
          <a:prstGeom prst="rect">
            <a:avLst/>
          </a:prstGeom>
          <a:noFill/>
        </p:spPr>
      </p:pic>
      <p:pic>
        <p:nvPicPr>
          <p:cNvPr id="10"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46666" t="8590" r="6667" b="28257"/>
          <a:stretch/>
        </p:blipFill>
        <p:spPr>
          <a:xfrm>
            <a:off x="8256392" y="3826989"/>
            <a:ext cx="2304104" cy="1836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8590" r="53334" b="28257"/>
          <a:stretch/>
        </p:blipFill>
        <p:spPr>
          <a:xfrm>
            <a:off x="8348984" y="1862386"/>
            <a:ext cx="2146770" cy="1710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asellaDiTesto 3"/>
          <p:cNvSpPr txBox="1"/>
          <p:nvPr/>
        </p:nvSpPr>
        <p:spPr>
          <a:xfrm>
            <a:off x="8400256" y="1563465"/>
            <a:ext cx="1931214"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it-IT" b="1" dirty="0">
                <a:solidFill>
                  <a:schemeClr val="tx1">
                    <a:lumMod val="75000"/>
                    <a:lumOff val="25000"/>
                  </a:schemeClr>
                </a:solidFill>
                <a:latin typeface="Comic Sans MS" panose="030F0702030302020204" pitchFamily="66" charset="0"/>
              </a:rPr>
              <a:t>Cellule sane</a:t>
            </a:r>
            <a:endParaRPr lang="en-GB" b="1" dirty="0">
              <a:solidFill>
                <a:schemeClr val="tx1">
                  <a:lumMod val="75000"/>
                  <a:lumOff val="25000"/>
                </a:schemeClr>
              </a:solidFill>
              <a:latin typeface="Comic Sans MS" panose="030F0702030302020204" pitchFamily="66" charset="0"/>
            </a:endParaRPr>
          </a:p>
        </p:txBody>
      </p:sp>
      <p:sp>
        <p:nvSpPr>
          <p:cNvPr id="14" name="CasellaDiTesto 13"/>
          <p:cNvSpPr txBox="1"/>
          <p:nvPr/>
        </p:nvSpPr>
        <p:spPr>
          <a:xfrm>
            <a:off x="8400256" y="3493457"/>
            <a:ext cx="1931214"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it-IT" b="1" dirty="0">
                <a:solidFill>
                  <a:schemeClr val="tx1">
                    <a:lumMod val="75000"/>
                    <a:lumOff val="25000"/>
                  </a:schemeClr>
                </a:solidFill>
                <a:latin typeface="Comic Sans MS" panose="030F0702030302020204" pitchFamily="66" charset="0"/>
              </a:rPr>
              <a:t>Cellule malate</a:t>
            </a:r>
            <a:endParaRPr lang="en-GB" b="1" dirty="0">
              <a:solidFill>
                <a:schemeClr val="tx1">
                  <a:lumMod val="75000"/>
                  <a:lumOff val="25000"/>
                </a:schemeClr>
              </a:solidFill>
              <a:latin typeface="Comic Sans MS" panose="030F0702030302020204" pitchFamily="66" charset="0"/>
            </a:endParaRPr>
          </a:p>
        </p:txBody>
      </p:sp>
      <p:sp>
        <p:nvSpPr>
          <p:cNvPr id="5" name="Rettangolo 4"/>
          <p:cNvSpPr/>
          <p:nvPr/>
        </p:nvSpPr>
        <p:spPr>
          <a:xfrm>
            <a:off x="1524000" y="96014"/>
            <a:ext cx="9144000" cy="1631216"/>
          </a:xfrm>
          <a:prstGeom prst="rect">
            <a:avLst/>
          </a:prstGeom>
        </p:spPr>
        <p:txBody>
          <a:bodyPr wrap="square">
            <a:spAutoFit/>
            <a:scene3d>
              <a:camera prst="orthographicFront"/>
              <a:lightRig rig="threePt" dir="t"/>
            </a:scene3d>
            <a:sp3d extrusionH="57150">
              <a:bevelT w="38100" h="38100"/>
            </a:sp3d>
          </a:bodyPr>
          <a:lstStyle/>
          <a:p>
            <a:pPr algn="ctr"/>
            <a:r>
              <a:rPr lang="it-IT" sz="1600" b="1" dirty="0">
                <a:solidFill>
                  <a:srgbClr val="00B050"/>
                </a:solidFill>
                <a:latin typeface="Comic Sans MS" panose="030F0702030302020204" pitchFamily="66" charset="0"/>
              </a:rPr>
              <a:t>L'articolo “</a:t>
            </a:r>
            <a:r>
              <a:rPr lang="it-IT" sz="1600" b="1" dirty="0" err="1">
                <a:solidFill>
                  <a:srgbClr val="C00000"/>
                </a:solidFill>
                <a:latin typeface="Comic Sans MS" panose="030F0702030302020204" pitchFamily="66" charset="0"/>
              </a:rPr>
              <a:t>Sickle</a:t>
            </a:r>
            <a:r>
              <a:rPr lang="it-IT" sz="1600" b="1" dirty="0">
                <a:solidFill>
                  <a:srgbClr val="C00000"/>
                </a:solidFill>
                <a:latin typeface="Comic Sans MS" panose="030F0702030302020204" pitchFamily="66" charset="0"/>
              </a:rPr>
              <a:t> Cell Anemia, a </a:t>
            </a:r>
            <a:r>
              <a:rPr lang="it-IT" sz="1600" b="1" dirty="0" err="1">
                <a:solidFill>
                  <a:srgbClr val="C00000"/>
                </a:solidFill>
                <a:latin typeface="Comic Sans MS" panose="030F0702030302020204" pitchFamily="66" charset="0"/>
              </a:rPr>
              <a:t>Molecular</a:t>
            </a:r>
            <a:r>
              <a:rPr lang="it-IT" sz="1600" b="1" dirty="0">
                <a:solidFill>
                  <a:srgbClr val="C00000"/>
                </a:solidFill>
                <a:latin typeface="Comic Sans MS" panose="030F0702030302020204" pitchFamily="66" charset="0"/>
              </a:rPr>
              <a:t> </a:t>
            </a:r>
            <a:r>
              <a:rPr lang="it-IT" sz="1600" b="1" dirty="0" err="1">
                <a:solidFill>
                  <a:srgbClr val="C00000"/>
                </a:solidFill>
                <a:latin typeface="Comic Sans MS" panose="030F0702030302020204" pitchFamily="66" charset="0"/>
              </a:rPr>
              <a:t>Disease</a:t>
            </a:r>
            <a:r>
              <a:rPr lang="it-IT" sz="1600" b="1" dirty="0">
                <a:solidFill>
                  <a:srgbClr val="00B050"/>
                </a:solidFill>
                <a:latin typeface="Comic Sans MS" panose="030F0702030302020204" pitchFamily="66" charset="0"/>
              </a:rPr>
              <a:t>”</a:t>
            </a:r>
            <a:r>
              <a:rPr lang="it-IT" sz="1600" b="1" baseline="30000" dirty="0">
                <a:solidFill>
                  <a:srgbClr val="00B050"/>
                </a:solidFill>
                <a:latin typeface="Comic Sans MS" panose="030F0702030302020204" pitchFamily="66" charset="0"/>
              </a:rPr>
              <a:t> </a:t>
            </a:r>
            <a:r>
              <a:rPr lang="it-IT" sz="1600" b="1" dirty="0">
                <a:solidFill>
                  <a:srgbClr val="00B050"/>
                </a:solidFill>
                <a:latin typeface="Comic Sans MS" panose="030F0702030302020204" pitchFamily="66" charset="0"/>
              </a:rPr>
              <a:t>(</a:t>
            </a:r>
            <a:r>
              <a:rPr lang="it-IT" sz="1600" b="1" dirty="0">
                <a:solidFill>
                  <a:srgbClr val="C00000"/>
                </a:solidFill>
                <a:latin typeface="Comic Sans MS" panose="030F0702030302020204" pitchFamily="66" charset="0"/>
              </a:rPr>
              <a:t>Anemia falciforme, </a:t>
            </a:r>
            <a:r>
              <a:rPr lang="it-IT" sz="1600" b="1" dirty="0">
                <a:solidFill>
                  <a:srgbClr val="C00000"/>
                </a:solidFill>
                <a:latin typeface="Comic Sans MS" panose="030F0702030302020204" pitchFamily="66" charset="0"/>
              </a:rPr>
              <a:t>una malattia </a:t>
            </a:r>
            <a:r>
              <a:rPr lang="it-IT" sz="1600" b="1" dirty="0">
                <a:solidFill>
                  <a:srgbClr val="C00000"/>
                </a:solidFill>
                <a:latin typeface="Comic Sans MS" panose="030F0702030302020204" pitchFamily="66" charset="0"/>
              </a:rPr>
              <a:t>molecolare</a:t>
            </a:r>
            <a:r>
              <a:rPr lang="it-IT" sz="1600" b="1" dirty="0">
                <a:solidFill>
                  <a:srgbClr val="00B050"/>
                </a:solidFill>
                <a:latin typeface="Comic Sans MS" panose="030F0702030302020204" pitchFamily="66" charset="0"/>
              </a:rPr>
              <a:t>) pubblicato su </a:t>
            </a:r>
            <a:r>
              <a:rPr lang="it-IT" sz="1600" b="1" u="sng" dirty="0">
                <a:solidFill>
                  <a:srgbClr val="00B050"/>
                </a:solidFill>
                <a:latin typeface="Comic Sans MS" panose="030F0702030302020204" pitchFamily="66" charset="0"/>
                <a:hlinkClick r:id="rId9" tooltip="Science"/>
              </a:rPr>
              <a:t>Science</a:t>
            </a:r>
            <a:r>
              <a:rPr lang="it-IT" sz="1600" b="1" dirty="0">
                <a:solidFill>
                  <a:srgbClr val="00B050"/>
                </a:solidFill>
                <a:latin typeface="Comic Sans MS" panose="030F0702030302020204" pitchFamily="66" charset="0"/>
              </a:rPr>
              <a:t> </a:t>
            </a:r>
            <a:r>
              <a:rPr lang="it-IT" sz="1600" b="1" dirty="0">
                <a:solidFill>
                  <a:srgbClr val="00B050"/>
                </a:solidFill>
                <a:latin typeface="Comic Sans MS" panose="030F0702030302020204" pitchFamily="66" charset="0"/>
              </a:rPr>
              <a:t>fu la </a:t>
            </a:r>
            <a:r>
              <a:rPr lang="it-IT" sz="1600" b="1" dirty="0">
                <a:solidFill>
                  <a:srgbClr val="00B050"/>
                </a:solidFill>
                <a:latin typeface="Comic Sans MS" panose="030F0702030302020204" pitchFamily="66" charset="0"/>
              </a:rPr>
              <a:t>prima dimostrazione che una malattia umana fosse causata dalla presenza di una proteina </a:t>
            </a:r>
            <a:r>
              <a:rPr lang="it-IT" sz="1600" b="1" dirty="0">
                <a:solidFill>
                  <a:srgbClr val="00B050"/>
                </a:solidFill>
                <a:latin typeface="Comic Sans MS" panose="030F0702030302020204" pitchFamily="66" charset="0"/>
              </a:rPr>
              <a:t>anomala. </a:t>
            </a:r>
          </a:p>
          <a:p>
            <a:pPr algn="ctr"/>
            <a:endParaRPr lang="it-IT" sz="1600" b="1" dirty="0">
              <a:solidFill>
                <a:srgbClr val="00B050"/>
              </a:solidFill>
              <a:latin typeface="Comic Sans MS" panose="030F0702030302020204" pitchFamily="66" charset="0"/>
            </a:endParaRPr>
          </a:p>
          <a:p>
            <a:pPr algn="ctr"/>
            <a:r>
              <a:rPr lang="it-IT" b="1" dirty="0">
                <a:solidFill>
                  <a:srgbClr val="FF0000"/>
                </a:solidFill>
                <a:latin typeface="Comic Sans MS" panose="030F0702030302020204" pitchFamily="66" charset="0"/>
              </a:rPr>
              <a:t>L'anemia </a:t>
            </a:r>
            <a:r>
              <a:rPr lang="it-IT" b="1" dirty="0">
                <a:solidFill>
                  <a:srgbClr val="FF0000"/>
                </a:solidFill>
                <a:latin typeface="Comic Sans MS" panose="030F0702030302020204" pitchFamily="66" charset="0"/>
              </a:rPr>
              <a:t>falciforme fu la prima malattia ad essere compresa a livello molecolare</a:t>
            </a:r>
            <a:r>
              <a:rPr lang="it-IT" dirty="0">
                <a:solidFill>
                  <a:srgbClr val="FF0000"/>
                </a:solidFill>
                <a:latin typeface="Comic Sans MS" panose="030F0702030302020204" pitchFamily="66" charset="0"/>
              </a:rPr>
              <a:t>. </a:t>
            </a:r>
            <a:endParaRPr lang="en-GB" dirty="0">
              <a:solidFill>
                <a:srgbClr val="FF0000"/>
              </a:solidFill>
              <a:latin typeface="Comic Sans MS" panose="030F0702030302020204" pitchFamily="66" charset="0"/>
            </a:endParaRPr>
          </a:p>
        </p:txBody>
      </p:sp>
      <p:grpSp>
        <p:nvGrpSpPr>
          <p:cNvPr id="9" name="Gruppo 8"/>
          <p:cNvGrpSpPr/>
          <p:nvPr/>
        </p:nvGrpSpPr>
        <p:grpSpPr>
          <a:xfrm>
            <a:off x="4287702" y="4744990"/>
            <a:ext cx="3518585" cy="1009853"/>
            <a:chOff x="2763701" y="4744989"/>
            <a:chExt cx="3518585" cy="1009853"/>
          </a:xfrm>
        </p:grpSpPr>
        <p:pic>
          <p:nvPicPr>
            <p:cNvPr id="13" name="내용 개체 틀 5" descr="nsp-protein-1-20-1_71.jpg"/>
            <p:cNvPicPr>
              <a:picLocks noChangeAspect="1"/>
            </p:cNvPicPr>
            <p:nvPr/>
          </p:nvPicPr>
          <p:blipFill rotWithShape="1">
            <a:blip r:embed="rId10">
              <a:extLst>
                <a:ext uri="{28A0092B-C50C-407E-A947-70E740481C1C}">
                  <a14:useLocalDpi xmlns:a14="http://schemas.microsoft.com/office/drawing/2010/main" val="0"/>
                </a:ext>
              </a:extLst>
            </a:blip>
            <a:srcRect t="9418" b="51601"/>
            <a:stretch/>
          </p:blipFill>
          <p:spPr>
            <a:xfrm>
              <a:off x="2763701" y="4825356"/>
              <a:ext cx="3518585" cy="929486"/>
            </a:xfrm>
            <a:prstGeom prst="rect">
              <a:avLst/>
            </a:prstGeom>
          </p:spPr>
        </p:pic>
        <p:sp>
          <p:nvSpPr>
            <p:cNvPr id="6" name="Ovale 5"/>
            <p:cNvSpPr/>
            <p:nvPr/>
          </p:nvSpPr>
          <p:spPr>
            <a:xfrm>
              <a:off x="2835709" y="4744989"/>
              <a:ext cx="224123" cy="3401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0727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500" fill="hold"/>
                                        <p:tgtEl>
                                          <p:spTgt spid="25602"/>
                                        </p:tgtEl>
                                        <p:attrNameLst>
                                          <p:attrName>ppt_x</p:attrName>
                                        </p:attrNameLst>
                                      </p:cBhvr>
                                      <p:tavLst>
                                        <p:tav tm="0">
                                          <p:val>
                                            <p:strVal val="0-#ppt_w/2"/>
                                          </p:val>
                                        </p:tav>
                                        <p:tav tm="100000">
                                          <p:val>
                                            <p:strVal val="#ppt_x"/>
                                          </p:val>
                                        </p:tav>
                                      </p:tavLst>
                                    </p:anim>
                                    <p:anim calcmode="lin" valueType="num">
                                      <p:cBhvr additive="base">
                                        <p:cTn id="8" dur="500" fill="hold"/>
                                        <p:tgtEl>
                                          <p:spTgt spid="2560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8"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0-#ppt_w/2"/>
                                          </p:val>
                                        </p:tav>
                                        <p:tav tm="100000">
                                          <p:val>
                                            <p:strVal val="#ppt_x"/>
                                          </p:val>
                                        </p:tav>
                                      </p:tavLst>
                                    </p:anim>
                                    <p:anim calcmode="lin" valueType="num">
                                      <p:cBhvr additive="base">
                                        <p:cTn id="29" dur="500" fill="hold"/>
                                        <p:tgtEl>
                                          <p:spTgt spid="3"/>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3"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par>
                          <p:cTn id="45" fill="hold">
                            <p:stCondLst>
                              <p:cond delay="500"/>
                            </p:stCondLst>
                            <p:childTnLst>
                              <p:par>
                                <p:cTn id="46" presetID="2" presetClass="entr" presetSubtype="1"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0-#ppt_h/2"/>
                                          </p:val>
                                        </p:tav>
                                        <p:tav tm="100000">
                                          <p:val>
                                            <p:strVal val="#ppt_y"/>
                                          </p:val>
                                        </p:tav>
                                      </p:tavLst>
                                    </p:anim>
                                  </p:childTnLst>
                                </p:cTn>
                              </p:par>
                              <p:par>
                                <p:cTn id="50" presetID="2" presetClass="entr" presetSubtype="1"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22175" y="1839361"/>
            <a:ext cx="10515600" cy="1325563"/>
          </a:xfrm>
        </p:spPr>
        <p:txBody>
          <a:bodyPr>
            <a:normAutofit fontScale="90000"/>
          </a:bodyPr>
          <a:lstStyle/>
          <a:p>
            <a:r>
              <a:rPr lang="it-IT" dirty="0"/>
              <a:t>E’ possibile prevedere la geometria di una molecola con la </a:t>
            </a:r>
            <a:r>
              <a:rPr lang="it-IT" dirty="0">
                <a:hlinkClick r:id="rId2"/>
              </a:rPr>
              <a:t>teoria VSEPR</a:t>
            </a:r>
            <a:r>
              <a:rPr lang="it-IT" dirty="0"/>
              <a:t> (Valence Shell Electron </a:t>
            </a:r>
            <a:r>
              <a:rPr lang="it-IT" dirty="0" err="1"/>
              <a:t>Pair</a:t>
            </a:r>
            <a:r>
              <a:rPr lang="it-IT" dirty="0"/>
              <a:t> </a:t>
            </a:r>
            <a:r>
              <a:rPr lang="it-IT" dirty="0" err="1"/>
              <a:t>Repulsion</a:t>
            </a:r>
            <a:r>
              <a:rPr lang="it-IT" dirty="0"/>
              <a:t>) basata sull’assunto che gli elettroni di valenza, sia quelli che partecipano alla formazione di legami, sia quelli non condivisi, si respingono tra loro e tendono perciò a disporsi tra loro il più lontano possibile.</a:t>
            </a:r>
            <a:endParaRPr lang="en-GB" dirty="0"/>
          </a:p>
        </p:txBody>
      </p:sp>
      <p:sp>
        <p:nvSpPr>
          <p:cNvPr id="4" name="Rettangolo 3"/>
          <p:cNvSpPr/>
          <p:nvPr/>
        </p:nvSpPr>
        <p:spPr>
          <a:xfrm>
            <a:off x="3427321" y="5334391"/>
            <a:ext cx="4833503" cy="369332"/>
          </a:xfrm>
          <a:prstGeom prst="rect">
            <a:avLst/>
          </a:prstGeom>
        </p:spPr>
        <p:txBody>
          <a:bodyPr wrap="none">
            <a:spAutoFit/>
          </a:bodyPr>
          <a:lstStyle/>
          <a:p>
            <a:r>
              <a:rPr lang="en-GB" dirty="0"/>
              <a:t>https://www.youtube.com/watch?v=gOvfzoeJrkQ</a:t>
            </a:r>
          </a:p>
        </p:txBody>
      </p:sp>
    </p:spTree>
    <p:extLst>
      <p:ext uri="{BB962C8B-B14F-4D97-AF65-F5344CB8AC3E}">
        <p14:creationId xmlns:p14="http://schemas.microsoft.com/office/powerpoint/2010/main" val="21061806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708733"/>
            <a:ext cx="10515600" cy="1325563"/>
          </a:xfrm>
        </p:spPr>
        <p:txBody>
          <a:bodyPr>
            <a:normAutofit fontScale="90000"/>
          </a:bodyPr>
          <a:lstStyle/>
          <a:p>
            <a:r>
              <a:rPr lang="it-IT" dirty="0"/>
              <a:t>Esistono però anche metodi diversi per creare modelli molecolari, anche con materiali riciclati, come illustrato nel seguente video:</a:t>
            </a:r>
            <a:endParaRPr lang="en-GB" dirty="0"/>
          </a:p>
        </p:txBody>
      </p:sp>
      <p:sp>
        <p:nvSpPr>
          <p:cNvPr id="3" name="Segnaposto contenuto 2"/>
          <p:cNvSpPr>
            <a:spLocks noGrp="1"/>
          </p:cNvSpPr>
          <p:nvPr>
            <p:ph idx="1"/>
          </p:nvPr>
        </p:nvSpPr>
        <p:spPr>
          <a:xfrm>
            <a:off x="838200" y="5651079"/>
            <a:ext cx="10515600" cy="973656"/>
          </a:xfrm>
        </p:spPr>
        <p:txBody>
          <a:bodyPr/>
          <a:lstStyle/>
          <a:p>
            <a:r>
              <a:rPr lang="en-GB" dirty="0"/>
              <a:t>https://www.youtube.com/watch?v=MDfDZmwnCUE</a:t>
            </a:r>
          </a:p>
        </p:txBody>
      </p:sp>
      <p:sp>
        <p:nvSpPr>
          <p:cNvPr id="4" name="Rettangolo 3"/>
          <p:cNvSpPr/>
          <p:nvPr/>
        </p:nvSpPr>
        <p:spPr>
          <a:xfrm>
            <a:off x="8347346" y="4886522"/>
            <a:ext cx="3279039" cy="369332"/>
          </a:xfrm>
          <a:prstGeom prst="rect">
            <a:avLst/>
          </a:prstGeom>
        </p:spPr>
        <p:txBody>
          <a:bodyPr wrap="none">
            <a:spAutoFit/>
          </a:bodyPr>
          <a:lstStyle/>
          <a:p>
            <a:r>
              <a:rPr lang="en-GB" dirty="0"/>
              <a:t>http://www.periodicvideos.com/</a:t>
            </a:r>
          </a:p>
        </p:txBody>
      </p:sp>
    </p:spTree>
    <p:extLst>
      <p:ext uri="{BB962C8B-B14F-4D97-AF65-F5344CB8AC3E}">
        <p14:creationId xmlns:p14="http://schemas.microsoft.com/office/powerpoint/2010/main" val="4683427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2006081" y="585099"/>
            <a:ext cx="7808986" cy="5825129"/>
          </a:xfrm>
          <a:prstGeom prst="rect">
            <a:avLst/>
          </a:prstGeom>
        </p:spPr>
      </p:pic>
    </p:spTree>
    <p:extLst>
      <p:ext uri="{BB962C8B-B14F-4D97-AF65-F5344CB8AC3E}">
        <p14:creationId xmlns:p14="http://schemas.microsoft.com/office/powerpoint/2010/main" val="157736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3719514" y="404813"/>
            <a:ext cx="346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Bell MT" panose="02020503060305020303" pitchFamily="18" charset="0"/>
              </a:rPr>
              <a:t>STATI  ELETTRONICI</a:t>
            </a:r>
          </a:p>
        </p:txBody>
      </p:sp>
      <p:sp>
        <p:nvSpPr>
          <p:cNvPr id="11267" name="Rectangle 5"/>
          <p:cNvSpPr>
            <a:spLocks noChangeArrowheads="1"/>
          </p:cNvSpPr>
          <p:nvPr/>
        </p:nvSpPr>
        <p:spPr bwMode="auto">
          <a:xfrm>
            <a:off x="2063750" y="1196976"/>
            <a:ext cx="792003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chemeClr val="accent2"/>
                </a:solidFill>
                <a:latin typeface="Bell MT" panose="02020503060305020303" pitchFamily="18" charset="0"/>
              </a:rPr>
              <a:t>Uno stato elettronico può essere caratterizzato sulla base della </a:t>
            </a:r>
          </a:p>
          <a:p>
            <a:pPr eaLnBrk="1" hangingPunct="1"/>
            <a:r>
              <a:rPr lang="en-US" altLang="en-US" sz="2000" b="1" u="sng">
                <a:solidFill>
                  <a:srgbClr val="FF0000"/>
                </a:solidFill>
                <a:latin typeface="Bell MT" panose="02020503060305020303" pitchFamily="18" charset="0"/>
              </a:rPr>
              <a:t>configurazione elettronica</a:t>
            </a:r>
            <a:r>
              <a:rPr lang="en-US" altLang="en-US" sz="2000">
                <a:solidFill>
                  <a:schemeClr val="accent2"/>
                </a:solidFill>
                <a:latin typeface="Bell MT" panose="02020503060305020303" pitchFamily="18" charset="0"/>
              </a:rPr>
              <a:t>.</a:t>
            </a:r>
          </a:p>
          <a:p>
            <a:pPr eaLnBrk="1" hangingPunct="1"/>
            <a:endParaRPr lang="en-US" altLang="en-US" sz="2000">
              <a:solidFill>
                <a:schemeClr val="accent2"/>
              </a:solidFill>
              <a:latin typeface="Bell MT" panose="02020503060305020303" pitchFamily="18" charset="0"/>
            </a:endParaRPr>
          </a:p>
          <a:p>
            <a:pPr eaLnBrk="1" hangingPunct="1"/>
            <a:r>
              <a:rPr lang="en-US" altLang="en-US" sz="2000">
                <a:solidFill>
                  <a:schemeClr val="accent2"/>
                </a:solidFill>
                <a:latin typeface="Bell MT" panose="02020503060305020303" pitchFamily="18" charset="0"/>
              </a:rPr>
              <a:t>Nel caso di atomi si descrive uno stato elettronico elencando gli orbitali atomici occupati dagli elettroni.</a:t>
            </a:r>
          </a:p>
          <a:p>
            <a:pPr eaLnBrk="1" hangingPunct="1"/>
            <a:endParaRPr lang="en-US" altLang="en-US" sz="2000">
              <a:solidFill>
                <a:schemeClr val="accent2"/>
              </a:solidFill>
              <a:latin typeface="Bell MT" panose="02020503060305020303" pitchFamily="18" charset="0"/>
            </a:endParaRPr>
          </a:p>
          <a:p>
            <a:pPr eaLnBrk="1" hangingPunct="1"/>
            <a:r>
              <a:rPr lang="en-US" altLang="en-US" sz="2000">
                <a:solidFill>
                  <a:schemeClr val="accent2"/>
                </a:solidFill>
                <a:latin typeface="Bell MT" panose="02020503060305020303" pitchFamily="18" charset="0"/>
              </a:rPr>
              <a:t>Ad esempio, per il Carbonio, lo stato fondamentale corrisponde alla configurazione elettronica: </a:t>
            </a:r>
            <a:r>
              <a:rPr lang="en-US" altLang="en-US" sz="2000">
                <a:solidFill>
                  <a:srgbClr val="FF0000"/>
                </a:solidFill>
                <a:latin typeface="Bell MT" panose="02020503060305020303" pitchFamily="18" charset="0"/>
              </a:rPr>
              <a:t>C (Stato fondamentale): 1s</a:t>
            </a:r>
            <a:r>
              <a:rPr lang="en-US" altLang="en-US" sz="2000" b="1" baseline="30000">
                <a:solidFill>
                  <a:srgbClr val="FF0000"/>
                </a:solidFill>
                <a:latin typeface="Bell MT" panose="02020503060305020303" pitchFamily="18" charset="0"/>
              </a:rPr>
              <a:t>2</a:t>
            </a:r>
            <a:r>
              <a:rPr lang="en-US" altLang="en-US" sz="2000" b="1">
                <a:solidFill>
                  <a:srgbClr val="FF0000"/>
                </a:solidFill>
                <a:latin typeface="Bell MT" panose="02020503060305020303" pitchFamily="18" charset="0"/>
              </a:rPr>
              <a:t> </a:t>
            </a:r>
            <a:r>
              <a:rPr lang="en-US" altLang="en-US" sz="2000">
                <a:solidFill>
                  <a:srgbClr val="FF0000"/>
                </a:solidFill>
                <a:latin typeface="Bell MT" panose="02020503060305020303" pitchFamily="18" charset="0"/>
              </a:rPr>
              <a:t>2s</a:t>
            </a:r>
            <a:r>
              <a:rPr lang="en-US" altLang="en-US" sz="2000" b="1" baseline="30000">
                <a:solidFill>
                  <a:srgbClr val="FF0000"/>
                </a:solidFill>
                <a:latin typeface="Bell MT" panose="02020503060305020303" pitchFamily="18" charset="0"/>
              </a:rPr>
              <a:t>2 </a:t>
            </a:r>
            <a:r>
              <a:rPr lang="en-US" altLang="en-US" sz="2000">
                <a:solidFill>
                  <a:srgbClr val="FF0000"/>
                </a:solidFill>
                <a:latin typeface="Bell MT" panose="02020503060305020303" pitchFamily="18" charset="0"/>
              </a:rPr>
              <a:t>2p</a:t>
            </a:r>
            <a:r>
              <a:rPr lang="en-US" altLang="en-US" sz="2000" b="1" baseline="30000">
                <a:solidFill>
                  <a:srgbClr val="FF0000"/>
                </a:solidFill>
                <a:latin typeface="Bell MT" panose="02020503060305020303" pitchFamily="18" charset="0"/>
              </a:rPr>
              <a:t>2</a:t>
            </a:r>
          </a:p>
          <a:p>
            <a:pPr eaLnBrk="1" hangingPunct="1"/>
            <a:endParaRPr lang="en-US" altLang="en-US" sz="2000" b="1">
              <a:solidFill>
                <a:srgbClr val="FF0000"/>
              </a:solidFill>
              <a:latin typeface="Bell MT" panose="02020503060305020303" pitchFamily="18" charset="0"/>
            </a:endParaRPr>
          </a:p>
        </p:txBody>
      </p:sp>
      <p:sp>
        <p:nvSpPr>
          <p:cNvPr id="11268" name="Rectangle 7"/>
          <p:cNvSpPr>
            <a:spLocks noChangeArrowheads="1"/>
          </p:cNvSpPr>
          <p:nvPr/>
        </p:nvSpPr>
        <p:spPr bwMode="auto">
          <a:xfrm>
            <a:off x="2351088" y="4221163"/>
            <a:ext cx="76327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accent2"/>
                </a:solidFill>
                <a:latin typeface="Bell MT" panose="02020503060305020303" pitchFamily="18" charset="0"/>
              </a:rPr>
              <a:t>La configurazione è ottenuta sulla base del principio di Aufbau, cioè distribuendo gli elettroni dell’atomo nei vari orbitali atomici a partire da quelli ad energia più bassa, con un massimo di 2 elettroni per orbitale (principio di Pauli) e tenendo conto delle regole di Hund in caso di orbitali aventi la stessa energia (degeneri).</a:t>
            </a:r>
          </a:p>
        </p:txBody>
      </p:sp>
    </p:spTree>
    <p:extLst>
      <p:ext uri="{BB962C8B-B14F-4D97-AF65-F5344CB8AC3E}">
        <p14:creationId xmlns:p14="http://schemas.microsoft.com/office/powerpoint/2010/main" val="11704241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2" descr="modMb1"/>
          <p:cNvPicPr>
            <a:picLocks noChangeAspect="1" noChangeArrowheads="1"/>
          </p:cNvPicPr>
          <p:nvPr/>
        </p:nvPicPr>
        <p:blipFill>
          <a:blip r:embed="rId4" cstate="print">
            <a:extLst>
              <a:ext uri="{28A0092B-C50C-407E-A947-70E740481C1C}">
                <a14:useLocalDpi xmlns:a14="http://schemas.microsoft.com/office/drawing/2010/main" val="0"/>
              </a:ext>
            </a:extLst>
          </a:blip>
          <a:srcRect b="18018"/>
          <a:stretch>
            <a:fillRect/>
          </a:stretch>
        </p:blipFill>
        <p:spPr bwMode="auto">
          <a:xfrm>
            <a:off x="4635396" y="2132363"/>
            <a:ext cx="1748637" cy="158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Box 6"/>
          <p:cNvSpPr txBox="1">
            <a:spLocks noChangeArrowheads="1"/>
          </p:cNvSpPr>
          <p:nvPr/>
        </p:nvSpPr>
        <p:spPr bwMode="auto">
          <a:xfrm>
            <a:off x="2973867" y="3983101"/>
            <a:ext cx="1609243"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b="1" dirty="0" err="1">
                <a:solidFill>
                  <a:srgbClr val="0000FF"/>
                </a:solidFill>
                <a:latin typeface="Comic Sans MS" pitchFamily="66" charset="0"/>
              </a:rPr>
              <a:t>Modello</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dell’emoglobina</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costruito</a:t>
            </a:r>
            <a:r>
              <a:rPr lang="en-US" altLang="en-US" b="1" dirty="0">
                <a:solidFill>
                  <a:srgbClr val="0000FF"/>
                </a:solidFill>
                <a:latin typeface="Comic Sans MS" pitchFamily="66" charset="0"/>
              </a:rPr>
              <a:t> da </a:t>
            </a:r>
            <a:r>
              <a:rPr lang="en-US" altLang="en-US" b="1" dirty="0" err="1">
                <a:solidFill>
                  <a:srgbClr val="0000FF"/>
                </a:solidFill>
                <a:latin typeface="Comic Sans MS" pitchFamily="66" charset="0"/>
              </a:rPr>
              <a:t>dati</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parziali</a:t>
            </a:r>
            <a:r>
              <a:rPr lang="en-US" altLang="en-US" b="1" dirty="0">
                <a:solidFill>
                  <a:srgbClr val="0000FF"/>
                </a:solidFill>
                <a:latin typeface="Comic Sans MS" pitchFamily="66" charset="0"/>
              </a:rPr>
              <a:t> di </a:t>
            </a:r>
            <a:r>
              <a:rPr lang="en-US" altLang="en-US" b="1" dirty="0" err="1">
                <a:solidFill>
                  <a:srgbClr val="0000FF"/>
                </a:solidFill>
                <a:latin typeface="Comic Sans MS" pitchFamily="66" charset="0"/>
              </a:rPr>
              <a:t>diffrazione</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dei</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raggi</a:t>
            </a:r>
            <a:r>
              <a:rPr lang="en-US" altLang="en-US" b="1" dirty="0">
                <a:solidFill>
                  <a:srgbClr val="0000FF"/>
                </a:solidFill>
                <a:latin typeface="Comic Sans MS" pitchFamily="66" charset="0"/>
              </a:rPr>
              <a:t> X</a:t>
            </a:r>
          </a:p>
          <a:p>
            <a:pPr algn="ctr" eaLnBrk="1" hangingPunct="1">
              <a:spcBef>
                <a:spcPct val="50000"/>
              </a:spcBef>
            </a:pPr>
            <a:r>
              <a:rPr lang="en-US" altLang="en-US" b="1" dirty="0">
                <a:solidFill>
                  <a:srgbClr val="0000FF"/>
                </a:solidFill>
                <a:latin typeface="Comic Sans MS" pitchFamily="66" charset="0"/>
              </a:rPr>
              <a:t>(</a:t>
            </a:r>
            <a:r>
              <a:rPr lang="en-US" altLang="en-US" b="1" dirty="0" err="1">
                <a:solidFill>
                  <a:srgbClr val="0000FF"/>
                </a:solidFill>
                <a:latin typeface="Comic Sans MS" pitchFamily="66" charset="0"/>
              </a:rPr>
              <a:t>intesità</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senza</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fasi</a:t>
            </a:r>
            <a:r>
              <a:rPr lang="en-US" altLang="en-US" b="1" dirty="0">
                <a:solidFill>
                  <a:srgbClr val="0000FF"/>
                </a:solidFill>
                <a:latin typeface="Comic Sans MS" pitchFamily="66" charset="0"/>
              </a:rPr>
              <a:t>)</a:t>
            </a:r>
            <a:endParaRPr lang="en-US" altLang="en-US" b="1" dirty="0">
              <a:solidFill>
                <a:srgbClr val="0000FF"/>
              </a:solidFill>
              <a:latin typeface="Comic Sans MS" pitchFamily="66" charset="0"/>
            </a:endParaRPr>
          </a:p>
        </p:txBody>
      </p:sp>
      <p:sp>
        <p:nvSpPr>
          <p:cNvPr id="397320" name="Text Box 8"/>
          <p:cNvSpPr txBox="1">
            <a:spLocks noChangeArrowheads="1"/>
          </p:cNvSpPr>
          <p:nvPr/>
        </p:nvSpPr>
        <p:spPr bwMode="auto">
          <a:xfrm>
            <a:off x="4635704" y="1484784"/>
            <a:ext cx="1816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en-US" sz="2000" dirty="0">
                <a:solidFill>
                  <a:srgbClr val="FF0000"/>
                </a:solidFill>
                <a:latin typeface="Comic Sans MS" pitchFamily="66" charset="0"/>
              </a:rPr>
              <a:t>1957</a:t>
            </a:r>
            <a:endParaRPr lang="it-IT" altLang="en-US" sz="2000" dirty="0">
              <a:solidFill>
                <a:srgbClr val="FF0000"/>
              </a:solidFill>
              <a:latin typeface="Comic Sans MS" pitchFamily="66" charset="0"/>
            </a:endParaRPr>
          </a:p>
        </p:txBody>
      </p:sp>
      <p:pic>
        <p:nvPicPr>
          <p:cNvPr id="39732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6857" y="2114634"/>
            <a:ext cx="2049173"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10"/>
          <p:cNvSpPr txBox="1">
            <a:spLocks noChangeArrowheads="1"/>
          </p:cNvSpPr>
          <p:nvPr/>
        </p:nvSpPr>
        <p:spPr bwMode="auto">
          <a:xfrm>
            <a:off x="1596520" y="188913"/>
            <a:ext cx="169116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US" altLang="en-US">
              <a:latin typeface="Times New Roman" pitchFamily="18" charset="0"/>
            </a:endParaRPr>
          </a:p>
        </p:txBody>
      </p:sp>
      <p:sp>
        <p:nvSpPr>
          <p:cNvPr id="1032" name="Text Box 11"/>
          <p:cNvSpPr txBox="1">
            <a:spLocks noChangeArrowheads="1"/>
          </p:cNvSpPr>
          <p:nvPr/>
        </p:nvSpPr>
        <p:spPr bwMode="auto">
          <a:xfrm>
            <a:off x="2940925" y="1492881"/>
            <a:ext cx="17621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en-US" sz="2000" dirty="0">
                <a:solidFill>
                  <a:srgbClr val="FF0000"/>
                </a:solidFill>
                <a:latin typeface="Comic Sans MS" pitchFamily="66" charset="0"/>
              </a:rPr>
              <a:t>1948</a:t>
            </a:r>
            <a:endParaRPr lang="it-IT" altLang="en-US" sz="2000" dirty="0">
              <a:solidFill>
                <a:srgbClr val="FF0000"/>
              </a:solidFill>
              <a:latin typeface="Comic Sans MS" pitchFamily="66" charset="0"/>
            </a:endParaRPr>
          </a:p>
        </p:txBody>
      </p:sp>
      <p:sp>
        <p:nvSpPr>
          <p:cNvPr id="397324" name="Text Box 12"/>
          <p:cNvSpPr txBox="1">
            <a:spLocks noChangeArrowheads="1"/>
          </p:cNvSpPr>
          <p:nvPr/>
        </p:nvSpPr>
        <p:spPr bwMode="auto">
          <a:xfrm>
            <a:off x="6460439" y="1492881"/>
            <a:ext cx="20118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en-US" sz="2000" dirty="0">
                <a:solidFill>
                  <a:srgbClr val="FF0000"/>
                </a:solidFill>
                <a:latin typeface="Comic Sans MS" pitchFamily="66" charset="0"/>
              </a:rPr>
              <a:t>1962</a:t>
            </a:r>
            <a:endParaRPr lang="it-IT" altLang="en-US" sz="1600" dirty="0">
              <a:latin typeface="Times New Roman" pitchFamily="18" charset="0"/>
            </a:endParaRPr>
          </a:p>
        </p:txBody>
      </p:sp>
      <p:sp>
        <p:nvSpPr>
          <p:cNvPr id="397325" name="Text Box 13"/>
          <p:cNvSpPr txBox="1">
            <a:spLocks noChangeArrowheads="1"/>
          </p:cNvSpPr>
          <p:nvPr/>
        </p:nvSpPr>
        <p:spPr bwMode="auto">
          <a:xfrm>
            <a:off x="6384033" y="5244100"/>
            <a:ext cx="2247984"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b="1" dirty="0">
                <a:solidFill>
                  <a:srgbClr val="0000FF"/>
                </a:solidFill>
                <a:latin typeface="Comic Sans MS" pitchFamily="66" charset="0"/>
              </a:rPr>
              <a:t>Primo </a:t>
            </a:r>
            <a:r>
              <a:rPr lang="en-US" altLang="en-US" b="1" dirty="0" err="1">
                <a:solidFill>
                  <a:srgbClr val="0000FF"/>
                </a:solidFill>
                <a:latin typeface="Comic Sans MS" pitchFamily="66" charset="0"/>
              </a:rPr>
              <a:t>modello</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cristallografico</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dell’emoglobina</a:t>
            </a:r>
            <a:endParaRPr lang="en-US" altLang="en-US" b="1" dirty="0">
              <a:solidFill>
                <a:srgbClr val="0000FF"/>
              </a:solidFill>
              <a:latin typeface="Comic Sans MS" pitchFamily="66" charset="0"/>
            </a:endParaRPr>
          </a:p>
          <a:p>
            <a:pPr algn="ctr" eaLnBrk="1" hangingPunct="1">
              <a:spcBef>
                <a:spcPct val="50000"/>
              </a:spcBef>
            </a:pPr>
            <a:r>
              <a:rPr lang="en-US" altLang="en-US" b="1" dirty="0">
                <a:solidFill>
                  <a:srgbClr val="0000FF"/>
                </a:solidFill>
                <a:latin typeface="Comic Sans MS" pitchFamily="66" charset="0"/>
              </a:rPr>
              <a:t>(5 Å </a:t>
            </a:r>
            <a:r>
              <a:rPr lang="en-US" altLang="en-US" b="1" dirty="0">
                <a:solidFill>
                  <a:srgbClr val="0000FF"/>
                </a:solidFill>
                <a:latin typeface="Comic Sans MS" pitchFamily="66" charset="0"/>
              </a:rPr>
              <a:t>di </a:t>
            </a:r>
            <a:r>
              <a:rPr lang="en-US" altLang="en-US" b="1" dirty="0" err="1">
                <a:solidFill>
                  <a:srgbClr val="0000FF"/>
                </a:solidFill>
                <a:latin typeface="Comic Sans MS" pitchFamily="66" charset="0"/>
              </a:rPr>
              <a:t>risoluzione</a:t>
            </a:r>
            <a:r>
              <a:rPr lang="en-US" altLang="en-US" b="1" dirty="0">
                <a:solidFill>
                  <a:srgbClr val="0000FF"/>
                </a:solidFill>
                <a:latin typeface="Comic Sans MS" pitchFamily="66" charset="0"/>
              </a:rPr>
              <a:t>)</a:t>
            </a:r>
            <a:endParaRPr lang="it-IT" altLang="en-US" b="1" dirty="0">
              <a:solidFill>
                <a:srgbClr val="0000FF"/>
              </a:solidFill>
              <a:latin typeface="Comic Sans MS" pitchFamily="66" charset="0"/>
            </a:endParaRPr>
          </a:p>
        </p:txBody>
      </p:sp>
      <p:graphicFrame>
        <p:nvGraphicFramePr>
          <p:cNvPr id="1026" name="Object 14"/>
          <p:cNvGraphicFramePr>
            <a:graphicFrameLocks noChangeAspect="1"/>
          </p:cNvGraphicFramePr>
          <p:nvPr>
            <p:extLst/>
          </p:nvPr>
        </p:nvGraphicFramePr>
        <p:xfrm>
          <a:off x="2969010" y="2166883"/>
          <a:ext cx="1686830" cy="1615337"/>
        </p:xfrm>
        <a:graphic>
          <a:graphicData uri="http://schemas.openxmlformats.org/presentationml/2006/ole">
            <mc:AlternateContent xmlns:mc="http://schemas.openxmlformats.org/markup-compatibility/2006">
              <mc:Choice xmlns:v="urn:schemas-microsoft-com:vml" Requires="v">
                <p:oleObj spid="_x0000_s2052" name="Image" r:id="rId6" imgW="2971429" imgH="2653968" progId="Photoshop.Image.7">
                  <p:embed/>
                </p:oleObj>
              </mc:Choice>
              <mc:Fallback>
                <p:oleObj name="Image" r:id="rId6" imgW="2971429" imgH="2653968"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9010" y="2166883"/>
                        <a:ext cx="1686830" cy="1615337"/>
                      </a:xfrm>
                      <a:prstGeom prst="rect">
                        <a:avLst/>
                      </a:prstGeom>
                      <a:noFill/>
                      <a:ln>
                        <a:noFill/>
                      </a:ln>
                      <a:effectLst/>
                    </p:spPr>
                  </p:pic>
                </p:oleObj>
              </mc:Fallback>
            </mc:AlternateContent>
          </a:graphicData>
        </a:graphic>
      </p:graphicFrame>
      <p:sp>
        <p:nvSpPr>
          <p:cNvPr id="397319" name="Text Box 7"/>
          <p:cNvSpPr txBox="1">
            <a:spLocks noChangeArrowheads="1"/>
          </p:cNvSpPr>
          <p:nvPr/>
        </p:nvSpPr>
        <p:spPr bwMode="auto">
          <a:xfrm>
            <a:off x="4521212" y="3983101"/>
            <a:ext cx="1876973"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b="1" dirty="0">
                <a:solidFill>
                  <a:srgbClr val="0000FF"/>
                </a:solidFill>
                <a:latin typeface="Comic Sans MS" pitchFamily="66" charset="0"/>
              </a:rPr>
              <a:t>Primo </a:t>
            </a:r>
            <a:r>
              <a:rPr lang="en-US" altLang="en-US" b="1" dirty="0" err="1">
                <a:solidFill>
                  <a:srgbClr val="0000FF"/>
                </a:solidFill>
                <a:latin typeface="Comic Sans MS" pitchFamily="66" charset="0"/>
              </a:rPr>
              <a:t>modello</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cristallografico</a:t>
            </a:r>
            <a:r>
              <a:rPr lang="en-US" altLang="en-US" b="1" dirty="0">
                <a:solidFill>
                  <a:srgbClr val="0000FF"/>
                </a:solidFill>
                <a:latin typeface="Comic Sans MS" pitchFamily="66" charset="0"/>
              </a:rPr>
              <a:t> di </a:t>
            </a:r>
            <a:r>
              <a:rPr lang="en-US" altLang="en-US" b="1" dirty="0" err="1">
                <a:solidFill>
                  <a:srgbClr val="0000FF"/>
                </a:solidFill>
                <a:latin typeface="Comic Sans MS" pitchFamily="66" charset="0"/>
              </a:rPr>
              <a:t>una</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proteina</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basato</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su</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mappe</a:t>
            </a:r>
            <a:r>
              <a:rPr lang="en-US" altLang="en-US" b="1" dirty="0">
                <a:solidFill>
                  <a:srgbClr val="0000FF"/>
                </a:solidFill>
                <a:latin typeface="Comic Sans MS" pitchFamily="66" charset="0"/>
              </a:rPr>
              <a:t> di </a:t>
            </a:r>
            <a:r>
              <a:rPr lang="en-US" altLang="en-US" b="1" dirty="0" err="1">
                <a:solidFill>
                  <a:srgbClr val="0000FF"/>
                </a:solidFill>
                <a:latin typeface="Comic Sans MS" pitchFamily="66" charset="0"/>
              </a:rPr>
              <a:t>densità</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elettronica</a:t>
            </a:r>
            <a:r>
              <a:rPr lang="en-US" altLang="en-US" b="1" dirty="0">
                <a:solidFill>
                  <a:srgbClr val="0000FF"/>
                </a:solidFill>
                <a:latin typeface="Comic Sans MS" pitchFamily="66" charset="0"/>
              </a:rPr>
              <a:t>   </a:t>
            </a:r>
          </a:p>
          <a:p>
            <a:pPr algn="ctr" eaLnBrk="1" hangingPunct="1">
              <a:spcBef>
                <a:spcPct val="50000"/>
              </a:spcBef>
            </a:pPr>
            <a:r>
              <a:rPr lang="en-US" altLang="en-US" b="1" dirty="0">
                <a:solidFill>
                  <a:srgbClr val="0000FF"/>
                </a:solidFill>
                <a:latin typeface="Comic Sans MS" pitchFamily="66" charset="0"/>
              </a:rPr>
              <a:t>(5.5 Å di </a:t>
            </a:r>
            <a:r>
              <a:rPr lang="en-US" altLang="en-US" b="1" dirty="0" err="1">
                <a:solidFill>
                  <a:srgbClr val="0000FF"/>
                </a:solidFill>
                <a:latin typeface="Comic Sans MS" pitchFamily="66" charset="0"/>
              </a:rPr>
              <a:t>risoluzione</a:t>
            </a:r>
            <a:r>
              <a:rPr lang="en-US" altLang="en-US" b="1" dirty="0">
                <a:solidFill>
                  <a:srgbClr val="0000FF"/>
                </a:solidFill>
                <a:latin typeface="Comic Sans MS" pitchFamily="66" charset="0"/>
              </a:rPr>
              <a:t>)</a:t>
            </a:r>
            <a:endParaRPr lang="en-US" altLang="en-US" b="1" dirty="0">
              <a:solidFill>
                <a:srgbClr val="0000FF"/>
              </a:solidFill>
              <a:latin typeface="Comic Sans MS" pitchFamily="66" charset="0"/>
            </a:endParaRPr>
          </a:p>
        </p:txBody>
      </p:sp>
      <p:pic>
        <p:nvPicPr>
          <p:cNvPr id="3" name="Immagine 2"/>
          <p:cNvPicPr>
            <a:picLocks noChangeAspect="1"/>
          </p:cNvPicPr>
          <p:nvPr/>
        </p:nvPicPr>
        <p:blipFill rotWithShape="1">
          <a:blip r:embed="rId8" cstate="print">
            <a:extLst>
              <a:ext uri="{28A0092B-C50C-407E-A947-70E740481C1C}">
                <a14:useLocalDpi xmlns:a14="http://schemas.microsoft.com/office/drawing/2010/main" val="0"/>
              </a:ext>
            </a:extLst>
          </a:blip>
          <a:srcRect l="20377" r="18348"/>
          <a:stretch/>
        </p:blipFill>
        <p:spPr>
          <a:xfrm>
            <a:off x="8632017" y="1876918"/>
            <a:ext cx="2047037" cy="2414166"/>
          </a:xfrm>
          <a:prstGeom prst="rect">
            <a:avLst/>
          </a:prstGeom>
        </p:spPr>
      </p:pic>
      <p:sp>
        <p:nvSpPr>
          <p:cNvPr id="14" name="Text Box 13"/>
          <p:cNvSpPr txBox="1">
            <a:spLocks noChangeArrowheads="1"/>
          </p:cNvSpPr>
          <p:nvPr/>
        </p:nvSpPr>
        <p:spPr bwMode="auto">
          <a:xfrm>
            <a:off x="8688288" y="4361036"/>
            <a:ext cx="19797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b="1" dirty="0" err="1">
                <a:solidFill>
                  <a:srgbClr val="0000FF"/>
                </a:solidFill>
                <a:latin typeface="Comic Sans MS" pitchFamily="66" charset="0"/>
              </a:rPr>
              <a:t>Struttura</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cristallografica</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dell’emoglobina</a:t>
            </a:r>
            <a:r>
              <a:rPr lang="en-US" altLang="en-US" b="1" dirty="0">
                <a:solidFill>
                  <a:srgbClr val="0000FF"/>
                </a:solidFill>
                <a:latin typeface="Comic Sans MS" pitchFamily="66" charset="0"/>
              </a:rPr>
              <a:t> da cui è </a:t>
            </a:r>
            <a:r>
              <a:rPr lang="en-US" altLang="en-US" b="1" dirty="0" err="1">
                <a:solidFill>
                  <a:srgbClr val="0000FF"/>
                </a:solidFill>
                <a:latin typeface="Comic Sans MS" pitchFamily="66" charset="0"/>
              </a:rPr>
              <a:t>possibile</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identificare</a:t>
            </a:r>
            <a:r>
              <a:rPr lang="en-US" altLang="en-US" b="1" dirty="0">
                <a:solidFill>
                  <a:srgbClr val="0000FF"/>
                </a:solidFill>
                <a:latin typeface="Comic Sans MS" pitchFamily="66" charset="0"/>
              </a:rPr>
              <a:t> la </a:t>
            </a:r>
            <a:r>
              <a:rPr lang="en-US" altLang="en-US" b="1" dirty="0" err="1">
                <a:solidFill>
                  <a:srgbClr val="0000FF"/>
                </a:solidFill>
                <a:latin typeface="Comic Sans MS" pitchFamily="66" charset="0"/>
              </a:rPr>
              <a:t>posizione</a:t>
            </a:r>
            <a:r>
              <a:rPr lang="en-US" altLang="en-US" b="1" dirty="0">
                <a:solidFill>
                  <a:srgbClr val="0000FF"/>
                </a:solidFill>
                <a:latin typeface="Comic Sans MS" pitchFamily="66" charset="0"/>
              </a:rPr>
              <a:t> di </a:t>
            </a:r>
            <a:r>
              <a:rPr lang="en-US" altLang="en-US" b="1" dirty="0" err="1">
                <a:solidFill>
                  <a:srgbClr val="0000FF"/>
                </a:solidFill>
                <a:latin typeface="Comic Sans MS" pitchFamily="66" charset="0"/>
              </a:rPr>
              <a:t>tutti</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gli</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atomi</a:t>
            </a:r>
            <a:r>
              <a:rPr lang="en-US" altLang="en-US" b="1" dirty="0">
                <a:solidFill>
                  <a:srgbClr val="0000FF"/>
                </a:solidFill>
                <a:latin typeface="Comic Sans MS" pitchFamily="66" charset="0"/>
              </a:rPr>
              <a:t> </a:t>
            </a:r>
            <a:endParaRPr lang="it-IT" altLang="en-US" b="1" dirty="0">
              <a:solidFill>
                <a:srgbClr val="0000FF"/>
              </a:solidFill>
              <a:latin typeface="Comic Sans MS" pitchFamily="66" charset="0"/>
            </a:endParaRPr>
          </a:p>
        </p:txBody>
      </p:sp>
      <p:sp>
        <p:nvSpPr>
          <p:cNvPr id="15" name="Text Box 12"/>
          <p:cNvSpPr txBox="1">
            <a:spLocks noChangeArrowheads="1"/>
          </p:cNvSpPr>
          <p:nvPr/>
        </p:nvSpPr>
        <p:spPr bwMode="auto">
          <a:xfrm>
            <a:off x="8702093" y="1484784"/>
            <a:ext cx="19521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en-US" sz="2000" dirty="0">
                <a:solidFill>
                  <a:srgbClr val="FF0000"/>
                </a:solidFill>
                <a:latin typeface="Comic Sans MS" pitchFamily="66" charset="0"/>
              </a:rPr>
              <a:t>Oggi</a:t>
            </a:r>
            <a:endParaRPr lang="it-IT" altLang="en-US" sz="1600" dirty="0">
              <a:latin typeface="Times New Roman" pitchFamily="18" charset="0"/>
            </a:endParaRPr>
          </a:p>
        </p:txBody>
      </p:sp>
      <p:pic>
        <p:nvPicPr>
          <p:cNvPr id="16" name="Picture 2" descr="mod2"/>
          <p:cNvPicPr>
            <a:picLocks noChangeAspect="1" noChangeArrowheads="1"/>
          </p:cNvPicPr>
          <p:nvPr/>
        </p:nvPicPr>
        <p:blipFill>
          <a:blip r:embed="rId9" cstate="print">
            <a:extLst>
              <a:ext uri="{28A0092B-C50C-407E-A947-70E740481C1C}">
                <a14:useLocalDpi xmlns:a14="http://schemas.microsoft.com/office/drawing/2010/main" val="0"/>
              </a:ext>
            </a:extLst>
          </a:blip>
          <a:srcRect l="3287" r="1573"/>
          <a:stretch>
            <a:fillRect/>
          </a:stretch>
        </p:blipFill>
        <p:spPr bwMode="auto">
          <a:xfrm>
            <a:off x="1621182" y="1988841"/>
            <a:ext cx="1352684" cy="135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mod1"/>
          <p:cNvPicPr>
            <a:picLocks noChangeAspect="1" noChangeArrowheads="1"/>
          </p:cNvPicPr>
          <p:nvPr/>
        </p:nvPicPr>
        <p:blipFill>
          <a:blip r:embed="rId10" cstate="print">
            <a:extLst>
              <a:ext uri="{28A0092B-C50C-407E-A947-70E740481C1C}">
                <a14:useLocalDpi xmlns:a14="http://schemas.microsoft.com/office/drawing/2010/main" val="0"/>
              </a:ext>
            </a:extLst>
          </a:blip>
          <a:srcRect r="81"/>
          <a:stretch>
            <a:fillRect/>
          </a:stretch>
        </p:blipFill>
        <p:spPr bwMode="auto">
          <a:xfrm>
            <a:off x="1621182" y="3413594"/>
            <a:ext cx="1320458" cy="146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
          <p:cNvSpPr txBox="1">
            <a:spLocks noChangeArrowheads="1"/>
          </p:cNvSpPr>
          <p:nvPr/>
        </p:nvSpPr>
        <p:spPr bwMode="auto">
          <a:xfrm>
            <a:off x="1543299" y="-17586"/>
            <a:ext cx="912658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200" b="1" dirty="0">
                <a:solidFill>
                  <a:srgbClr val="00B050"/>
                </a:solidFill>
                <a:latin typeface="Comic Sans MS" pitchFamily="66" charset="0"/>
              </a:rPr>
              <a:t>Il </a:t>
            </a:r>
            <a:r>
              <a:rPr lang="en-US" altLang="en-US" sz="2200" b="1" dirty="0" err="1">
                <a:solidFill>
                  <a:srgbClr val="00B050"/>
                </a:solidFill>
                <a:latin typeface="Comic Sans MS" pitchFamily="66" charset="0"/>
              </a:rPr>
              <a:t>contributo</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della</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cristallografia</a:t>
            </a:r>
            <a:r>
              <a:rPr lang="en-US" altLang="en-US" sz="2200" b="1" dirty="0">
                <a:solidFill>
                  <a:srgbClr val="00B050"/>
                </a:solidFill>
                <a:latin typeface="Comic Sans MS" pitchFamily="66" charset="0"/>
              </a:rPr>
              <a:t> a </a:t>
            </a:r>
            <a:r>
              <a:rPr lang="en-US" altLang="en-US" sz="2200" b="1" dirty="0" err="1">
                <a:solidFill>
                  <a:srgbClr val="00B050"/>
                </a:solidFill>
                <a:latin typeface="Comic Sans MS" pitchFamily="66" charset="0"/>
              </a:rPr>
              <a:t>raggi</a:t>
            </a:r>
            <a:r>
              <a:rPr lang="en-US" altLang="en-US" sz="2200" b="1" dirty="0">
                <a:solidFill>
                  <a:srgbClr val="00B050"/>
                </a:solidFill>
                <a:latin typeface="Comic Sans MS" pitchFamily="66" charset="0"/>
              </a:rPr>
              <a:t> X </a:t>
            </a:r>
            <a:r>
              <a:rPr lang="en-US" altLang="en-US" sz="2200" b="1" dirty="0" err="1">
                <a:solidFill>
                  <a:srgbClr val="00B050"/>
                </a:solidFill>
                <a:latin typeface="Comic Sans MS" pitchFamily="66" charset="0"/>
              </a:rPr>
              <a:t>nel</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comprendere</a:t>
            </a:r>
            <a:r>
              <a:rPr lang="en-US" altLang="en-US" sz="2200" b="1" dirty="0">
                <a:solidFill>
                  <a:srgbClr val="00B050"/>
                </a:solidFill>
                <a:latin typeface="Comic Sans MS" pitchFamily="66" charset="0"/>
              </a:rPr>
              <a:t> come </a:t>
            </a:r>
            <a:r>
              <a:rPr lang="en-US" altLang="en-US" sz="2200" b="1" dirty="0" err="1">
                <a:solidFill>
                  <a:srgbClr val="00B050"/>
                </a:solidFill>
                <a:latin typeface="Comic Sans MS" pitchFamily="66" charset="0"/>
              </a:rPr>
              <a:t>funzionano</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queste</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molecole</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che</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stanno</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alla</a:t>
            </a:r>
            <a:r>
              <a:rPr lang="en-US" altLang="en-US" sz="2200" b="1" dirty="0">
                <a:solidFill>
                  <a:srgbClr val="00B050"/>
                </a:solidFill>
                <a:latin typeface="Comic Sans MS" pitchFamily="66" charset="0"/>
              </a:rPr>
              <a:t> base di </a:t>
            </a:r>
            <a:r>
              <a:rPr lang="en-US" altLang="en-US" sz="2200" b="1" dirty="0" err="1">
                <a:solidFill>
                  <a:srgbClr val="00B050"/>
                </a:solidFill>
                <a:latin typeface="Comic Sans MS" pitchFamily="66" charset="0"/>
              </a:rPr>
              <a:t>tanti</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processi</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vitali</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può</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essere</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capito</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guardando</a:t>
            </a:r>
            <a:r>
              <a:rPr lang="en-US" altLang="en-US" sz="2200" b="1" dirty="0">
                <a:solidFill>
                  <a:srgbClr val="00B050"/>
                </a:solidFill>
                <a:latin typeface="Comic Sans MS" pitchFamily="66" charset="0"/>
              </a:rPr>
              <a:t> come </a:t>
            </a:r>
            <a:r>
              <a:rPr lang="en-US" altLang="en-US" sz="2200" b="1" dirty="0" err="1">
                <a:solidFill>
                  <a:srgbClr val="00B050"/>
                </a:solidFill>
                <a:latin typeface="Comic Sans MS" pitchFamily="66" charset="0"/>
              </a:rPr>
              <a:t>sono</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cambiati</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i</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modelli</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delle</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proteine</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nel</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corso</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degli</a:t>
            </a:r>
            <a:r>
              <a:rPr lang="en-US" altLang="en-US" sz="2200" b="1" dirty="0">
                <a:solidFill>
                  <a:srgbClr val="00B050"/>
                </a:solidFill>
                <a:latin typeface="Comic Sans MS" pitchFamily="66" charset="0"/>
              </a:rPr>
              <a:t> </a:t>
            </a:r>
            <a:r>
              <a:rPr lang="en-US" altLang="en-US" sz="2200" b="1" dirty="0" err="1">
                <a:solidFill>
                  <a:srgbClr val="00B050"/>
                </a:solidFill>
                <a:latin typeface="Comic Sans MS" pitchFamily="66" charset="0"/>
              </a:rPr>
              <a:t>anni</a:t>
            </a:r>
            <a:r>
              <a:rPr lang="en-US" altLang="en-US" sz="2200" b="1" dirty="0">
                <a:solidFill>
                  <a:srgbClr val="00B050"/>
                </a:solidFill>
                <a:latin typeface="Comic Sans MS" pitchFamily="66" charset="0"/>
              </a:rPr>
              <a:t>. </a:t>
            </a:r>
            <a:endParaRPr lang="it-IT" altLang="en-US" sz="2200" b="1" dirty="0">
              <a:solidFill>
                <a:srgbClr val="00B050"/>
              </a:solidFill>
              <a:latin typeface="Comic Sans MS" pitchFamily="66" charset="0"/>
            </a:endParaRPr>
          </a:p>
        </p:txBody>
      </p:sp>
      <p:sp>
        <p:nvSpPr>
          <p:cNvPr id="19" name="Text Box 7"/>
          <p:cNvSpPr txBox="1">
            <a:spLocks noChangeArrowheads="1"/>
          </p:cNvSpPr>
          <p:nvPr/>
        </p:nvSpPr>
        <p:spPr bwMode="auto">
          <a:xfrm>
            <a:off x="1516626" y="4991467"/>
            <a:ext cx="139534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b="1" dirty="0" err="1">
                <a:solidFill>
                  <a:srgbClr val="0000FF"/>
                </a:solidFill>
                <a:latin typeface="Comic Sans MS" pitchFamily="66" charset="0"/>
              </a:rPr>
              <a:t>Modelli</a:t>
            </a:r>
            <a:r>
              <a:rPr lang="en-US" altLang="en-US" b="1" dirty="0">
                <a:solidFill>
                  <a:srgbClr val="0000FF"/>
                </a:solidFill>
                <a:latin typeface="Comic Sans MS" pitchFamily="66" charset="0"/>
              </a:rPr>
              <a:t> di </a:t>
            </a:r>
            <a:r>
              <a:rPr lang="en-US" altLang="en-US" b="1" dirty="0" err="1">
                <a:solidFill>
                  <a:srgbClr val="0000FF"/>
                </a:solidFill>
                <a:latin typeface="Comic Sans MS" pitchFamily="66" charset="0"/>
              </a:rPr>
              <a:t>proteine</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basate</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su</a:t>
            </a:r>
            <a:r>
              <a:rPr lang="en-US" altLang="en-US" b="1" dirty="0">
                <a:solidFill>
                  <a:srgbClr val="0000FF"/>
                </a:solidFill>
                <a:latin typeface="Comic Sans MS" pitchFamily="66" charset="0"/>
              </a:rPr>
              <a:t> </a:t>
            </a:r>
            <a:r>
              <a:rPr lang="en-US" altLang="en-US" b="1" dirty="0" err="1">
                <a:solidFill>
                  <a:srgbClr val="0000FF"/>
                </a:solidFill>
                <a:latin typeface="Comic Sans MS" pitchFamily="66" charset="0"/>
              </a:rPr>
              <a:t>concetti</a:t>
            </a:r>
            <a:r>
              <a:rPr lang="en-US" altLang="en-US" b="1" dirty="0">
                <a:solidFill>
                  <a:srgbClr val="0000FF"/>
                </a:solidFill>
                <a:latin typeface="Comic Sans MS" pitchFamily="66" charset="0"/>
              </a:rPr>
              <a:t> di </a:t>
            </a:r>
            <a:r>
              <a:rPr lang="en-US" altLang="en-US" b="1" dirty="0" err="1">
                <a:solidFill>
                  <a:srgbClr val="0000FF"/>
                </a:solidFill>
                <a:latin typeface="Comic Sans MS" pitchFamily="66" charset="0"/>
              </a:rPr>
              <a:t>bellezza</a:t>
            </a:r>
            <a:r>
              <a:rPr lang="en-US" altLang="en-US" b="1" dirty="0">
                <a:solidFill>
                  <a:srgbClr val="0000FF"/>
                </a:solidFill>
                <a:latin typeface="Comic Sans MS" pitchFamily="66" charset="0"/>
              </a:rPr>
              <a:t> e </a:t>
            </a:r>
            <a:r>
              <a:rPr lang="en-US" altLang="en-US" b="1" dirty="0" err="1">
                <a:solidFill>
                  <a:srgbClr val="0000FF"/>
                </a:solidFill>
                <a:latin typeface="Comic Sans MS" pitchFamily="66" charset="0"/>
              </a:rPr>
              <a:t>simmetria</a:t>
            </a:r>
            <a:endParaRPr lang="en-US" altLang="en-US" b="1" dirty="0">
              <a:solidFill>
                <a:srgbClr val="0000FF"/>
              </a:solidFill>
              <a:latin typeface="Comic Sans MS" pitchFamily="66" charset="0"/>
            </a:endParaRPr>
          </a:p>
        </p:txBody>
      </p:sp>
      <p:sp>
        <p:nvSpPr>
          <p:cNvPr id="24" name="Text Box 11"/>
          <p:cNvSpPr txBox="1">
            <a:spLocks noChangeArrowheads="1"/>
          </p:cNvSpPr>
          <p:nvPr/>
        </p:nvSpPr>
        <p:spPr bwMode="auto">
          <a:xfrm>
            <a:off x="1415481" y="1492760"/>
            <a:ext cx="17621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en-US" sz="2000" dirty="0">
                <a:solidFill>
                  <a:srgbClr val="FF0000"/>
                </a:solidFill>
                <a:latin typeface="Comic Sans MS" pitchFamily="66" charset="0"/>
              </a:rPr>
              <a:t>Anni ‘40</a:t>
            </a:r>
            <a:endParaRPr lang="it-IT" altLang="en-US" sz="2000" dirty="0">
              <a:solidFill>
                <a:srgbClr val="FF0000"/>
              </a:solidFill>
              <a:latin typeface="Comic Sans MS" pitchFamily="66" charset="0"/>
            </a:endParaRPr>
          </a:p>
        </p:txBody>
      </p:sp>
    </p:spTree>
    <p:extLst>
      <p:ext uri="{BB962C8B-B14F-4D97-AF65-F5344CB8AC3E}">
        <p14:creationId xmlns:p14="http://schemas.microsoft.com/office/powerpoint/2010/main" val="28646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par>
                                <p:cTn id="13" presetID="22" presetClass="entr" presetSubtype="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wipe(up)">
                                      <p:cBhvr>
                                        <p:cTn id="23" dur="500"/>
                                        <p:tgtEl>
                                          <p:spTgt spid="10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up)">
                                      <p:cBhvr>
                                        <p:cTn id="28" dur="500"/>
                                        <p:tgtEl>
                                          <p:spTgt spid="102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wipe(up)">
                                      <p:cBhvr>
                                        <p:cTn id="31" dur="500"/>
                                        <p:tgtEl>
                                          <p:spTgt spid="102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97320"/>
                                        </p:tgtEl>
                                        <p:attrNameLst>
                                          <p:attrName>style.visibility</p:attrName>
                                        </p:attrNameLst>
                                      </p:cBhvr>
                                      <p:to>
                                        <p:strVal val="visible"/>
                                      </p:to>
                                    </p:set>
                                    <p:animEffect transition="in" filter="wipe(up)">
                                      <p:cBhvr>
                                        <p:cTn id="36" dur="500"/>
                                        <p:tgtEl>
                                          <p:spTgt spid="3973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397314"/>
                                        </p:tgtEl>
                                        <p:attrNameLst>
                                          <p:attrName>style.visibility</p:attrName>
                                        </p:attrNameLst>
                                      </p:cBhvr>
                                      <p:to>
                                        <p:strVal val="visible"/>
                                      </p:to>
                                    </p:set>
                                    <p:animEffect transition="in" filter="wipe(up)">
                                      <p:cBhvr>
                                        <p:cTn id="41" dur="500"/>
                                        <p:tgtEl>
                                          <p:spTgt spid="397314"/>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97319"/>
                                        </p:tgtEl>
                                        <p:attrNameLst>
                                          <p:attrName>style.visibility</p:attrName>
                                        </p:attrNameLst>
                                      </p:cBhvr>
                                      <p:to>
                                        <p:strVal val="visible"/>
                                      </p:to>
                                    </p:set>
                                    <p:animEffect transition="in" filter="wipe(up)">
                                      <p:cBhvr>
                                        <p:cTn id="44" dur="500"/>
                                        <p:tgtEl>
                                          <p:spTgt spid="3973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397324"/>
                                        </p:tgtEl>
                                        <p:attrNameLst>
                                          <p:attrName>style.visibility</p:attrName>
                                        </p:attrNameLst>
                                      </p:cBhvr>
                                      <p:to>
                                        <p:strVal val="visible"/>
                                      </p:to>
                                    </p:set>
                                    <p:animEffect transition="in" filter="wipe(up)">
                                      <p:cBhvr>
                                        <p:cTn id="49" dur="500"/>
                                        <p:tgtEl>
                                          <p:spTgt spid="3973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97321"/>
                                        </p:tgtEl>
                                        <p:attrNameLst>
                                          <p:attrName>style.visibility</p:attrName>
                                        </p:attrNameLst>
                                      </p:cBhvr>
                                      <p:to>
                                        <p:strVal val="visible"/>
                                      </p:to>
                                    </p:set>
                                    <p:animEffect transition="in" filter="wipe(up)">
                                      <p:cBhvr>
                                        <p:cTn id="54" dur="500"/>
                                        <p:tgtEl>
                                          <p:spTgt spid="397321"/>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397325"/>
                                        </p:tgtEl>
                                        <p:attrNameLst>
                                          <p:attrName>style.visibility</p:attrName>
                                        </p:attrNameLst>
                                      </p:cBhvr>
                                      <p:to>
                                        <p:strVal val="visible"/>
                                      </p:to>
                                    </p:set>
                                    <p:animEffect transition="in" filter="wipe(up)">
                                      <p:cBhvr>
                                        <p:cTn id="57" dur="500"/>
                                        <p:tgtEl>
                                          <p:spTgt spid="3973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up)">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wipe(up)">
                                      <p:cBhvr>
                                        <p:cTn id="67" dur="500"/>
                                        <p:tgtEl>
                                          <p:spTgt spid="3"/>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up)">
                                      <p:cBhvr>
                                        <p:cTn id="7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p:bldP spid="397320" grpId="0"/>
      <p:bldP spid="1032" grpId="0"/>
      <p:bldP spid="397324" grpId="0"/>
      <p:bldP spid="397325" grpId="0"/>
      <p:bldP spid="397319" grpId="0"/>
      <p:bldP spid="14" grpId="0"/>
      <p:bldP spid="15" grpId="0"/>
      <p:bldP spid="19"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 Box 3"/>
          <p:cNvSpPr txBox="1">
            <a:spLocks noChangeArrowheads="1"/>
          </p:cNvSpPr>
          <p:nvPr/>
        </p:nvSpPr>
        <p:spPr bwMode="auto">
          <a:xfrm>
            <a:off x="4822826" y="1371601"/>
            <a:ext cx="546417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scene3d>
              <a:camera prst="orthographicFront"/>
              <a:lightRig rig="threePt" dir="t"/>
            </a:scene3d>
            <a:sp3d extrusionH="57150">
              <a:bevelT w="38100" h="38100"/>
            </a:sp3d>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000" b="1" dirty="0" err="1">
                <a:solidFill>
                  <a:srgbClr val="669900"/>
                </a:solidFill>
                <a:latin typeface="Comic Sans MS" panose="030F0702030302020204" pitchFamily="66" charset="0"/>
              </a:rPr>
              <a:t>Cristalli</a:t>
            </a:r>
            <a:r>
              <a:rPr lang="en-US" altLang="en-US" sz="2000" b="1" dirty="0">
                <a:solidFill>
                  <a:srgbClr val="669900"/>
                </a:solidFill>
                <a:latin typeface="Comic Sans MS" panose="030F0702030302020204" pitchFamily="66" charset="0"/>
              </a:rPr>
              <a:t> di </a:t>
            </a:r>
            <a:r>
              <a:rPr lang="en-US" altLang="en-US" sz="2000" b="1" dirty="0" err="1">
                <a:solidFill>
                  <a:srgbClr val="669900"/>
                </a:solidFill>
                <a:latin typeface="Comic Sans MS" panose="030F0702030302020204" pitchFamily="66" charset="0"/>
              </a:rPr>
              <a:t>macromolecole</a:t>
            </a:r>
            <a:r>
              <a:rPr lang="en-US" altLang="en-US" sz="2000" b="1" dirty="0">
                <a:solidFill>
                  <a:srgbClr val="669900"/>
                </a:solidFill>
                <a:latin typeface="Comic Sans MS" panose="030F0702030302020204" pitchFamily="66" charset="0"/>
              </a:rPr>
              <a:t> </a:t>
            </a:r>
            <a:r>
              <a:rPr lang="en-US" altLang="en-US" sz="2000" b="1" dirty="0" err="1">
                <a:solidFill>
                  <a:srgbClr val="669900"/>
                </a:solidFill>
                <a:latin typeface="Comic Sans MS" panose="030F0702030302020204" pitchFamily="66" charset="0"/>
              </a:rPr>
              <a:t>biologiche</a:t>
            </a:r>
            <a:endParaRPr lang="en-GB" altLang="en-US" sz="2000" b="1" dirty="0">
              <a:solidFill>
                <a:srgbClr val="669900"/>
              </a:solidFill>
              <a:latin typeface="Comic Sans MS" panose="030F0702030302020204" pitchFamily="66" charset="0"/>
            </a:endParaRPr>
          </a:p>
        </p:txBody>
      </p:sp>
      <p:grpSp>
        <p:nvGrpSpPr>
          <p:cNvPr id="70660" name="Group 4"/>
          <p:cNvGrpSpPr>
            <a:grpSpLocks/>
          </p:cNvGrpSpPr>
          <p:nvPr/>
        </p:nvGrpSpPr>
        <p:grpSpPr bwMode="auto">
          <a:xfrm>
            <a:off x="4822826" y="1884066"/>
            <a:ext cx="5464175" cy="4713287"/>
            <a:chOff x="2078" y="1111"/>
            <a:chExt cx="3442" cy="2969"/>
          </a:xfrm>
        </p:grpSpPr>
        <p:grpSp>
          <p:nvGrpSpPr>
            <p:cNvPr id="70671" name="Group 5"/>
            <p:cNvGrpSpPr>
              <a:grpSpLocks/>
            </p:cNvGrpSpPr>
            <p:nvPr/>
          </p:nvGrpSpPr>
          <p:grpSpPr bwMode="auto">
            <a:xfrm>
              <a:off x="2078" y="1111"/>
              <a:ext cx="3442" cy="955"/>
              <a:chOff x="2078" y="1111"/>
              <a:chExt cx="3442" cy="955"/>
            </a:xfrm>
          </p:grpSpPr>
          <p:pic>
            <p:nvPicPr>
              <p:cNvPr id="70681" name="Picture 6" descr="crystal_mk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8" y="1111"/>
                <a:ext cx="1265" cy="939"/>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0682" name="Picture 7" descr="crystal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8" y="1112"/>
                <a:ext cx="952" cy="95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0683" name="Picture 8" descr="crystal5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4" y="1111"/>
                <a:ext cx="1268" cy="95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70672" name="Group 9"/>
            <p:cNvGrpSpPr>
              <a:grpSpLocks/>
            </p:cNvGrpSpPr>
            <p:nvPr/>
          </p:nvGrpSpPr>
          <p:grpSpPr bwMode="auto">
            <a:xfrm>
              <a:off x="2078" y="2040"/>
              <a:ext cx="3442" cy="1080"/>
              <a:chOff x="2078" y="2040"/>
              <a:chExt cx="3442" cy="1080"/>
            </a:xfrm>
          </p:grpSpPr>
          <p:pic>
            <p:nvPicPr>
              <p:cNvPr id="70677" name="Picture 10" descr="crystal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1" y="2040"/>
                <a:ext cx="889" cy="108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0678" name="Picture 11" descr="crystal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0" y="2040"/>
                <a:ext cx="848" cy="106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0679" name="Picture 12" descr="crystal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8" y="2040"/>
                <a:ext cx="962" cy="105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0680" name="Picture 13" descr="crystal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8" y="2040"/>
                <a:ext cx="781" cy="107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70673" name="Group 14"/>
            <p:cNvGrpSpPr>
              <a:grpSpLocks/>
            </p:cNvGrpSpPr>
            <p:nvPr/>
          </p:nvGrpSpPr>
          <p:grpSpPr bwMode="auto">
            <a:xfrm>
              <a:off x="2078" y="3072"/>
              <a:ext cx="3442" cy="1008"/>
              <a:chOff x="2078" y="3192"/>
              <a:chExt cx="3442" cy="1008"/>
            </a:xfrm>
          </p:grpSpPr>
          <p:pic>
            <p:nvPicPr>
              <p:cNvPr id="70674" name="Picture 15" descr="crystal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8" y="3192"/>
                <a:ext cx="1282" cy="100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0675" name="Picture 16" descr="crystal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4" y="3192"/>
                <a:ext cx="1384" cy="100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0676" name="Picture 17" descr="crystal_spac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78" y="3192"/>
                <a:ext cx="930" cy="100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grpSp>
      <p:sp>
        <p:nvSpPr>
          <p:cNvPr id="70666" name="AutoShape 23"/>
          <p:cNvSpPr>
            <a:spLocks noChangeArrowheads="1"/>
          </p:cNvSpPr>
          <p:nvPr/>
        </p:nvSpPr>
        <p:spPr bwMode="auto">
          <a:xfrm>
            <a:off x="2971800" y="2321000"/>
            <a:ext cx="457200" cy="432593"/>
          </a:xfrm>
          <a:prstGeom prst="downArrow">
            <a:avLst>
              <a:gd name="adj1" fmla="val 50000"/>
              <a:gd name="adj2" fmla="val 29080"/>
            </a:avLst>
          </a:prstGeom>
          <a:solidFill>
            <a:srgbClr val="99CC00">
              <a:alpha val="50195"/>
            </a:srgbClr>
          </a:solidFill>
          <a:ln w="19050">
            <a:solidFill>
              <a:schemeClr val="bg2"/>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70667" name="AutoShape 24"/>
          <p:cNvSpPr>
            <a:spLocks noChangeArrowheads="1"/>
          </p:cNvSpPr>
          <p:nvPr/>
        </p:nvSpPr>
        <p:spPr bwMode="auto">
          <a:xfrm>
            <a:off x="2971800" y="3719514"/>
            <a:ext cx="457200" cy="429000"/>
          </a:xfrm>
          <a:prstGeom prst="downArrow">
            <a:avLst>
              <a:gd name="adj1" fmla="val 50000"/>
              <a:gd name="adj2" fmla="val 27604"/>
            </a:avLst>
          </a:prstGeom>
          <a:solidFill>
            <a:srgbClr val="99CC00">
              <a:alpha val="50195"/>
            </a:srgbClr>
          </a:solidFill>
          <a:ln w="19050">
            <a:solidFill>
              <a:schemeClr val="bg2"/>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70669" name="Text Box 26"/>
          <p:cNvSpPr txBox="1">
            <a:spLocks noChangeArrowheads="1"/>
          </p:cNvSpPr>
          <p:nvPr/>
        </p:nvSpPr>
        <p:spPr bwMode="auto">
          <a:xfrm>
            <a:off x="2063552" y="1702843"/>
            <a:ext cx="2133798" cy="402291"/>
          </a:xfrm>
          <a:prstGeom prst="rect">
            <a:avLst/>
          </a:prstGeom>
          <a:solidFill>
            <a:srgbClr val="99CC00"/>
          </a:solidFill>
          <a:ln w="31750">
            <a:solidFill>
              <a:schemeClr val="tx1"/>
            </a:solidFill>
            <a:miter lim="800000"/>
            <a:headEnd/>
            <a:tailEnd/>
          </a:ln>
        </p:spPr>
        <p:txBody>
          <a:bodyPr wrap="square"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b="1" dirty="0" err="1">
                <a:latin typeface="Comic Sans MS" panose="030F0702030302020204" pitchFamily="66" charset="0"/>
                <a:cs typeface="Arial" panose="020B0604020202020204" pitchFamily="34" charset="0"/>
              </a:rPr>
              <a:t>cristallizzazione</a:t>
            </a:r>
            <a:endParaRPr lang="en-GB" altLang="en-US" sz="2000" b="1" dirty="0">
              <a:latin typeface="Comic Sans MS" panose="030F0702030302020204" pitchFamily="66" charset="0"/>
              <a:cs typeface="Arial" panose="020B0604020202020204" pitchFamily="34" charset="0"/>
            </a:endParaRPr>
          </a:p>
        </p:txBody>
      </p:sp>
      <p:sp>
        <p:nvSpPr>
          <p:cNvPr id="70670" name="AutoShape 27"/>
          <p:cNvSpPr>
            <a:spLocks noChangeArrowheads="1"/>
          </p:cNvSpPr>
          <p:nvPr/>
        </p:nvSpPr>
        <p:spPr bwMode="auto">
          <a:xfrm rot="5400000">
            <a:off x="4039394" y="1558476"/>
            <a:ext cx="741363" cy="737996"/>
          </a:xfrm>
          <a:prstGeom prst="triangle">
            <a:avLst>
              <a:gd name="adj" fmla="val 49861"/>
            </a:avLst>
          </a:prstGeom>
          <a:solidFill>
            <a:srgbClr val="99CC00"/>
          </a:solidFill>
          <a:ln w="31750" algn="ctr">
            <a:solidFill>
              <a:schemeClr val="tx1"/>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39" name="Text Box 6"/>
          <p:cNvSpPr txBox="1">
            <a:spLocks noChangeArrowheads="1"/>
          </p:cNvSpPr>
          <p:nvPr/>
        </p:nvSpPr>
        <p:spPr bwMode="auto">
          <a:xfrm>
            <a:off x="2133600" y="3068837"/>
            <a:ext cx="2057400" cy="415925"/>
          </a:xfrm>
          <a:prstGeom prst="rect">
            <a:avLst/>
          </a:prstGeom>
          <a:solidFill>
            <a:srgbClr val="99CC00">
              <a:alpha val="50195"/>
            </a:srgbClr>
          </a:solidFill>
          <a:ln w="19050">
            <a:solidFill>
              <a:schemeClr val="bg2"/>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dirty="0" err="1">
                <a:latin typeface="Comic Sans MS" panose="030F0702030302020204" pitchFamily="66" charset="0"/>
                <a:cs typeface="Arial" panose="020B0604020202020204" pitchFamily="34" charset="0"/>
              </a:rPr>
              <a:t>r</a:t>
            </a:r>
            <a:r>
              <a:rPr lang="en-US" altLang="en-US" sz="2000" dirty="0" err="1">
                <a:latin typeface="Comic Sans MS" panose="030F0702030302020204" pitchFamily="66" charset="0"/>
                <a:cs typeface="Arial" panose="020B0604020202020204" pitchFamily="34" charset="0"/>
              </a:rPr>
              <a:t>accolta</a:t>
            </a:r>
            <a:r>
              <a:rPr lang="en-US" altLang="en-US" sz="2000" dirty="0">
                <a:latin typeface="Comic Sans MS" panose="030F0702030302020204" pitchFamily="66" charset="0"/>
                <a:cs typeface="Arial" panose="020B0604020202020204" pitchFamily="34" charset="0"/>
              </a:rPr>
              <a:t> </a:t>
            </a:r>
            <a:r>
              <a:rPr lang="en-US" altLang="en-US" sz="2000" dirty="0" err="1">
                <a:latin typeface="Comic Sans MS" panose="030F0702030302020204" pitchFamily="66" charset="0"/>
                <a:cs typeface="Arial" panose="020B0604020202020204" pitchFamily="34" charset="0"/>
              </a:rPr>
              <a:t>dati</a:t>
            </a:r>
            <a:endParaRPr lang="en-GB" altLang="en-US" sz="2000" dirty="0">
              <a:latin typeface="Comic Sans MS" panose="030F0702030302020204" pitchFamily="66" charset="0"/>
              <a:cs typeface="Arial" panose="020B0604020202020204" pitchFamily="34" charset="0"/>
            </a:endParaRPr>
          </a:p>
        </p:txBody>
      </p:sp>
      <p:sp>
        <p:nvSpPr>
          <p:cNvPr id="40" name="Text Box 8"/>
          <p:cNvSpPr txBox="1">
            <a:spLocks noChangeArrowheads="1"/>
          </p:cNvSpPr>
          <p:nvPr/>
        </p:nvSpPr>
        <p:spPr bwMode="auto">
          <a:xfrm>
            <a:off x="2133600" y="4437113"/>
            <a:ext cx="2057400" cy="710067"/>
          </a:xfrm>
          <a:prstGeom prst="rect">
            <a:avLst/>
          </a:prstGeom>
          <a:solidFill>
            <a:srgbClr val="99CC00">
              <a:alpha val="50195"/>
            </a:srgbClr>
          </a:solidFill>
          <a:ln w="19050">
            <a:solidFill>
              <a:schemeClr val="bg2"/>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dirty="0" err="1">
                <a:latin typeface="Comic Sans MS" panose="030F0702030302020204" pitchFamily="66" charset="0"/>
                <a:cs typeface="Arial" panose="020B0604020202020204" pitchFamily="34" charset="0"/>
              </a:rPr>
              <a:t>risoluzione</a:t>
            </a:r>
            <a:r>
              <a:rPr lang="en-US" altLang="en-US" sz="2000" dirty="0">
                <a:latin typeface="Comic Sans MS" panose="030F0702030302020204" pitchFamily="66" charset="0"/>
                <a:cs typeface="Arial" panose="020B0604020202020204" pitchFamily="34" charset="0"/>
              </a:rPr>
              <a:t> </a:t>
            </a:r>
            <a:r>
              <a:rPr lang="en-US" altLang="en-US" sz="2000" dirty="0" err="1">
                <a:latin typeface="Comic Sans MS" panose="030F0702030302020204" pitchFamily="66" charset="0"/>
                <a:cs typeface="Arial" panose="020B0604020202020204" pitchFamily="34" charset="0"/>
              </a:rPr>
              <a:t>della</a:t>
            </a:r>
            <a:r>
              <a:rPr lang="en-US" altLang="en-US" sz="2000" dirty="0">
                <a:latin typeface="Comic Sans MS" panose="030F0702030302020204" pitchFamily="66" charset="0"/>
                <a:cs typeface="Arial" panose="020B0604020202020204" pitchFamily="34" charset="0"/>
              </a:rPr>
              <a:t> </a:t>
            </a:r>
            <a:r>
              <a:rPr lang="en-US" altLang="en-US" sz="2000" dirty="0" err="1">
                <a:latin typeface="Comic Sans MS" panose="030F0702030302020204" pitchFamily="66" charset="0"/>
                <a:cs typeface="Arial" panose="020B0604020202020204" pitchFamily="34" charset="0"/>
              </a:rPr>
              <a:t>struttura</a:t>
            </a:r>
            <a:endParaRPr lang="en-GB" altLang="en-US" sz="2000" dirty="0">
              <a:latin typeface="Comic Sans MS" panose="030F0702030302020204" pitchFamily="66" charset="0"/>
              <a:cs typeface="Arial" panose="020B0604020202020204" pitchFamily="34" charset="0"/>
            </a:endParaRPr>
          </a:p>
        </p:txBody>
      </p:sp>
      <p:sp>
        <p:nvSpPr>
          <p:cNvPr id="41" name="Text Box 5"/>
          <p:cNvSpPr txBox="1">
            <a:spLocks noChangeArrowheads="1"/>
          </p:cNvSpPr>
          <p:nvPr/>
        </p:nvSpPr>
        <p:spPr bwMode="auto">
          <a:xfrm>
            <a:off x="2139950" y="6036167"/>
            <a:ext cx="2057400" cy="402291"/>
          </a:xfrm>
          <a:prstGeom prst="rect">
            <a:avLst/>
          </a:prstGeom>
          <a:solidFill>
            <a:srgbClr val="99CC00">
              <a:alpha val="50195"/>
            </a:srgbClr>
          </a:solidFill>
          <a:ln w="19050">
            <a:solidFill>
              <a:schemeClr val="bg2"/>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dirty="0" err="1">
                <a:latin typeface="Comic Sans MS" panose="030F0702030302020204" pitchFamily="66" charset="0"/>
                <a:cs typeface="Arial" panose="020B0604020202020204" pitchFamily="34" charset="0"/>
              </a:rPr>
              <a:t>affinamento</a:t>
            </a:r>
            <a:endParaRPr lang="en-GB" altLang="en-US" sz="2000" dirty="0">
              <a:latin typeface="Comic Sans MS" panose="030F0702030302020204" pitchFamily="66" charset="0"/>
              <a:cs typeface="Arial" panose="020B0604020202020204" pitchFamily="34" charset="0"/>
            </a:endParaRPr>
          </a:p>
        </p:txBody>
      </p:sp>
      <p:sp>
        <p:nvSpPr>
          <p:cNvPr id="42" name="AutoShape 12"/>
          <p:cNvSpPr>
            <a:spLocks noChangeArrowheads="1"/>
          </p:cNvSpPr>
          <p:nvPr/>
        </p:nvSpPr>
        <p:spPr bwMode="auto">
          <a:xfrm>
            <a:off x="2971800" y="5347338"/>
            <a:ext cx="457200" cy="429000"/>
          </a:xfrm>
          <a:prstGeom prst="downArrow">
            <a:avLst>
              <a:gd name="adj1" fmla="val 50000"/>
              <a:gd name="adj2" fmla="val 27604"/>
            </a:avLst>
          </a:prstGeom>
          <a:solidFill>
            <a:srgbClr val="99CC00">
              <a:alpha val="50195"/>
            </a:srgbClr>
          </a:solidFill>
          <a:ln w="19050">
            <a:solidFill>
              <a:schemeClr val="bg2"/>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4" name="Rectangle 2"/>
          <p:cNvSpPr>
            <a:spLocks noGrp="1" noChangeArrowheads="1"/>
          </p:cNvSpPr>
          <p:nvPr>
            <p:ph type="title"/>
          </p:nvPr>
        </p:nvSpPr>
        <p:spPr>
          <a:xfrm>
            <a:off x="1524000" y="116632"/>
            <a:ext cx="9144000" cy="1143000"/>
          </a:xfrm>
        </p:spPr>
        <p:txBody>
          <a:bodyPr>
            <a:normAutofit/>
            <a:scene3d>
              <a:camera prst="orthographicFront"/>
              <a:lightRig rig="threePt" dir="t"/>
            </a:scene3d>
            <a:sp3d extrusionH="57150">
              <a:bevelT w="38100" h="38100"/>
            </a:sp3d>
          </a:bodyPr>
          <a:lstStyle/>
          <a:p>
            <a:pPr eaLnBrk="1" hangingPunct="1"/>
            <a:r>
              <a:rPr lang="en-US" altLang="en-US" sz="3200" b="1" dirty="0">
                <a:solidFill>
                  <a:srgbClr val="7030A0"/>
                </a:solidFill>
                <a:latin typeface="Comic Sans MS" panose="030F0702030302020204" pitchFamily="66" charset="0"/>
              </a:rPr>
              <a:t>Schema di un </a:t>
            </a:r>
            <a:r>
              <a:rPr lang="en-US" altLang="en-US" sz="3200" b="1" dirty="0" err="1">
                <a:solidFill>
                  <a:srgbClr val="7030A0"/>
                </a:solidFill>
                <a:latin typeface="Comic Sans MS" panose="030F0702030302020204" pitchFamily="66" charset="0"/>
              </a:rPr>
              <a:t>esperimento</a:t>
            </a:r>
            <a:r>
              <a:rPr lang="en-US" altLang="en-US" sz="3200" b="1" dirty="0">
                <a:solidFill>
                  <a:srgbClr val="7030A0"/>
                </a:solidFill>
                <a:latin typeface="Comic Sans MS" panose="030F0702030302020204" pitchFamily="66" charset="0"/>
              </a:rPr>
              <a:t> di </a:t>
            </a:r>
            <a:r>
              <a:rPr lang="en-US" altLang="en-US" sz="3200" b="1" dirty="0" err="1">
                <a:solidFill>
                  <a:srgbClr val="7030A0"/>
                </a:solidFill>
                <a:latin typeface="Comic Sans MS" panose="030F0702030302020204" pitchFamily="66" charset="0"/>
              </a:rPr>
              <a:t>cristallografia</a:t>
            </a:r>
            <a:r>
              <a:rPr lang="en-US" altLang="en-US" sz="3200" b="1" dirty="0">
                <a:solidFill>
                  <a:srgbClr val="7030A0"/>
                </a:solidFill>
                <a:latin typeface="Comic Sans MS" panose="030F0702030302020204" pitchFamily="66" charset="0"/>
              </a:rPr>
              <a:t> a </a:t>
            </a:r>
            <a:r>
              <a:rPr lang="en-US" altLang="en-US" sz="3200" b="1" dirty="0" err="1">
                <a:solidFill>
                  <a:srgbClr val="7030A0"/>
                </a:solidFill>
                <a:latin typeface="Comic Sans MS" panose="030F0702030302020204" pitchFamily="66" charset="0"/>
              </a:rPr>
              <a:t>raggi</a:t>
            </a:r>
            <a:r>
              <a:rPr lang="en-US" altLang="en-US" sz="3200" b="1" dirty="0">
                <a:solidFill>
                  <a:srgbClr val="7030A0"/>
                </a:solidFill>
                <a:latin typeface="Comic Sans MS" panose="030F0702030302020204" pitchFamily="66" charset="0"/>
              </a:rPr>
              <a:t> X </a:t>
            </a:r>
            <a:endParaRPr lang="ru-RU" altLang="en-US" sz="3200" b="1"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17405046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3"/>
          <p:cNvSpPr txBox="1">
            <a:spLocks noChangeArrowheads="1"/>
          </p:cNvSpPr>
          <p:nvPr/>
        </p:nvSpPr>
        <p:spPr bwMode="auto">
          <a:xfrm>
            <a:off x="5759450" y="1371601"/>
            <a:ext cx="452755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scene3d>
              <a:camera prst="orthographicFront"/>
              <a:lightRig rig="threePt" dir="t"/>
            </a:scene3d>
            <a:sp3d extrusionH="57150">
              <a:bevelT w="38100" h="38100"/>
            </a:sp3d>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000" b="1" dirty="0">
                <a:solidFill>
                  <a:schemeClr val="bg1">
                    <a:lumMod val="50000"/>
                  </a:schemeClr>
                </a:solidFill>
                <a:latin typeface="Comic Sans MS" panose="030F0702030302020204" pitchFamily="66" charset="0"/>
              </a:rPr>
              <a:t>Pattern di </a:t>
            </a:r>
            <a:r>
              <a:rPr lang="en-US" altLang="en-US" sz="2000" b="1" dirty="0" err="1">
                <a:solidFill>
                  <a:schemeClr val="bg1">
                    <a:lumMod val="50000"/>
                  </a:schemeClr>
                </a:solidFill>
                <a:latin typeface="Comic Sans MS" panose="030F0702030302020204" pitchFamily="66" charset="0"/>
              </a:rPr>
              <a:t>diffrazione</a:t>
            </a:r>
            <a:endParaRPr lang="en-GB" altLang="en-US" sz="2000" b="1" dirty="0">
              <a:solidFill>
                <a:schemeClr val="bg1">
                  <a:lumMod val="50000"/>
                </a:schemeClr>
              </a:solidFill>
              <a:latin typeface="Comic Sans MS" panose="030F0702030302020204" pitchFamily="66" charset="0"/>
            </a:endParaRPr>
          </a:p>
        </p:txBody>
      </p:sp>
      <p:pic>
        <p:nvPicPr>
          <p:cNvPr id="344075" name="diffration.mpg">
            <a:hlinkClick r:id="" action="ppaction://media"/>
          </p:cNvPr>
          <p:cNvPicPr>
            <a:picLocks noRot="1" noChangeAspect="1" noChangeArrowheads="1"/>
          </p:cNvPicPr>
          <p:nvPr>
            <a:videoFile r:link="rId1"/>
          </p:nvPr>
        </p:nvPicPr>
        <p:blipFill>
          <a:blip r:embed="rId4">
            <a:lum bright="-2000" contrast="16000"/>
            <a:extLst>
              <a:ext uri="{28A0092B-C50C-407E-A947-70E740481C1C}">
                <a14:useLocalDpi xmlns:a14="http://schemas.microsoft.com/office/drawing/2010/main" val="0"/>
              </a:ext>
            </a:extLst>
          </a:blip>
          <a:srcRect/>
          <a:stretch>
            <a:fillRect/>
          </a:stretch>
        </p:blipFill>
        <p:spPr bwMode="auto">
          <a:xfrm>
            <a:off x="5562600" y="1752600"/>
            <a:ext cx="4724400" cy="47244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6" name="AutoShape 23"/>
          <p:cNvSpPr>
            <a:spLocks noChangeArrowheads="1"/>
          </p:cNvSpPr>
          <p:nvPr/>
        </p:nvSpPr>
        <p:spPr bwMode="auto">
          <a:xfrm>
            <a:off x="2971800" y="2321000"/>
            <a:ext cx="457200" cy="432593"/>
          </a:xfrm>
          <a:prstGeom prst="downArrow">
            <a:avLst>
              <a:gd name="adj1" fmla="val 50000"/>
              <a:gd name="adj2" fmla="val 29080"/>
            </a:avLst>
          </a:prstGeom>
          <a:solidFill>
            <a:srgbClr val="99CC00">
              <a:alpha val="50195"/>
            </a:srgbClr>
          </a:solidFill>
          <a:ln w="19050">
            <a:solidFill>
              <a:schemeClr val="bg2"/>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20" name="AutoShape 24"/>
          <p:cNvSpPr>
            <a:spLocks noChangeArrowheads="1"/>
          </p:cNvSpPr>
          <p:nvPr/>
        </p:nvSpPr>
        <p:spPr bwMode="auto">
          <a:xfrm>
            <a:off x="2971800" y="3719514"/>
            <a:ext cx="457200" cy="429000"/>
          </a:xfrm>
          <a:prstGeom prst="downArrow">
            <a:avLst>
              <a:gd name="adj1" fmla="val 50000"/>
              <a:gd name="adj2" fmla="val 27604"/>
            </a:avLst>
          </a:prstGeom>
          <a:solidFill>
            <a:srgbClr val="99CC00">
              <a:alpha val="50195"/>
            </a:srgbClr>
          </a:solidFill>
          <a:ln w="19050">
            <a:solidFill>
              <a:schemeClr val="bg2"/>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25" name="Text Box 8"/>
          <p:cNvSpPr txBox="1">
            <a:spLocks noChangeArrowheads="1"/>
          </p:cNvSpPr>
          <p:nvPr/>
        </p:nvSpPr>
        <p:spPr bwMode="auto">
          <a:xfrm>
            <a:off x="2133600" y="4437113"/>
            <a:ext cx="2057400" cy="710067"/>
          </a:xfrm>
          <a:prstGeom prst="rect">
            <a:avLst/>
          </a:prstGeom>
          <a:solidFill>
            <a:srgbClr val="99CC00">
              <a:alpha val="50195"/>
            </a:srgbClr>
          </a:solidFill>
          <a:ln w="19050">
            <a:solidFill>
              <a:schemeClr val="bg2"/>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dirty="0" err="1">
                <a:latin typeface="Comic Sans MS" panose="030F0702030302020204" pitchFamily="66" charset="0"/>
              </a:rPr>
              <a:t>risoluzione</a:t>
            </a:r>
            <a:r>
              <a:rPr lang="en-US" altLang="en-US" sz="2000" dirty="0">
                <a:latin typeface="Comic Sans MS" panose="030F0702030302020204" pitchFamily="66" charset="0"/>
              </a:rPr>
              <a:t> </a:t>
            </a:r>
            <a:r>
              <a:rPr lang="en-US" altLang="en-US" sz="2000" dirty="0" err="1">
                <a:latin typeface="Comic Sans MS" panose="030F0702030302020204" pitchFamily="66" charset="0"/>
              </a:rPr>
              <a:t>della</a:t>
            </a:r>
            <a:r>
              <a:rPr lang="en-US" altLang="en-US" sz="2000" dirty="0">
                <a:latin typeface="Comic Sans MS" panose="030F0702030302020204" pitchFamily="66" charset="0"/>
              </a:rPr>
              <a:t> </a:t>
            </a:r>
            <a:r>
              <a:rPr lang="en-US" altLang="en-US" sz="2000" dirty="0" err="1">
                <a:latin typeface="Comic Sans MS" panose="030F0702030302020204" pitchFamily="66" charset="0"/>
              </a:rPr>
              <a:t>struttura</a:t>
            </a:r>
            <a:endParaRPr lang="en-GB" altLang="en-US" sz="2000" dirty="0">
              <a:latin typeface="Comic Sans MS" panose="030F0702030302020204" pitchFamily="66" charset="0"/>
            </a:endParaRPr>
          </a:p>
        </p:txBody>
      </p:sp>
      <p:sp>
        <p:nvSpPr>
          <p:cNvPr id="26" name="Text Box 5"/>
          <p:cNvSpPr txBox="1">
            <a:spLocks noChangeArrowheads="1"/>
          </p:cNvSpPr>
          <p:nvPr/>
        </p:nvSpPr>
        <p:spPr bwMode="auto">
          <a:xfrm>
            <a:off x="2139950" y="6036167"/>
            <a:ext cx="2057400" cy="402291"/>
          </a:xfrm>
          <a:prstGeom prst="rect">
            <a:avLst/>
          </a:prstGeom>
          <a:solidFill>
            <a:srgbClr val="99CC00">
              <a:alpha val="50195"/>
            </a:srgbClr>
          </a:solidFill>
          <a:ln w="19050">
            <a:solidFill>
              <a:schemeClr val="bg2"/>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dirty="0" err="1">
                <a:latin typeface="Comic Sans MS" panose="030F0702030302020204" pitchFamily="66" charset="0"/>
              </a:rPr>
              <a:t>affinamento</a:t>
            </a:r>
            <a:endParaRPr lang="en-GB" altLang="en-US" sz="2000" dirty="0">
              <a:latin typeface="Comic Sans MS" panose="030F0702030302020204" pitchFamily="66" charset="0"/>
            </a:endParaRPr>
          </a:p>
        </p:txBody>
      </p:sp>
      <p:sp>
        <p:nvSpPr>
          <p:cNvPr id="27" name="AutoShape 12"/>
          <p:cNvSpPr>
            <a:spLocks noChangeArrowheads="1"/>
          </p:cNvSpPr>
          <p:nvPr/>
        </p:nvSpPr>
        <p:spPr bwMode="auto">
          <a:xfrm>
            <a:off x="2971800" y="5347338"/>
            <a:ext cx="457200" cy="429000"/>
          </a:xfrm>
          <a:prstGeom prst="downArrow">
            <a:avLst>
              <a:gd name="adj1" fmla="val 50000"/>
              <a:gd name="adj2" fmla="val 27604"/>
            </a:avLst>
          </a:prstGeom>
          <a:solidFill>
            <a:srgbClr val="99CC00">
              <a:alpha val="50195"/>
            </a:srgbClr>
          </a:solidFill>
          <a:ln w="19050">
            <a:solidFill>
              <a:schemeClr val="bg2"/>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28" name="Text Box 13"/>
          <p:cNvSpPr txBox="1">
            <a:spLocks noChangeArrowheads="1"/>
          </p:cNvSpPr>
          <p:nvPr/>
        </p:nvSpPr>
        <p:spPr bwMode="auto">
          <a:xfrm>
            <a:off x="2135560" y="3070995"/>
            <a:ext cx="2057400" cy="402291"/>
          </a:xfrm>
          <a:prstGeom prst="rect">
            <a:avLst/>
          </a:prstGeom>
          <a:solidFill>
            <a:srgbClr val="99CC00"/>
          </a:solidFill>
          <a:ln w="31750">
            <a:solidFill>
              <a:schemeClr val="tx1"/>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b="1" dirty="0" err="1">
                <a:latin typeface="Comic Sans MS" panose="030F0702030302020204" pitchFamily="66" charset="0"/>
              </a:rPr>
              <a:t>raccolta</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dati</a:t>
            </a:r>
            <a:endParaRPr lang="en-US" altLang="en-US" sz="2000" b="1" dirty="0">
              <a:latin typeface="Comic Sans MS" panose="030F0702030302020204" pitchFamily="66" charset="0"/>
            </a:endParaRPr>
          </a:p>
        </p:txBody>
      </p:sp>
      <p:sp>
        <p:nvSpPr>
          <p:cNvPr id="29" name="AutoShape 14"/>
          <p:cNvSpPr>
            <a:spLocks noChangeArrowheads="1"/>
          </p:cNvSpPr>
          <p:nvPr/>
        </p:nvSpPr>
        <p:spPr bwMode="auto">
          <a:xfrm rot="5400000">
            <a:off x="4041354" y="2926627"/>
            <a:ext cx="741362" cy="737996"/>
          </a:xfrm>
          <a:prstGeom prst="triangle">
            <a:avLst>
              <a:gd name="adj" fmla="val 49861"/>
            </a:avLst>
          </a:prstGeom>
          <a:solidFill>
            <a:srgbClr val="99CC00"/>
          </a:solidFill>
          <a:ln w="31750" algn="ctr">
            <a:solidFill>
              <a:schemeClr val="tx1"/>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33" name="Text Box 5"/>
          <p:cNvSpPr txBox="1">
            <a:spLocks noChangeArrowheads="1"/>
          </p:cNvSpPr>
          <p:nvPr/>
        </p:nvSpPr>
        <p:spPr bwMode="auto">
          <a:xfrm>
            <a:off x="2135560" y="1700809"/>
            <a:ext cx="2168525" cy="402291"/>
          </a:xfrm>
          <a:prstGeom prst="rect">
            <a:avLst/>
          </a:prstGeom>
          <a:solidFill>
            <a:srgbClr val="99CC00">
              <a:alpha val="50195"/>
            </a:srgbClr>
          </a:solidFill>
          <a:ln w="19050">
            <a:solidFill>
              <a:schemeClr val="bg2"/>
            </a:solidFill>
            <a:miter lim="800000"/>
            <a:headEnd/>
            <a:tailEnd/>
          </a:ln>
        </p:spPr>
        <p:txBody>
          <a:bodyPr wrap="square"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dirty="0" err="1">
                <a:latin typeface="Comic Sans MS" panose="030F0702030302020204" pitchFamily="66" charset="0"/>
              </a:rPr>
              <a:t>cristallizzazione</a:t>
            </a:r>
            <a:endParaRPr lang="en-GB" altLang="en-US" sz="2000" dirty="0">
              <a:latin typeface="Comic Sans MS" panose="030F0702030302020204" pitchFamily="66" charset="0"/>
            </a:endParaRPr>
          </a:p>
        </p:txBody>
      </p:sp>
      <p:sp>
        <p:nvSpPr>
          <p:cNvPr id="14" name="Rectangle 2"/>
          <p:cNvSpPr txBox="1">
            <a:spLocks noChangeArrowheads="1"/>
          </p:cNvSpPr>
          <p:nvPr/>
        </p:nvSpPr>
        <p:spPr>
          <a:xfrm>
            <a:off x="1524000" y="116632"/>
            <a:ext cx="9144000" cy="11430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b="1">
                <a:solidFill>
                  <a:srgbClr val="7030A0"/>
                </a:solidFill>
                <a:latin typeface="Comic Sans MS" panose="030F0702030302020204" pitchFamily="66" charset="0"/>
              </a:rPr>
              <a:t>Schema di un esperimento di cristallografia a raggi X </a:t>
            </a:r>
            <a:endParaRPr lang="ru-RU" altLang="en-US" sz="3200" b="1"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258899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720" fill="hold"/>
                                        <p:tgtEl>
                                          <p:spTgt spid="3440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44075"/>
                </p:tgtEl>
              </p:cMediaNode>
            </p:video>
            <p:seq concurrent="1" nextAc="seek">
              <p:cTn id="8" restart="whenNotActive" fill="hold" evtFilter="cancelBubble" nodeType="interactiveSeq">
                <p:stCondLst>
                  <p:cond evt="onClick" delay="0">
                    <p:tgtEl>
                      <p:spTgt spid="34407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44075"/>
                                        </p:tgtEl>
                                      </p:cBhvr>
                                    </p:cmd>
                                  </p:childTnLst>
                                </p:cTn>
                              </p:par>
                            </p:childTnLst>
                          </p:cTn>
                        </p:par>
                      </p:childTnLst>
                    </p:cTn>
                  </p:par>
                </p:childTnLst>
              </p:cTn>
              <p:nextCondLst>
                <p:cond evt="onClick" delay="0">
                  <p:tgtEl>
                    <p:spTgt spid="34407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3"/>
          <p:cNvSpPr txBox="1">
            <a:spLocks noChangeArrowheads="1"/>
          </p:cNvSpPr>
          <p:nvPr/>
        </p:nvSpPr>
        <p:spPr bwMode="auto">
          <a:xfrm>
            <a:off x="5547131" y="1268761"/>
            <a:ext cx="48006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scene3d>
              <a:camera prst="orthographicFront"/>
              <a:lightRig rig="threePt" dir="t"/>
            </a:scene3d>
            <a:sp3d extrusionH="57150">
              <a:bevelT w="38100" h="38100"/>
            </a:sp3d>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000" b="1" dirty="0" err="1">
                <a:solidFill>
                  <a:srgbClr val="00CCFF"/>
                </a:solidFill>
                <a:latin typeface="Comic Sans MS" panose="030F0702030302020204" pitchFamily="66" charset="0"/>
              </a:rPr>
              <a:t>Mappe</a:t>
            </a:r>
            <a:r>
              <a:rPr lang="en-US" altLang="en-US" sz="2000" b="1" dirty="0">
                <a:solidFill>
                  <a:srgbClr val="00CCFF"/>
                </a:solidFill>
                <a:latin typeface="Comic Sans MS" panose="030F0702030302020204" pitchFamily="66" charset="0"/>
              </a:rPr>
              <a:t> di </a:t>
            </a:r>
            <a:r>
              <a:rPr lang="en-US" altLang="en-US" sz="2000" b="1" dirty="0" err="1">
                <a:solidFill>
                  <a:srgbClr val="00CCFF"/>
                </a:solidFill>
                <a:latin typeface="Comic Sans MS" panose="030F0702030302020204" pitchFamily="66" charset="0"/>
              </a:rPr>
              <a:t>densità</a:t>
            </a:r>
            <a:r>
              <a:rPr lang="en-US" altLang="en-US" sz="2000" b="1" dirty="0">
                <a:solidFill>
                  <a:srgbClr val="00CCFF"/>
                </a:solidFill>
                <a:latin typeface="Comic Sans MS" panose="030F0702030302020204" pitchFamily="66" charset="0"/>
              </a:rPr>
              <a:t> </a:t>
            </a:r>
            <a:r>
              <a:rPr lang="en-US" altLang="en-US" sz="2000" b="1" dirty="0" err="1">
                <a:solidFill>
                  <a:srgbClr val="00CCFF"/>
                </a:solidFill>
                <a:latin typeface="Comic Sans MS" panose="030F0702030302020204" pitchFamily="66" charset="0"/>
              </a:rPr>
              <a:t>elettronica</a:t>
            </a:r>
            <a:endParaRPr lang="en-GB" altLang="en-US" sz="2000" b="1" dirty="0">
              <a:solidFill>
                <a:srgbClr val="00CCFF"/>
              </a:solidFill>
              <a:latin typeface="Comic Sans MS" panose="030F0702030302020204" pitchFamily="66" charset="0"/>
            </a:endParaRPr>
          </a:p>
        </p:txBody>
      </p:sp>
      <p:graphicFrame>
        <p:nvGraphicFramePr>
          <p:cNvPr id="17" name="Object 7"/>
          <p:cNvGraphicFramePr>
            <a:graphicFrameLocks noGrp="1" noChangeAspect="1"/>
          </p:cNvGraphicFramePr>
          <p:nvPr>
            <p:ph sz="half" idx="4294967295"/>
            <p:extLst/>
          </p:nvPr>
        </p:nvGraphicFramePr>
        <p:xfrm>
          <a:off x="4493353" y="1720005"/>
          <a:ext cx="2905233" cy="2476626"/>
        </p:xfrm>
        <a:graphic>
          <a:graphicData uri="http://schemas.openxmlformats.org/presentationml/2006/ole">
            <mc:AlternateContent xmlns:mc="http://schemas.openxmlformats.org/markup-compatibility/2006">
              <mc:Choice xmlns:v="urn:schemas-microsoft-com:vml" Requires="v">
                <p:oleObj spid="_x0000_s3076" name="Image" r:id="rId4" imgW="6501587" imgH="4977778" progId="">
                  <p:embed/>
                </p:oleObj>
              </mc:Choice>
              <mc:Fallback>
                <p:oleObj name="Image" r:id="rId4" imgW="6501587" imgH="497777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7143" r="7254" b="4701"/>
                      <a:stretch>
                        <a:fillRect/>
                      </a:stretch>
                    </p:blipFill>
                    <p:spPr bwMode="auto">
                      <a:xfrm>
                        <a:off x="4493353" y="1720005"/>
                        <a:ext cx="2905233" cy="2476626"/>
                      </a:xfrm>
                      <a:prstGeom prst="rect">
                        <a:avLst/>
                      </a:prstGeom>
                      <a:noFill/>
                      <a:ln>
                        <a:noFill/>
                      </a:ln>
                      <a:effectLst/>
                    </p:spPr>
                  </p:pic>
                </p:oleObj>
              </mc:Fallback>
            </mc:AlternateContent>
          </a:graphicData>
        </a:graphic>
      </p:graphicFrame>
      <p:graphicFrame>
        <p:nvGraphicFramePr>
          <p:cNvPr id="20" name="Object 8"/>
          <p:cNvGraphicFramePr>
            <a:graphicFrameLocks noGrp="1" noChangeAspect="1"/>
          </p:cNvGraphicFramePr>
          <p:nvPr>
            <p:ph sz="half" idx="4294967295"/>
            <p:extLst/>
          </p:nvPr>
        </p:nvGraphicFramePr>
        <p:xfrm>
          <a:off x="7320136" y="4162614"/>
          <a:ext cx="3274702" cy="2683981"/>
        </p:xfrm>
        <a:graphic>
          <a:graphicData uri="http://schemas.openxmlformats.org/presentationml/2006/ole">
            <mc:AlternateContent xmlns:mc="http://schemas.openxmlformats.org/markup-compatibility/2006">
              <mc:Choice xmlns:v="urn:schemas-microsoft-com:vml" Requires="v">
                <p:oleObj spid="_x0000_s3077" name="Image" r:id="rId6" imgW="6768254" imgH="5257143" progId="">
                  <p:embed/>
                </p:oleObj>
              </mc:Choice>
              <mc:Fallback>
                <p:oleObj name="Image" r:id="rId6" imgW="6768254" imgH="5257143"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1302" b="4588"/>
                      <a:stretch>
                        <a:fillRect/>
                      </a:stretch>
                    </p:blipFill>
                    <p:spPr bwMode="auto">
                      <a:xfrm>
                        <a:off x="7320136" y="4162614"/>
                        <a:ext cx="3274702" cy="2683981"/>
                      </a:xfrm>
                      <a:prstGeom prst="rect">
                        <a:avLst/>
                      </a:prstGeom>
                      <a:noFill/>
                      <a:ln>
                        <a:noFill/>
                      </a:ln>
                      <a:effectLst/>
                    </p:spPr>
                  </p:pic>
                </p:oleObj>
              </mc:Fallback>
            </mc:AlternateContent>
          </a:graphicData>
        </a:graphic>
      </p:graphicFrame>
      <p:sp>
        <p:nvSpPr>
          <p:cNvPr id="2" name="Freccia circolare in giù 1"/>
          <p:cNvSpPr/>
          <p:nvPr/>
        </p:nvSpPr>
        <p:spPr>
          <a:xfrm rot="2675636">
            <a:off x="7665089" y="2853131"/>
            <a:ext cx="1184983" cy="648072"/>
          </a:xfrm>
          <a:prstGeom prst="curved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AutoShape 23"/>
          <p:cNvSpPr>
            <a:spLocks noChangeArrowheads="1"/>
          </p:cNvSpPr>
          <p:nvPr/>
        </p:nvSpPr>
        <p:spPr bwMode="auto">
          <a:xfrm>
            <a:off x="2971800" y="2321000"/>
            <a:ext cx="457200" cy="432593"/>
          </a:xfrm>
          <a:prstGeom prst="downArrow">
            <a:avLst>
              <a:gd name="adj1" fmla="val 50000"/>
              <a:gd name="adj2" fmla="val 29080"/>
            </a:avLst>
          </a:prstGeom>
          <a:solidFill>
            <a:srgbClr val="99CC00">
              <a:alpha val="50195"/>
            </a:srgbClr>
          </a:solidFill>
          <a:ln w="19050">
            <a:solidFill>
              <a:schemeClr val="bg2"/>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22" name="AutoShape 24"/>
          <p:cNvSpPr>
            <a:spLocks noChangeArrowheads="1"/>
          </p:cNvSpPr>
          <p:nvPr/>
        </p:nvSpPr>
        <p:spPr bwMode="auto">
          <a:xfrm>
            <a:off x="2971800" y="3719514"/>
            <a:ext cx="457200" cy="429000"/>
          </a:xfrm>
          <a:prstGeom prst="downArrow">
            <a:avLst>
              <a:gd name="adj1" fmla="val 50000"/>
              <a:gd name="adj2" fmla="val 27604"/>
            </a:avLst>
          </a:prstGeom>
          <a:solidFill>
            <a:srgbClr val="99CC00">
              <a:alpha val="50195"/>
            </a:srgbClr>
          </a:solidFill>
          <a:ln w="19050">
            <a:solidFill>
              <a:schemeClr val="bg2"/>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26" name="Text Box 6"/>
          <p:cNvSpPr txBox="1">
            <a:spLocks noChangeArrowheads="1"/>
          </p:cNvSpPr>
          <p:nvPr/>
        </p:nvSpPr>
        <p:spPr bwMode="auto">
          <a:xfrm>
            <a:off x="2133600" y="3068837"/>
            <a:ext cx="2057400" cy="415925"/>
          </a:xfrm>
          <a:prstGeom prst="rect">
            <a:avLst/>
          </a:prstGeom>
          <a:solidFill>
            <a:srgbClr val="99CC00">
              <a:alpha val="50195"/>
            </a:srgbClr>
          </a:solidFill>
          <a:ln w="19050">
            <a:solidFill>
              <a:schemeClr val="bg2"/>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dirty="0" err="1">
                <a:latin typeface="Comic Sans MS" panose="030F0702030302020204" pitchFamily="66" charset="0"/>
              </a:rPr>
              <a:t>r</a:t>
            </a:r>
            <a:r>
              <a:rPr lang="en-US" altLang="en-US" sz="2000" dirty="0" err="1">
                <a:latin typeface="Comic Sans MS" panose="030F0702030302020204" pitchFamily="66" charset="0"/>
              </a:rPr>
              <a:t>accolta</a:t>
            </a:r>
            <a:r>
              <a:rPr lang="en-US" altLang="en-US" sz="2000" dirty="0">
                <a:latin typeface="Comic Sans MS" panose="030F0702030302020204" pitchFamily="66" charset="0"/>
              </a:rPr>
              <a:t> </a:t>
            </a:r>
            <a:r>
              <a:rPr lang="en-US" altLang="en-US" sz="2000" dirty="0" err="1">
                <a:latin typeface="Comic Sans MS" panose="030F0702030302020204" pitchFamily="66" charset="0"/>
              </a:rPr>
              <a:t>dati</a:t>
            </a:r>
            <a:endParaRPr lang="en-GB" altLang="en-US" sz="2000" dirty="0">
              <a:latin typeface="Comic Sans MS" panose="030F0702030302020204" pitchFamily="66" charset="0"/>
            </a:endParaRPr>
          </a:p>
        </p:txBody>
      </p:sp>
      <p:sp>
        <p:nvSpPr>
          <p:cNvPr id="28" name="Text Box 5"/>
          <p:cNvSpPr txBox="1">
            <a:spLocks noChangeArrowheads="1"/>
          </p:cNvSpPr>
          <p:nvPr/>
        </p:nvSpPr>
        <p:spPr bwMode="auto">
          <a:xfrm>
            <a:off x="2139950" y="6036167"/>
            <a:ext cx="2057400" cy="402291"/>
          </a:xfrm>
          <a:prstGeom prst="rect">
            <a:avLst/>
          </a:prstGeom>
          <a:solidFill>
            <a:srgbClr val="99CC00">
              <a:alpha val="50195"/>
            </a:srgbClr>
          </a:solidFill>
          <a:ln w="19050">
            <a:solidFill>
              <a:schemeClr val="bg2"/>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dirty="0" err="1">
                <a:latin typeface="Comic Sans MS" panose="030F0702030302020204" pitchFamily="66" charset="0"/>
              </a:rPr>
              <a:t>affinamento</a:t>
            </a:r>
            <a:endParaRPr lang="en-GB" altLang="en-US" sz="2000" dirty="0">
              <a:latin typeface="Comic Sans MS" panose="030F0702030302020204" pitchFamily="66" charset="0"/>
            </a:endParaRPr>
          </a:p>
        </p:txBody>
      </p:sp>
      <p:sp>
        <p:nvSpPr>
          <p:cNvPr id="29" name="AutoShape 12"/>
          <p:cNvSpPr>
            <a:spLocks noChangeArrowheads="1"/>
          </p:cNvSpPr>
          <p:nvPr/>
        </p:nvSpPr>
        <p:spPr bwMode="auto">
          <a:xfrm>
            <a:off x="2971800" y="5347338"/>
            <a:ext cx="457200" cy="429000"/>
          </a:xfrm>
          <a:prstGeom prst="downArrow">
            <a:avLst>
              <a:gd name="adj1" fmla="val 50000"/>
              <a:gd name="adj2" fmla="val 27604"/>
            </a:avLst>
          </a:prstGeom>
          <a:solidFill>
            <a:srgbClr val="99CC00">
              <a:alpha val="50195"/>
            </a:srgbClr>
          </a:solidFill>
          <a:ln w="19050">
            <a:solidFill>
              <a:schemeClr val="bg2"/>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30" name="Text Box 5"/>
          <p:cNvSpPr txBox="1">
            <a:spLocks noChangeArrowheads="1"/>
          </p:cNvSpPr>
          <p:nvPr/>
        </p:nvSpPr>
        <p:spPr bwMode="auto">
          <a:xfrm>
            <a:off x="2135560" y="1700809"/>
            <a:ext cx="2166565" cy="402291"/>
          </a:xfrm>
          <a:prstGeom prst="rect">
            <a:avLst/>
          </a:prstGeom>
          <a:solidFill>
            <a:srgbClr val="99CC00">
              <a:alpha val="50195"/>
            </a:srgbClr>
          </a:solidFill>
          <a:ln w="19050">
            <a:solidFill>
              <a:schemeClr val="bg2"/>
            </a:solidFill>
            <a:miter lim="800000"/>
            <a:headEnd/>
            <a:tailEnd/>
          </a:ln>
        </p:spPr>
        <p:txBody>
          <a:bodyPr wrap="square"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dirty="0" err="1">
                <a:latin typeface="Comic Sans MS" panose="030F0702030302020204" pitchFamily="66" charset="0"/>
              </a:rPr>
              <a:t>cristallizzazione</a:t>
            </a:r>
            <a:endParaRPr lang="en-GB" altLang="en-US" sz="2000" dirty="0">
              <a:latin typeface="Comic Sans MS" panose="030F0702030302020204" pitchFamily="66" charset="0"/>
            </a:endParaRPr>
          </a:p>
        </p:txBody>
      </p:sp>
      <p:sp>
        <p:nvSpPr>
          <p:cNvPr id="31" name="Text Box 13"/>
          <p:cNvSpPr txBox="1">
            <a:spLocks noChangeArrowheads="1"/>
          </p:cNvSpPr>
          <p:nvPr/>
        </p:nvSpPr>
        <p:spPr bwMode="auto">
          <a:xfrm>
            <a:off x="2135560" y="4437113"/>
            <a:ext cx="2057400" cy="710067"/>
          </a:xfrm>
          <a:prstGeom prst="rect">
            <a:avLst/>
          </a:prstGeom>
          <a:solidFill>
            <a:srgbClr val="99CC00"/>
          </a:solidFill>
          <a:ln w="31750">
            <a:solidFill>
              <a:schemeClr val="tx1"/>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b="1" dirty="0" err="1">
                <a:latin typeface="Comic Sans MS" panose="030F0702030302020204" pitchFamily="66" charset="0"/>
              </a:rPr>
              <a:t>risoluzione</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della</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struttura</a:t>
            </a:r>
            <a:endParaRPr lang="en-US" altLang="en-US" sz="2000" b="1" dirty="0">
              <a:latin typeface="Comic Sans MS" panose="030F0702030302020204" pitchFamily="66" charset="0"/>
            </a:endParaRPr>
          </a:p>
        </p:txBody>
      </p:sp>
      <p:sp>
        <p:nvSpPr>
          <p:cNvPr id="32" name="AutoShape 14"/>
          <p:cNvSpPr>
            <a:spLocks noChangeArrowheads="1"/>
          </p:cNvSpPr>
          <p:nvPr/>
        </p:nvSpPr>
        <p:spPr bwMode="auto">
          <a:xfrm rot="5400000">
            <a:off x="4039394" y="4417513"/>
            <a:ext cx="741362" cy="737996"/>
          </a:xfrm>
          <a:prstGeom prst="triangle">
            <a:avLst>
              <a:gd name="adj" fmla="val 49861"/>
            </a:avLst>
          </a:prstGeom>
          <a:solidFill>
            <a:srgbClr val="99CC00"/>
          </a:solidFill>
          <a:ln w="31750" algn="ctr">
            <a:solidFill>
              <a:schemeClr val="tx1"/>
            </a:solidFill>
            <a:miter lim="800000"/>
            <a:headEnd/>
            <a:tailEnd/>
          </a:ln>
        </p:spPr>
        <p:txBody>
          <a:bodyPr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6" name="Rectangle 2"/>
          <p:cNvSpPr>
            <a:spLocks noGrp="1" noChangeArrowheads="1"/>
          </p:cNvSpPr>
          <p:nvPr>
            <p:ph type="title"/>
          </p:nvPr>
        </p:nvSpPr>
        <p:spPr>
          <a:xfrm>
            <a:off x="1524000" y="116632"/>
            <a:ext cx="9144000" cy="1143000"/>
          </a:xfrm>
        </p:spPr>
        <p:txBody>
          <a:bodyPr>
            <a:normAutofit/>
            <a:scene3d>
              <a:camera prst="orthographicFront"/>
              <a:lightRig rig="threePt" dir="t"/>
            </a:scene3d>
            <a:sp3d extrusionH="57150">
              <a:bevelT w="38100" h="38100"/>
            </a:sp3d>
          </a:bodyPr>
          <a:lstStyle/>
          <a:p>
            <a:pPr eaLnBrk="1" hangingPunct="1"/>
            <a:r>
              <a:rPr lang="en-US" altLang="en-US" sz="3200" b="1" dirty="0">
                <a:solidFill>
                  <a:srgbClr val="7030A0"/>
                </a:solidFill>
                <a:latin typeface="Comic Sans MS" panose="030F0702030302020204" pitchFamily="66" charset="0"/>
              </a:rPr>
              <a:t>Schema di un </a:t>
            </a:r>
            <a:r>
              <a:rPr lang="en-US" altLang="en-US" sz="3200" b="1" dirty="0" err="1">
                <a:solidFill>
                  <a:srgbClr val="7030A0"/>
                </a:solidFill>
                <a:latin typeface="Comic Sans MS" panose="030F0702030302020204" pitchFamily="66" charset="0"/>
              </a:rPr>
              <a:t>esperimento</a:t>
            </a:r>
            <a:r>
              <a:rPr lang="en-US" altLang="en-US" sz="3200" b="1" dirty="0">
                <a:solidFill>
                  <a:srgbClr val="7030A0"/>
                </a:solidFill>
                <a:latin typeface="Comic Sans MS" panose="030F0702030302020204" pitchFamily="66" charset="0"/>
              </a:rPr>
              <a:t> di </a:t>
            </a:r>
            <a:r>
              <a:rPr lang="en-US" altLang="en-US" sz="3200" b="1" dirty="0" err="1">
                <a:solidFill>
                  <a:srgbClr val="7030A0"/>
                </a:solidFill>
                <a:latin typeface="Comic Sans MS" panose="030F0702030302020204" pitchFamily="66" charset="0"/>
              </a:rPr>
              <a:t>cristallografia</a:t>
            </a:r>
            <a:r>
              <a:rPr lang="en-US" altLang="en-US" sz="3200" b="1" dirty="0">
                <a:solidFill>
                  <a:srgbClr val="7030A0"/>
                </a:solidFill>
                <a:latin typeface="Comic Sans MS" panose="030F0702030302020204" pitchFamily="66" charset="0"/>
              </a:rPr>
              <a:t> a </a:t>
            </a:r>
            <a:r>
              <a:rPr lang="en-US" altLang="en-US" sz="3200" b="1" dirty="0" err="1">
                <a:solidFill>
                  <a:srgbClr val="7030A0"/>
                </a:solidFill>
                <a:latin typeface="Comic Sans MS" panose="030F0702030302020204" pitchFamily="66" charset="0"/>
              </a:rPr>
              <a:t>raggi</a:t>
            </a:r>
            <a:r>
              <a:rPr lang="en-US" altLang="en-US" sz="3200" b="1" dirty="0">
                <a:solidFill>
                  <a:srgbClr val="7030A0"/>
                </a:solidFill>
                <a:latin typeface="Comic Sans MS" panose="030F0702030302020204" pitchFamily="66" charset="0"/>
              </a:rPr>
              <a:t> X </a:t>
            </a:r>
            <a:endParaRPr lang="ru-RU" altLang="en-US" sz="3200" b="1"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26276355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49355" y="86666"/>
            <a:ext cx="9144000" cy="2387600"/>
          </a:xfrm>
        </p:spPr>
        <p:txBody>
          <a:bodyPr>
            <a:normAutofit/>
          </a:bodyPr>
          <a:lstStyle/>
          <a:p>
            <a:r>
              <a:rPr lang="it-IT" sz="2000" dirty="0" smtClean="0"/>
              <a:t>quando i raggi X investono un cristallo si</a:t>
            </a:r>
            <a:br>
              <a:rPr lang="it-IT" sz="2000" dirty="0" smtClean="0"/>
            </a:br>
            <a:r>
              <a:rPr lang="it-IT" sz="2000" dirty="0" smtClean="0"/>
              <a:t>genera una figura di diffrazione che appare formata da macchie (ciascuna delle quali</a:t>
            </a:r>
            <a:br>
              <a:rPr lang="it-IT" sz="2000" dirty="0" smtClean="0"/>
            </a:br>
            <a:r>
              <a:rPr lang="it-IT" sz="2000" dirty="0" smtClean="0"/>
              <a:t>`e chiamata massimo di diffrazione o riflesso).</a:t>
            </a:r>
            <a:endParaRPr lang="en-GB" sz="2000" dirty="0"/>
          </a:p>
        </p:txBody>
      </p:sp>
      <p:pic>
        <p:nvPicPr>
          <p:cNvPr id="4" name="Immagine 3"/>
          <p:cNvPicPr>
            <a:picLocks noChangeAspect="1"/>
          </p:cNvPicPr>
          <p:nvPr/>
        </p:nvPicPr>
        <p:blipFill>
          <a:blip r:embed="rId2"/>
          <a:stretch>
            <a:fillRect/>
          </a:stretch>
        </p:blipFill>
        <p:spPr>
          <a:xfrm>
            <a:off x="1092783" y="2701653"/>
            <a:ext cx="3456343" cy="2854286"/>
          </a:xfrm>
          <a:prstGeom prst="rect">
            <a:avLst/>
          </a:prstGeom>
        </p:spPr>
      </p:pic>
      <p:pic>
        <p:nvPicPr>
          <p:cNvPr id="5" name="Immagine 4"/>
          <p:cNvPicPr>
            <a:picLocks noChangeAspect="1"/>
          </p:cNvPicPr>
          <p:nvPr/>
        </p:nvPicPr>
        <p:blipFill>
          <a:blip r:embed="rId3"/>
          <a:stretch>
            <a:fillRect/>
          </a:stretch>
        </p:blipFill>
        <p:spPr>
          <a:xfrm>
            <a:off x="5106440" y="2688967"/>
            <a:ext cx="1829829" cy="2866972"/>
          </a:xfrm>
          <a:prstGeom prst="rect">
            <a:avLst/>
          </a:prstGeom>
        </p:spPr>
      </p:pic>
      <p:pic>
        <p:nvPicPr>
          <p:cNvPr id="6" name="Immagine 5"/>
          <p:cNvPicPr>
            <a:picLocks noChangeAspect="1"/>
          </p:cNvPicPr>
          <p:nvPr/>
        </p:nvPicPr>
        <p:blipFill>
          <a:blip r:embed="rId4"/>
          <a:stretch>
            <a:fillRect/>
          </a:stretch>
        </p:blipFill>
        <p:spPr>
          <a:xfrm>
            <a:off x="7814020" y="2650910"/>
            <a:ext cx="3151372" cy="2905029"/>
          </a:xfrm>
          <a:prstGeom prst="rect">
            <a:avLst/>
          </a:prstGeom>
        </p:spPr>
      </p:pic>
    </p:spTree>
    <p:extLst>
      <p:ext uri="{BB962C8B-B14F-4D97-AF65-F5344CB8AC3E}">
        <p14:creationId xmlns:p14="http://schemas.microsoft.com/office/powerpoint/2010/main" val="156144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1572934" y="737118"/>
            <a:ext cx="8947495" cy="5841061"/>
          </a:xfrm>
          <a:prstGeom prst="rect">
            <a:avLst/>
          </a:prstGeom>
        </p:spPr>
      </p:pic>
    </p:spTree>
    <p:extLst>
      <p:ext uri="{BB962C8B-B14F-4D97-AF65-F5344CB8AC3E}">
        <p14:creationId xmlns:p14="http://schemas.microsoft.com/office/powerpoint/2010/main" val="2538048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Per descrivere un cristallo basta la sua cella</a:t>
            </a:r>
            <a:br>
              <a:rPr lang="it-IT" dirty="0" smtClean="0"/>
            </a:br>
            <a:r>
              <a:rPr lang="it-IT" dirty="0" smtClean="0"/>
              <a:t>unitaria</a:t>
            </a:r>
            <a:endParaRPr lang="en-GB" dirty="0"/>
          </a:p>
        </p:txBody>
      </p:sp>
      <p:pic>
        <p:nvPicPr>
          <p:cNvPr id="4" name="Immagine 3"/>
          <p:cNvPicPr>
            <a:picLocks noChangeAspect="1"/>
          </p:cNvPicPr>
          <p:nvPr/>
        </p:nvPicPr>
        <p:blipFill>
          <a:blip r:embed="rId2"/>
          <a:stretch>
            <a:fillRect/>
          </a:stretch>
        </p:blipFill>
        <p:spPr>
          <a:xfrm>
            <a:off x="1355174" y="2531620"/>
            <a:ext cx="1270714" cy="1458857"/>
          </a:xfrm>
          <a:prstGeom prst="rect">
            <a:avLst/>
          </a:prstGeom>
        </p:spPr>
      </p:pic>
      <p:pic>
        <p:nvPicPr>
          <p:cNvPr id="5" name="Immagine 4"/>
          <p:cNvPicPr>
            <a:picLocks noChangeAspect="1"/>
          </p:cNvPicPr>
          <p:nvPr/>
        </p:nvPicPr>
        <p:blipFill>
          <a:blip r:embed="rId3"/>
          <a:stretch>
            <a:fillRect/>
          </a:stretch>
        </p:blipFill>
        <p:spPr>
          <a:xfrm>
            <a:off x="4332979" y="2421587"/>
            <a:ext cx="2033143" cy="1902857"/>
          </a:xfrm>
          <a:prstGeom prst="rect">
            <a:avLst/>
          </a:prstGeom>
        </p:spPr>
      </p:pic>
      <p:pic>
        <p:nvPicPr>
          <p:cNvPr id="6" name="Immagine 5"/>
          <p:cNvPicPr>
            <a:picLocks noChangeAspect="1"/>
          </p:cNvPicPr>
          <p:nvPr/>
        </p:nvPicPr>
        <p:blipFill>
          <a:blip r:embed="rId4"/>
          <a:stretch>
            <a:fillRect/>
          </a:stretch>
        </p:blipFill>
        <p:spPr>
          <a:xfrm>
            <a:off x="8389579" y="2288386"/>
            <a:ext cx="2541429" cy="2169257"/>
          </a:xfrm>
          <a:prstGeom prst="rect">
            <a:avLst/>
          </a:prstGeom>
        </p:spPr>
      </p:pic>
    </p:spTree>
    <p:extLst>
      <p:ext uri="{BB962C8B-B14F-4D97-AF65-F5344CB8AC3E}">
        <p14:creationId xmlns:p14="http://schemas.microsoft.com/office/powerpoint/2010/main" val="2614400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23525" y="208112"/>
            <a:ext cx="8165947" cy="6567031"/>
          </a:xfrm>
          <a:prstGeom prst="rect">
            <a:avLst/>
          </a:prstGeom>
        </p:spPr>
      </p:pic>
    </p:spTree>
    <p:extLst>
      <p:ext uri="{BB962C8B-B14F-4D97-AF65-F5344CB8AC3E}">
        <p14:creationId xmlns:p14="http://schemas.microsoft.com/office/powerpoint/2010/main" val="1374665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sellaDiTesto 2"/>
          <p:cNvSpPr txBox="1">
            <a:spLocks noChangeArrowheads="1"/>
          </p:cNvSpPr>
          <p:nvPr/>
        </p:nvSpPr>
        <p:spPr bwMode="auto">
          <a:xfrm>
            <a:off x="1703388" y="0"/>
            <a:ext cx="5688012"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t>PARAMETRI X VALUTAZIONE DELL’INFORMAZIONE CONTENUTA NELLA STRUTTURA X-RAY:</a:t>
            </a:r>
          </a:p>
          <a:p>
            <a:pPr eaLnBrk="1" hangingPunct="1">
              <a:spcBef>
                <a:spcPct val="0"/>
              </a:spcBef>
              <a:buFontTx/>
              <a:buNone/>
            </a:pPr>
            <a:r>
              <a:rPr lang="it-IT" altLang="it-IT" sz="1800" b="1"/>
              <a:t>Risoluzione (R) </a:t>
            </a:r>
            <a:r>
              <a:rPr lang="it-IT" altLang="it-IT" sz="1800"/>
              <a:t>della mappa di densità elettronica (tra 3 e 1.5 Å). Strutture con R </a:t>
            </a:r>
            <a:r>
              <a:rPr lang="it-IT" altLang="it-IT" sz="2000"/>
              <a:t>&gt; 2.5 Å dettagli solo sul backbone, R &lt; 2 Å dettagli su atomi catene laterali</a:t>
            </a:r>
            <a:endParaRPr lang="it-IT" altLang="it-IT" sz="1800"/>
          </a:p>
        </p:txBody>
      </p:sp>
      <p:sp>
        <p:nvSpPr>
          <p:cNvPr id="20483" name="CasellaDiTesto 3"/>
          <p:cNvSpPr txBox="1">
            <a:spLocks noChangeArrowheads="1"/>
          </p:cNvSpPr>
          <p:nvPr/>
        </p:nvSpPr>
        <p:spPr bwMode="auto">
          <a:xfrm>
            <a:off x="7535863" y="1"/>
            <a:ext cx="28448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a:t>R-value e R-free</a:t>
            </a:r>
            <a:r>
              <a:rPr lang="it-IT" altLang="it-IT" sz="1800"/>
              <a:t>: parametri associati al livello di “discordanza” tra modello atomico e mappa di densita’ elettronica (devono essere R-value &lt; 20% e R-free &lt; 30%). Forniscono, in ultima istanza, indicazioni su quanto differiscono tra loro mappa di densita’ elettronica osservata (sperimentale) e mappa di densita’ elettronica calcolata dal modello della struttura finale.</a:t>
            </a:r>
          </a:p>
        </p:txBody>
      </p:sp>
      <p:pic>
        <p:nvPicPr>
          <p:cNvPr id="2048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9" y="1819276"/>
            <a:ext cx="5665787"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238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428498" y="523956"/>
            <a:ext cx="4262398" cy="4351338"/>
          </a:xfrm>
          <a:prstGeom prst="rect">
            <a:avLst/>
          </a:prstGeom>
        </p:spPr>
      </p:pic>
      <p:pic>
        <p:nvPicPr>
          <p:cNvPr id="5" name="Immagine 4"/>
          <p:cNvPicPr>
            <a:picLocks noChangeAspect="1"/>
          </p:cNvPicPr>
          <p:nvPr/>
        </p:nvPicPr>
        <p:blipFill>
          <a:blip r:embed="rId3"/>
          <a:stretch>
            <a:fillRect/>
          </a:stretch>
        </p:blipFill>
        <p:spPr>
          <a:xfrm>
            <a:off x="5289189" y="359179"/>
            <a:ext cx="6353572" cy="4516115"/>
          </a:xfrm>
          <a:prstGeom prst="rect">
            <a:avLst/>
          </a:prstGeom>
        </p:spPr>
      </p:pic>
      <p:sp>
        <p:nvSpPr>
          <p:cNvPr id="2" name="Rettangolo 1"/>
          <p:cNvSpPr/>
          <p:nvPr/>
        </p:nvSpPr>
        <p:spPr>
          <a:xfrm>
            <a:off x="127517" y="4875294"/>
            <a:ext cx="11871649" cy="2031325"/>
          </a:xfrm>
          <a:prstGeom prst="rect">
            <a:avLst/>
          </a:prstGeom>
        </p:spPr>
        <p:txBody>
          <a:bodyPr wrap="square">
            <a:spAutoFit/>
          </a:bodyPr>
          <a:lstStyle/>
          <a:p>
            <a:r>
              <a:rPr lang="it-IT" dirty="0"/>
              <a:t> La densità elettronica corrisponde </a:t>
            </a:r>
            <a:r>
              <a:rPr lang="it-IT" dirty="0" smtClean="0"/>
              <a:t>alla  </a:t>
            </a:r>
            <a:r>
              <a:rPr lang="it-IT" dirty="0"/>
              <a:t>distribuzione di probabilità di trovare un elettrone in un volume.</a:t>
            </a:r>
          </a:p>
          <a:p>
            <a:r>
              <a:rPr lang="it-IT" dirty="0"/>
              <a:t>    La densità elettronica tende a 0 all'infinto</a:t>
            </a:r>
            <a:r>
              <a:rPr lang="it-IT" dirty="0" smtClean="0"/>
              <a:t>:</a:t>
            </a:r>
            <a:endParaRPr lang="it-IT" dirty="0"/>
          </a:p>
          <a:p>
            <a:r>
              <a:rPr lang="it-IT" dirty="0"/>
              <a:t>        quindi non esiste una superficie che racchiuda tutta la densità </a:t>
            </a:r>
            <a:r>
              <a:rPr lang="it-IT" dirty="0" smtClean="0"/>
              <a:t>elettronica</a:t>
            </a:r>
            <a:endParaRPr lang="it-IT" dirty="0"/>
          </a:p>
          <a:p>
            <a:r>
              <a:rPr lang="it-IT" dirty="0"/>
              <a:t>    La superficie di valore costante 0.002 (elettroni/bohr3</a:t>
            </a:r>
            <a:r>
              <a:rPr lang="it-IT" dirty="0" smtClean="0"/>
              <a:t>)</a:t>
            </a:r>
            <a:endParaRPr lang="it-IT" dirty="0"/>
          </a:p>
          <a:p>
            <a:r>
              <a:rPr lang="it-IT" dirty="0"/>
              <a:t>        racchiude circa il 95% della </a:t>
            </a:r>
            <a:r>
              <a:rPr lang="it-IT" dirty="0" smtClean="0"/>
              <a:t>densità elettronica  </a:t>
            </a:r>
            <a:r>
              <a:rPr lang="it-IT" dirty="0"/>
              <a:t>approssima l'inviluppo delle sfere di van </a:t>
            </a:r>
            <a:r>
              <a:rPr lang="it-IT" dirty="0" err="1"/>
              <a:t>der</a:t>
            </a:r>
            <a:r>
              <a:rPr lang="it-IT" dirty="0"/>
              <a:t> </a:t>
            </a:r>
            <a:r>
              <a:rPr lang="it-IT" dirty="0" err="1"/>
              <a:t>Waals</a:t>
            </a:r>
            <a:endParaRPr lang="it-IT" dirty="0"/>
          </a:p>
          <a:p>
            <a:r>
              <a:rPr lang="it-IT" dirty="0"/>
              <a:t>        (mentre i raggi di van </a:t>
            </a:r>
            <a:r>
              <a:rPr lang="it-IT" dirty="0" err="1"/>
              <a:t>der</a:t>
            </a:r>
            <a:r>
              <a:rPr lang="it-IT" dirty="0"/>
              <a:t> </a:t>
            </a:r>
            <a:r>
              <a:rPr lang="it-IT" dirty="0" err="1"/>
              <a:t>Waals</a:t>
            </a:r>
            <a:r>
              <a:rPr lang="it-IT" dirty="0"/>
              <a:t> sono una proprietà degli atomi mediata su molte molecole la superficie di valore </a:t>
            </a:r>
            <a:r>
              <a:rPr lang="it-IT" dirty="0" smtClean="0"/>
              <a:t>costante </a:t>
            </a:r>
            <a:r>
              <a:rPr lang="it-IT" dirty="0"/>
              <a:t>è calcolata per la molecola specifica) </a:t>
            </a:r>
            <a:endParaRPr lang="en-GB" dirty="0"/>
          </a:p>
        </p:txBody>
      </p:sp>
    </p:spTree>
    <p:extLst>
      <p:ext uri="{BB962C8B-B14F-4D97-AF65-F5344CB8AC3E}">
        <p14:creationId xmlns:p14="http://schemas.microsoft.com/office/powerpoint/2010/main" val="4121249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2208214" y="2133600"/>
            <a:ext cx="7920037"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0000"/>
              </a:lnSpc>
            </a:pPr>
            <a:r>
              <a:rPr lang="en-US" altLang="en-US" sz="2000" dirty="0">
                <a:solidFill>
                  <a:schemeClr val="accent2"/>
                </a:solidFill>
                <a:latin typeface="Bell MT" panose="02020503060305020303" pitchFamily="18" charset="0"/>
              </a:rPr>
              <a:t>Secondo la </a:t>
            </a:r>
            <a:r>
              <a:rPr lang="en-US" altLang="en-US" sz="2000" dirty="0" err="1">
                <a:solidFill>
                  <a:schemeClr val="accent2"/>
                </a:solidFill>
                <a:latin typeface="Bell MT" panose="02020503060305020303" pitchFamily="18" charset="0"/>
              </a:rPr>
              <a:t>meccanica</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quantistica</a:t>
            </a:r>
            <a:r>
              <a:rPr lang="en-US" altLang="en-US" sz="2000" dirty="0">
                <a:solidFill>
                  <a:schemeClr val="accent2"/>
                </a:solidFill>
                <a:latin typeface="Bell MT" panose="02020503060305020303" pitchFamily="18" charset="0"/>
              </a:rPr>
              <a:t>, lo </a:t>
            </a:r>
            <a:r>
              <a:rPr lang="en-US" altLang="en-US" sz="2000" dirty="0" err="1">
                <a:solidFill>
                  <a:srgbClr val="FF0000"/>
                </a:solidFill>
                <a:latin typeface="Bell MT" panose="02020503060305020303" pitchFamily="18" charset="0"/>
              </a:rPr>
              <a:t>stato</a:t>
            </a:r>
            <a:r>
              <a:rPr lang="en-US" altLang="en-US" sz="2000" dirty="0">
                <a:solidFill>
                  <a:srgbClr val="FF0000"/>
                </a:solidFill>
                <a:latin typeface="Bell MT" panose="02020503060305020303" pitchFamily="18" charset="0"/>
              </a:rPr>
              <a:t> </a:t>
            </a:r>
            <a:r>
              <a:rPr lang="en-US" altLang="en-US" sz="2000" dirty="0" err="1">
                <a:solidFill>
                  <a:srgbClr val="FF0000"/>
                </a:solidFill>
                <a:latin typeface="Bell MT" panose="02020503060305020303" pitchFamily="18" charset="0"/>
              </a:rPr>
              <a:t>elettronico</a:t>
            </a:r>
            <a:r>
              <a:rPr lang="en-US" altLang="en-US" sz="2000" dirty="0">
                <a:solidFill>
                  <a:srgbClr val="FF0000"/>
                </a:solidFill>
                <a:latin typeface="Bell MT" panose="02020503060305020303" pitchFamily="18" charset="0"/>
              </a:rPr>
              <a:t> di un </a:t>
            </a:r>
            <a:r>
              <a:rPr lang="en-US" altLang="en-US" sz="2000" dirty="0" err="1">
                <a:solidFill>
                  <a:srgbClr val="FF0000"/>
                </a:solidFill>
                <a:latin typeface="Bell MT" panose="02020503060305020303" pitchFamily="18" charset="0"/>
              </a:rPr>
              <a:t>atomo</a:t>
            </a:r>
            <a:r>
              <a:rPr lang="en-US" altLang="en-US" sz="2000" dirty="0">
                <a:solidFill>
                  <a:schemeClr val="accent2"/>
                </a:solidFill>
                <a:latin typeface="Bell MT" panose="02020503060305020303" pitchFamily="18" charset="0"/>
              </a:rPr>
              <a:t> è </a:t>
            </a:r>
            <a:r>
              <a:rPr lang="en-US" altLang="en-US" sz="2000" dirty="0" err="1">
                <a:solidFill>
                  <a:schemeClr val="accent2"/>
                </a:solidFill>
                <a:latin typeface="Bell MT" panose="02020503060305020303" pitchFamily="18" charset="0"/>
              </a:rPr>
              <a:t>descritto</a:t>
            </a:r>
            <a:r>
              <a:rPr lang="en-US" altLang="en-US" sz="2000" dirty="0">
                <a:solidFill>
                  <a:schemeClr val="accent2"/>
                </a:solidFill>
                <a:latin typeface="Bell MT" panose="02020503060305020303" pitchFamily="18" charset="0"/>
              </a:rPr>
              <a:t> </a:t>
            </a:r>
            <a:r>
              <a:rPr lang="en-US" altLang="en-US" sz="2000" dirty="0">
                <a:solidFill>
                  <a:srgbClr val="FF0000"/>
                </a:solidFill>
                <a:latin typeface="Bell MT" panose="02020503060305020303" pitchFamily="18" charset="0"/>
              </a:rPr>
              <a:t>da </a:t>
            </a:r>
            <a:r>
              <a:rPr lang="en-US" altLang="en-US" sz="2000" dirty="0" err="1">
                <a:solidFill>
                  <a:srgbClr val="FF0000"/>
                </a:solidFill>
                <a:latin typeface="Bell MT" panose="02020503060305020303" pitchFamily="18" charset="0"/>
              </a:rPr>
              <a:t>una</a:t>
            </a:r>
            <a:r>
              <a:rPr lang="en-US" altLang="en-US" sz="2000" dirty="0">
                <a:solidFill>
                  <a:srgbClr val="FF0000"/>
                </a:solidFill>
                <a:latin typeface="Bell MT" panose="02020503060305020303" pitchFamily="18" charset="0"/>
              </a:rPr>
              <a:t> </a:t>
            </a:r>
            <a:r>
              <a:rPr lang="en-US" altLang="en-US" sz="2000" dirty="0" err="1">
                <a:solidFill>
                  <a:srgbClr val="FF0000"/>
                </a:solidFill>
                <a:latin typeface="Bell MT" panose="02020503060305020303" pitchFamily="18" charset="0"/>
              </a:rPr>
              <a:t>funzione</a:t>
            </a:r>
            <a:r>
              <a:rPr lang="en-US" altLang="en-US" sz="2000" dirty="0">
                <a:solidFill>
                  <a:srgbClr val="FF0000"/>
                </a:solidFill>
                <a:latin typeface="Bell MT" panose="02020503060305020303" pitchFamily="18" charset="0"/>
              </a:rPr>
              <a:t> </a:t>
            </a:r>
            <a:r>
              <a:rPr lang="en-US" altLang="en-US" sz="2000" dirty="0" err="1">
                <a:solidFill>
                  <a:srgbClr val="FF0000"/>
                </a:solidFill>
                <a:latin typeface="Bell MT" panose="02020503060305020303" pitchFamily="18" charset="0"/>
              </a:rPr>
              <a:t>d’onda</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funzione</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delle</a:t>
            </a:r>
            <a:r>
              <a:rPr lang="en-US" altLang="en-US" sz="2000" dirty="0">
                <a:solidFill>
                  <a:schemeClr val="accent2"/>
                </a:solidFill>
                <a:latin typeface="Bell MT" panose="02020503060305020303" pitchFamily="18" charset="0"/>
              </a:rPr>
              <a:t> coordinate di </a:t>
            </a:r>
            <a:r>
              <a:rPr lang="en-US" altLang="en-US" sz="2000" dirty="0" err="1">
                <a:solidFill>
                  <a:schemeClr val="accent2"/>
                </a:solidFill>
                <a:latin typeface="Bell MT" panose="02020503060305020303" pitchFamily="18" charset="0"/>
              </a:rPr>
              <a:t>tutti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gli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elettroni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che</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compongono</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l’atomo</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nel</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caso</a:t>
            </a:r>
            <a:r>
              <a:rPr lang="en-US" altLang="en-US" sz="2000" dirty="0">
                <a:solidFill>
                  <a:schemeClr val="accent2"/>
                </a:solidFill>
                <a:latin typeface="Bell MT" panose="02020503060305020303" pitchFamily="18" charset="0"/>
              </a:rPr>
              <a:t> di C, </a:t>
            </a:r>
            <a:r>
              <a:rPr lang="en-US" altLang="en-US" sz="2000" dirty="0" err="1">
                <a:solidFill>
                  <a:schemeClr val="accent2"/>
                </a:solidFill>
                <a:latin typeface="Bell MT" panose="02020503060305020303" pitchFamily="18" charset="0"/>
              </a:rPr>
              <a:t>sei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elettroni</a:t>
            </a:r>
            <a:r>
              <a:rPr lang="en-US" altLang="en-US" sz="2000" dirty="0">
                <a:solidFill>
                  <a:schemeClr val="accent2"/>
                </a:solidFill>
                <a:latin typeface="Bell MT" panose="02020503060305020303" pitchFamily="18" charset="0"/>
              </a:rPr>
              <a:t>), e tale </a:t>
            </a:r>
            <a:r>
              <a:rPr lang="en-US" altLang="en-US" sz="2000" dirty="0" err="1">
                <a:solidFill>
                  <a:schemeClr val="accent2"/>
                </a:solidFill>
                <a:latin typeface="Bell MT" panose="02020503060305020303" pitchFamily="18" charset="0"/>
              </a:rPr>
              <a:t>funzione</a:t>
            </a:r>
            <a:r>
              <a:rPr lang="en-US" altLang="en-US" sz="2000" dirty="0">
                <a:solidFill>
                  <a:schemeClr val="accent2"/>
                </a:solidFill>
                <a:latin typeface="Bell MT" panose="02020503060305020303" pitchFamily="18" charset="0"/>
              </a:rPr>
              <a:t> è </a:t>
            </a:r>
            <a:r>
              <a:rPr lang="en-US" altLang="en-US" sz="2000" dirty="0" err="1">
                <a:solidFill>
                  <a:schemeClr val="accent2"/>
                </a:solidFill>
                <a:latin typeface="Bell MT" panose="02020503060305020303" pitchFamily="18" charset="0"/>
              </a:rPr>
              <a:t>il</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prodotto</a:t>
            </a:r>
            <a:r>
              <a:rPr lang="en-US" altLang="en-US" sz="2000" dirty="0">
                <a:solidFill>
                  <a:schemeClr val="accent2"/>
                </a:solidFill>
                <a:latin typeface="Bell MT" panose="02020503060305020303" pitchFamily="18" charset="0"/>
              </a:rPr>
              <a:t> di </a:t>
            </a:r>
            <a:r>
              <a:rPr lang="en-US" altLang="en-US" sz="2000" dirty="0" err="1">
                <a:solidFill>
                  <a:schemeClr val="accent2"/>
                </a:solidFill>
                <a:latin typeface="Bell MT" panose="02020503060305020303" pitchFamily="18" charset="0"/>
              </a:rPr>
              <a:t>funzioni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d’onda</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orbitali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ognuna</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delle</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quali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dipende</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dalle</a:t>
            </a:r>
            <a:r>
              <a:rPr lang="en-US" altLang="en-US" sz="2000" dirty="0">
                <a:solidFill>
                  <a:schemeClr val="accent2"/>
                </a:solidFill>
                <a:latin typeface="Bell MT" panose="02020503060305020303" pitchFamily="18" charset="0"/>
              </a:rPr>
              <a:t> coordinate di un solo </a:t>
            </a:r>
            <a:r>
              <a:rPr lang="en-US" altLang="en-US" sz="2000" dirty="0" err="1">
                <a:solidFill>
                  <a:schemeClr val="accent2"/>
                </a:solidFill>
                <a:latin typeface="Bell MT" panose="02020503060305020303" pitchFamily="18" charset="0"/>
              </a:rPr>
              <a:t>elettrone</a:t>
            </a:r>
            <a:r>
              <a:rPr lang="en-US" altLang="en-US" sz="2000" dirty="0">
                <a:solidFill>
                  <a:schemeClr val="accent2"/>
                </a:solidFill>
                <a:latin typeface="Bell MT" panose="02020503060305020303" pitchFamily="18" charset="0"/>
              </a:rPr>
              <a:t>.</a:t>
            </a:r>
          </a:p>
        </p:txBody>
      </p:sp>
      <p:sp>
        <p:nvSpPr>
          <p:cNvPr id="12291" name="Rectangle 7"/>
          <p:cNvSpPr>
            <a:spLocks noChangeArrowheads="1"/>
          </p:cNvSpPr>
          <p:nvPr/>
        </p:nvSpPr>
        <p:spPr bwMode="auto">
          <a:xfrm>
            <a:off x="2135188" y="765175"/>
            <a:ext cx="7848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0000"/>
              </a:lnSpc>
            </a:pPr>
            <a:r>
              <a:rPr lang="en-US" altLang="en-US" sz="2000" dirty="0" err="1">
                <a:solidFill>
                  <a:schemeClr val="accent2"/>
                </a:solidFill>
                <a:latin typeface="Bell MT" panose="02020503060305020303" pitchFamily="18" charset="0"/>
              </a:rPr>
              <a:t>L’energia</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dello</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stato</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elettronico</a:t>
            </a:r>
            <a:r>
              <a:rPr lang="en-US" altLang="en-US" sz="2000" dirty="0">
                <a:solidFill>
                  <a:schemeClr val="accent2"/>
                </a:solidFill>
                <a:latin typeface="Bell MT" panose="02020503060305020303" pitchFamily="18" charset="0"/>
              </a:rPr>
              <a:t> è </a:t>
            </a:r>
            <a:r>
              <a:rPr lang="en-US" altLang="en-US" sz="2000" dirty="0" err="1">
                <a:solidFill>
                  <a:schemeClr val="accent2"/>
                </a:solidFill>
                <a:latin typeface="Bell MT" panose="02020503060305020303" pitchFamily="18" charset="0"/>
              </a:rPr>
              <a:t>approssimativamente</a:t>
            </a:r>
            <a:r>
              <a:rPr lang="en-US" altLang="en-US" sz="2000" dirty="0">
                <a:solidFill>
                  <a:schemeClr val="accent2"/>
                </a:solidFill>
                <a:latin typeface="Bell MT" panose="02020503060305020303" pitchFamily="18" charset="0"/>
              </a:rPr>
              <a:t> la </a:t>
            </a:r>
            <a:r>
              <a:rPr lang="en-US" altLang="en-US" sz="2000" dirty="0" err="1">
                <a:solidFill>
                  <a:schemeClr val="accent2"/>
                </a:solidFill>
                <a:latin typeface="Bell MT" panose="02020503060305020303" pitchFamily="18" charset="0"/>
              </a:rPr>
              <a:t>somma</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delle</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energie</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dei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diversi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elettroni</a:t>
            </a:r>
            <a:r>
              <a:rPr lang="en-US" altLang="en-US" sz="2000" dirty="0">
                <a:solidFill>
                  <a:schemeClr val="accent2"/>
                </a:solidFill>
                <a:latin typeface="Bell MT" panose="02020503060305020303" pitchFamily="18" charset="0"/>
              </a:rPr>
              <a:t>, le </a:t>
            </a:r>
            <a:r>
              <a:rPr lang="en-US" altLang="en-US" sz="2000" dirty="0" err="1">
                <a:solidFill>
                  <a:schemeClr val="accent2"/>
                </a:solidFill>
                <a:latin typeface="Bell MT" panose="02020503060305020303" pitchFamily="18" charset="0"/>
              </a:rPr>
              <a:t>quali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sono</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semplicemente</a:t>
            </a:r>
            <a:r>
              <a:rPr lang="en-US" altLang="en-US" sz="2000" dirty="0">
                <a:solidFill>
                  <a:schemeClr val="accent2"/>
                </a:solidFill>
                <a:latin typeface="Bell MT" panose="02020503060305020303" pitchFamily="18" charset="0"/>
              </a:rPr>
              <a:t> le </a:t>
            </a:r>
            <a:r>
              <a:rPr lang="en-US" altLang="en-US" sz="2000" dirty="0" err="1">
                <a:solidFill>
                  <a:schemeClr val="accent2"/>
                </a:solidFill>
                <a:latin typeface="Bell MT" panose="02020503060305020303" pitchFamily="18" charset="0"/>
              </a:rPr>
              <a:t>energie</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degli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orbitali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atomici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che</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essi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occupano</a:t>
            </a:r>
            <a:r>
              <a:rPr lang="en-US" altLang="en-US" sz="2000" dirty="0">
                <a:solidFill>
                  <a:schemeClr val="accent2"/>
                </a:solidFill>
                <a:latin typeface="Bell MT" panose="02020503060305020303" pitchFamily="18" charset="0"/>
              </a:rPr>
              <a:t>.</a:t>
            </a:r>
          </a:p>
        </p:txBody>
      </p:sp>
      <p:sp>
        <p:nvSpPr>
          <p:cNvPr id="12292" name="Rectangle 10"/>
          <p:cNvSpPr>
            <a:spLocks noChangeArrowheads="1"/>
          </p:cNvSpPr>
          <p:nvPr/>
        </p:nvSpPr>
        <p:spPr bwMode="auto">
          <a:xfrm>
            <a:off x="2424113" y="4292600"/>
            <a:ext cx="75612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0000"/>
              </a:lnSpc>
            </a:pPr>
            <a:r>
              <a:rPr lang="en-US" altLang="en-US" sz="2000">
                <a:solidFill>
                  <a:schemeClr val="accent2"/>
                </a:solidFill>
                <a:latin typeface="Bell MT" panose="02020503060305020303" pitchFamily="18" charset="0"/>
              </a:rPr>
              <a:t>La configurazione elettronica, quindi, non è altro che un modo semplice  di scrivere la funzione d’onda.</a:t>
            </a:r>
            <a:endParaRPr lang="it-IT" altLang="en-US" sz="2000">
              <a:solidFill>
                <a:schemeClr val="accent2"/>
              </a:solidFill>
              <a:latin typeface="Bell MT" panose="02020503060305020303" pitchFamily="18" charset="0"/>
            </a:endParaRPr>
          </a:p>
        </p:txBody>
      </p:sp>
    </p:spTree>
    <p:extLst>
      <p:ext uri="{BB962C8B-B14F-4D97-AF65-F5344CB8AC3E}">
        <p14:creationId xmlns:p14="http://schemas.microsoft.com/office/powerpoint/2010/main" val="32373416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1766572" y="587828"/>
            <a:ext cx="8532634" cy="5775747"/>
          </a:xfrm>
          <a:prstGeom prst="rect">
            <a:avLst/>
          </a:prstGeom>
        </p:spPr>
      </p:pic>
    </p:spTree>
    <p:extLst>
      <p:ext uri="{BB962C8B-B14F-4D97-AF65-F5344CB8AC3E}">
        <p14:creationId xmlns:p14="http://schemas.microsoft.com/office/powerpoint/2010/main" val="1200008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http://users.unimi.it/orto/html/RHO/Legamecc/index.htm</a:t>
            </a:r>
          </a:p>
        </p:txBody>
      </p:sp>
      <p:sp>
        <p:nvSpPr>
          <p:cNvPr id="3" name="Segnaposto contenuto 2"/>
          <p:cNvSpPr>
            <a:spLocks noGrp="1"/>
          </p:cNvSpPr>
          <p:nvPr>
            <p:ph idx="1"/>
          </p:nvPr>
        </p:nvSpPr>
        <p:spPr>
          <a:xfrm>
            <a:off x="595604" y="2740025"/>
            <a:ext cx="10515600" cy="4351338"/>
          </a:xfrm>
        </p:spPr>
        <p:txBody>
          <a:bodyPr/>
          <a:lstStyle/>
          <a:p>
            <a:r>
              <a:rPr lang="en-GB" dirty="0"/>
              <a:t>http://users.unimi.it/orto/html/RHO/BENZENE/index2.htm</a:t>
            </a:r>
          </a:p>
        </p:txBody>
      </p:sp>
    </p:spTree>
    <p:extLst>
      <p:ext uri="{BB962C8B-B14F-4D97-AF65-F5344CB8AC3E}">
        <p14:creationId xmlns:p14="http://schemas.microsoft.com/office/powerpoint/2010/main" val="1579853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
            </a:r>
            <a:br>
              <a:rPr lang="it-IT" dirty="0" smtClean="0"/>
            </a:br>
            <a:r>
              <a:rPr lang="it-IT" dirty="0" smtClean="0"/>
              <a:t>Rappresentazione superficie di van </a:t>
            </a:r>
            <a:r>
              <a:rPr lang="it-IT" dirty="0" err="1" smtClean="0"/>
              <a:t>der</a:t>
            </a:r>
            <a:r>
              <a:rPr lang="it-IT" dirty="0" smtClean="0"/>
              <a:t> </a:t>
            </a:r>
            <a:r>
              <a:rPr lang="it-IT" dirty="0" err="1" smtClean="0"/>
              <a:t>Waals</a:t>
            </a:r>
            <a:endParaRPr lang="en-GB" dirty="0"/>
          </a:p>
        </p:txBody>
      </p:sp>
      <p:pic>
        <p:nvPicPr>
          <p:cNvPr id="4" name="Segnaposto contenuto 3"/>
          <p:cNvPicPr>
            <a:picLocks noGrp="1" noChangeAspect="1"/>
          </p:cNvPicPr>
          <p:nvPr>
            <p:ph idx="1"/>
          </p:nvPr>
        </p:nvPicPr>
        <p:blipFill>
          <a:blip r:embed="rId2"/>
          <a:stretch>
            <a:fillRect/>
          </a:stretch>
        </p:blipFill>
        <p:spPr>
          <a:xfrm>
            <a:off x="8380266" y="2366800"/>
            <a:ext cx="3534574" cy="2718383"/>
          </a:xfrm>
          <a:prstGeom prst="rect">
            <a:avLst/>
          </a:prstGeom>
        </p:spPr>
      </p:pic>
      <p:pic>
        <p:nvPicPr>
          <p:cNvPr id="5" name="Immagine 4"/>
          <p:cNvPicPr>
            <a:picLocks noChangeAspect="1"/>
          </p:cNvPicPr>
          <p:nvPr/>
        </p:nvPicPr>
        <p:blipFill>
          <a:blip r:embed="rId3"/>
          <a:stretch>
            <a:fillRect/>
          </a:stretch>
        </p:blipFill>
        <p:spPr>
          <a:xfrm>
            <a:off x="457202" y="3947450"/>
            <a:ext cx="3377681" cy="2141759"/>
          </a:xfrm>
          <a:prstGeom prst="rect">
            <a:avLst/>
          </a:prstGeom>
        </p:spPr>
      </p:pic>
      <p:pic>
        <p:nvPicPr>
          <p:cNvPr id="6" name="Immagine 5"/>
          <p:cNvPicPr>
            <a:picLocks noChangeAspect="1"/>
          </p:cNvPicPr>
          <p:nvPr/>
        </p:nvPicPr>
        <p:blipFill>
          <a:blip r:embed="rId4"/>
          <a:stretch>
            <a:fillRect/>
          </a:stretch>
        </p:blipFill>
        <p:spPr>
          <a:xfrm>
            <a:off x="457202" y="2035920"/>
            <a:ext cx="3377681" cy="2149433"/>
          </a:xfrm>
          <a:prstGeom prst="rect">
            <a:avLst/>
          </a:prstGeom>
        </p:spPr>
      </p:pic>
      <p:sp>
        <p:nvSpPr>
          <p:cNvPr id="8" name="Rettangolo 7"/>
          <p:cNvSpPr/>
          <p:nvPr/>
        </p:nvSpPr>
        <p:spPr>
          <a:xfrm>
            <a:off x="7696569" y="5171238"/>
            <a:ext cx="4218271" cy="369332"/>
          </a:xfrm>
          <a:prstGeom prst="rect">
            <a:avLst/>
          </a:prstGeom>
        </p:spPr>
        <p:txBody>
          <a:bodyPr wrap="none">
            <a:spAutoFit/>
          </a:bodyPr>
          <a:lstStyle/>
          <a:p>
            <a:r>
              <a:rPr lang="it-IT" dirty="0" smtClean="0"/>
              <a:t>Struttura cristallina della molecola di </a:t>
            </a:r>
            <a:r>
              <a:rPr lang="it-IT" dirty="0" err="1" smtClean="0"/>
              <a:t>tRNA</a:t>
            </a:r>
            <a:r>
              <a:rPr lang="it-IT" dirty="0" smtClean="0"/>
              <a:t>.</a:t>
            </a:r>
            <a:endParaRPr lang="en-GB" dirty="0"/>
          </a:p>
        </p:txBody>
      </p:sp>
    </p:spTree>
    <p:extLst>
      <p:ext uri="{BB962C8B-B14F-4D97-AF65-F5344CB8AC3E}">
        <p14:creationId xmlns:p14="http://schemas.microsoft.com/office/powerpoint/2010/main" val="3874970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3032449" y="952227"/>
            <a:ext cx="6314484" cy="5346034"/>
          </a:xfrm>
          <a:prstGeom prst="rect">
            <a:avLst/>
          </a:prstGeom>
        </p:spPr>
      </p:pic>
    </p:spTree>
    <p:extLst>
      <p:ext uri="{BB962C8B-B14F-4D97-AF65-F5344CB8AC3E}">
        <p14:creationId xmlns:p14="http://schemas.microsoft.com/office/powerpoint/2010/main" val="2151582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Struttura cristallina della </a:t>
            </a:r>
            <a:r>
              <a:rPr lang="it-IT" dirty="0" err="1"/>
              <a:t>R</a:t>
            </a:r>
            <a:r>
              <a:rPr lang="it-IT" dirty="0" err="1" smtClean="0"/>
              <a:t>Nasi</a:t>
            </a:r>
            <a:r>
              <a:rPr lang="it-IT" dirty="0" smtClean="0"/>
              <a:t> A. Rappresentazione </a:t>
            </a:r>
            <a:r>
              <a:rPr lang="it-IT" dirty="0" err="1" smtClean="0"/>
              <a:t>ball</a:t>
            </a:r>
            <a:r>
              <a:rPr lang="it-IT" dirty="0" smtClean="0"/>
              <a:t> and </a:t>
            </a:r>
            <a:r>
              <a:rPr lang="it-IT" dirty="0" err="1" smtClean="0"/>
              <a:t>stick</a:t>
            </a:r>
            <a:endParaRPr lang="en-GB" dirty="0"/>
          </a:p>
        </p:txBody>
      </p:sp>
      <p:pic>
        <p:nvPicPr>
          <p:cNvPr id="4" name="Segnaposto contenuto 3"/>
          <p:cNvPicPr>
            <a:picLocks noGrp="1" noChangeAspect="1"/>
          </p:cNvPicPr>
          <p:nvPr>
            <p:ph idx="1"/>
          </p:nvPr>
        </p:nvPicPr>
        <p:blipFill>
          <a:blip r:embed="rId2"/>
          <a:stretch>
            <a:fillRect/>
          </a:stretch>
        </p:blipFill>
        <p:spPr>
          <a:xfrm>
            <a:off x="6096000" y="1872278"/>
            <a:ext cx="4095898" cy="4351338"/>
          </a:xfrm>
          <a:prstGeom prst="rect">
            <a:avLst/>
          </a:prstGeom>
        </p:spPr>
      </p:pic>
      <p:sp>
        <p:nvSpPr>
          <p:cNvPr id="5" name="Rettangolo 4"/>
          <p:cNvSpPr/>
          <p:nvPr/>
        </p:nvSpPr>
        <p:spPr>
          <a:xfrm>
            <a:off x="379445" y="4559379"/>
            <a:ext cx="6096000" cy="2031325"/>
          </a:xfrm>
          <a:prstGeom prst="rect">
            <a:avLst/>
          </a:prstGeom>
        </p:spPr>
        <p:txBody>
          <a:bodyPr>
            <a:spAutoFit/>
          </a:bodyPr>
          <a:lstStyle/>
          <a:p>
            <a:r>
              <a:rPr lang="it-IT" dirty="0" smtClean="0"/>
              <a:t>COLORI CONVENZIONALMENTE ATTRIBUITI</a:t>
            </a:r>
          </a:p>
          <a:p>
            <a:r>
              <a:rPr lang="it-IT" dirty="0" smtClean="0"/>
              <a:t>AI VARI TIPI DI ATOMI:</a:t>
            </a:r>
          </a:p>
          <a:p>
            <a:r>
              <a:rPr lang="it-IT" dirty="0" smtClean="0"/>
              <a:t>BIANCO = CARBONIO</a:t>
            </a:r>
          </a:p>
          <a:p>
            <a:r>
              <a:rPr lang="it-IT" dirty="0" smtClean="0"/>
              <a:t>ROSSO = OSSIGENO</a:t>
            </a:r>
          </a:p>
          <a:p>
            <a:r>
              <a:rPr lang="it-IT" dirty="0" smtClean="0"/>
              <a:t>BLU = AZOTO</a:t>
            </a:r>
          </a:p>
          <a:p>
            <a:r>
              <a:rPr lang="it-IT" dirty="0" smtClean="0"/>
              <a:t>AZZURRO = IDROGENO</a:t>
            </a:r>
          </a:p>
          <a:p>
            <a:r>
              <a:rPr lang="it-IT" dirty="0" smtClean="0"/>
              <a:t>GIALLO = ZOLFO O FOSFORO</a:t>
            </a:r>
            <a:endParaRPr lang="en-GB" dirty="0"/>
          </a:p>
        </p:txBody>
      </p:sp>
      <p:pic>
        <p:nvPicPr>
          <p:cNvPr id="6" name="Immagine 5"/>
          <p:cNvPicPr>
            <a:picLocks noChangeAspect="1"/>
          </p:cNvPicPr>
          <p:nvPr/>
        </p:nvPicPr>
        <p:blipFill>
          <a:blip r:embed="rId3"/>
          <a:stretch>
            <a:fillRect/>
          </a:stretch>
        </p:blipFill>
        <p:spPr>
          <a:xfrm>
            <a:off x="1631301" y="2128575"/>
            <a:ext cx="2347043" cy="1491702"/>
          </a:xfrm>
          <a:prstGeom prst="rect">
            <a:avLst/>
          </a:prstGeom>
        </p:spPr>
      </p:pic>
      <p:cxnSp>
        <p:nvCxnSpPr>
          <p:cNvPr id="8" name="Connettore 1 7"/>
          <p:cNvCxnSpPr/>
          <p:nvPr/>
        </p:nvCxnSpPr>
        <p:spPr>
          <a:xfrm flipH="1">
            <a:off x="4124131" y="2099388"/>
            <a:ext cx="3788228" cy="7744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057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Struttura cristallina della </a:t>
            </a:r>
            <a:r>
              <a:rPr lang="it-IT" dirty="0" err="1" smtClean="0"/>
              <a:t>RNasi</a:t>
            </a:r>
            <a:r>
              <a:rPr lang="it-IT" dirty="0" smtClean="0"/>
              <a:t> A. Rappresentazione a nastri</a:t>
            </a:r>
            <a:endParaRPr lang="en-GB" dirty="0"/>
          </a:p>
        </p:txBody>
      </p:sp>
      <p:pic>
        <p:nvPicPr>
          <p:cNvPr id="4" name="Segnaposto contenuto 3"/>
          <p:cNvPicPr>
            <a:picLocks noGrp="1" noChangeAspect="1"/>
          </p:cNvPicPr>
          <p:nvPr>
            <p:ph idx="1"/>
          </p:nvPr>
        </p:nvPicPr>
        <p:blipFill>
          <a:blip r:embed="rId2"/>
          <a:stretch>
            <a:fillRect/>
          </a:stretch>
        </p:blipFill>
        <p:spPr>
          <a:xfrm>
            <a:off x="4016018" y="1825625"/>
            <a:ext cx="4159963" cy="4351338"/>
          </a:xfrm>
          <a:prstGeom prst="rect">
            <a:avLst/>
          </a:prstGeom>
        </p:spPr>
      </p:pic>
    </p:spTree>
    <p:extLst>
      <p:ext uri="{BB962C8B-B14F-4D97-AF65-F5344CB8AC3E}">
        <p14:creationId xmlns:p14="http://schemas.microsoft.com/office/powerpoint/2010/main" val="260401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2028780" y="217731"/>
            <a:ext cx="8281545" cy="6211159"/>
          </a:xfrm>
          <a:prstGeom prst="rect">
            <a:avLst/>
          </a:prstGeom>
        </p:spPr>
      </p:pic>
    </p:spTree>
    <p:extLst>
      <p:ext uri="{BB962C8B-B14F-4D97-AF65-F5344CB8AC3E}">
        <p14:creationId xmlns:p14="http://schemas.microsoft.com/office/powerpoint/2010/main" val="1001754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2004819" y="578497"/>
            <a:ext cx="7536413" cy="5701102"/>
          </a:xfrm>
          <a:prstGeom prst="rect">
            <a:avLst/>
          </a:prstGeom>
        </p:spPr>
      </p:pic>
    </p:spTree>
    <p:extLst>
      <p:ext uri="{BB962C8B-B14F-4D97-AF65-F5344CB8AC3E}">
        <p14:creationId xmlns:p14="http://schemas.microsoft.com/office/powerpoint/2010/main" val="2983025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1981200" y="1524000"/>
            <a:ext cx="86868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latin typeface="Courier New" panose="02070309020205020404" pitchFamily="49" charset="0"/>
                <a:ea typeface="MS Mincho" panose="02020609040205080304" pitchFamily="49" charset="-128"/>
              </a:rPr>
              <a:t>ATOM      1  N   VAL A   1      10.720  19.523   6.163  1.00 21.36           N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2  CA  VAL A   1      10.228  20.761   6.807  1.00 24.26           C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3  C   VAL A   1       8.705  20.714   6.878  1.00 18.62           C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4  O   VAL A   1       8.164  20.005   6.015  1.00 19.87           O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5  CB  VAL A   1      10.602  22.000   5.966  1.00 27.19           C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6  CG1 VAL A   1      10.307  23.296   6.700  1.00 31.86           C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7  CG2 VAL A   1      12.065  21.951   5.544  1.00 31.74           C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8  N   LEU A   2       8.091  21.453   7.775  1.00 16.19           N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9  CA  LEU A   2       6.624  21.451   7.763  1.00 17.31           C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10  C   LEU A   2       6.176  22.578   6.821  1.00 18.55           C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11  O   LEU A   2       6.567  23.730   7.022  1.00 18.72           O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12  CB  LEU A   2       6.020  21.707   9.129  1.00 18.34           C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13  CG  LEU A   2       6.386  20.649  10.198  1.00 17.39           C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14  CD1 LEU A   2       5.998  21.119  11.577  1.00 17.99           C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15  CD2 LEU A   2       5.730  19.337   9.795  1.00 16.96           C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16  N   SER A   3       5.380  22.237   5.852  1.00 15.02           N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17  CA  SER A   3       4.831  23.237   4.928  1.00 16.59           C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18  C   SER A   3       3.725  24.027   5.568  1.00 14.84           C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19  O   SER A   3       3.095  23.717   6.591  1.00 14.40           O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20  CB  SER A   3       4.308  22.429   3.727  1.00 16.47           C  </a:t>
            </a:r>
            <a:br>
              <a:rPr lang="it-IT" altLang="it-IT" sz="1400" b="1">
                <a:latin typeface="Courier New" panose="02070309020205020404" pitchFamily="49" charset="0"/>
                <a:ea typeface="MS Mincho" panose="02020609040205080304" pitchFamily="49" charset="-128"/>
              </a:rPr>
            </a:br>
            <a:r>
              <a:rPr lang="it-IT" altLang="it-IT" sz="1400" b="1">
                <a:latin typeface="Courier New" panose="02070309020205020404" pitchFamily="49" charset="0"/>
                <a:ea typeface="MS Mincho" panose="02020609040205080304" pitchFamily="49" charset="-128"/>
              </a:rPr>
              <a:t>ATOM     21  OG  SER A   3       3.076  21.786   3.991  1.00 14.91           O  </a:t>
            </a:r>
            <a:endParaRPr lang="it-IT" altLang="it-IT" sz="1400" b="1">
              <a:latin typeface="Times New Roman" panose="02020603050405020304" pitchFamily="18" charset="0"/>
              <a:ea typeface="MS Mincho" panose="02020609040205080304" pitchFamily="49" charset="-128"/>
            </a:endParaRPr>
          </a:p>
        </p:txBody>
      </p:sp>
      <p:sp>
        <p:nvSpPr>
          <p:cNvPr id="26627" name="Text Box 4"/>
          <p:cNvSpPr txBox="1">
            <a:spLocks noChangeArrowheads="1"/>
          </p:cNvSpPr>
          <p:nvPr/>
        </p:nvSpPr>
        <p:spPr bwMode="auto">
          <a:xfrm>
            <a:off x="6019800" y="6248400"/>
            <a:ext cx="348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a:solidFill>
                  <a:srgbClr val="FFFF00"/>
                </a:solidFill>
              </a:rPr>
              <a:t>…</a:t>
            </a:r>
          </a:p>
        </p:txBody>
      </p:sp>
      <p:sp>
        <p:nvSpPr>
          <p:cNvPr id="26628" name="Line 7"/>
          <p:cNvSpPr>
            <a:spLocks noChangeShapeType="1"/>
          </p:cNvSpPr>
          <p:nvPr/>
        </p:nvSpPr>
        <p:spPr bwMode="auto">
          <a:xfrm>
            <a:off x="3124200" y="762000"/>
            <a:ext cx="304800" cy="68580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6629" name="Line 8"/>
          <p:cNvSpPr>
            <a:spLocks noChangeShapeType="1"/>
          </p:cNvSpPr>
          <p:nvPr/>
        </p:nvSpPr>
        <p:spPr bwMode="auto">
          <a:xfrm flipH="1">
            <a:off x="4038600" y="838200"/>
            <a:ext cx="228600" cy="60960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6630" name="Text Box 13"/>
          <p:cNvSpPr txBox="1">
            <a:spLocks noChangeArrowheads="1"/>
          </p:cNvSpPr>
          <p:nvPr/>
        </p:nvSpPr>
        <p:spPr bwMode="auto">
          <a:xfrm>
            <a:off x="5629275" y="1066800"/>
            <a:ext cx="331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a:solidFill>
                  <a:schemeClr val="tx2"/>
                </a:solidFill>
              </a:rPr>
              <a:t>X</a:t>
            </a:r>
          </a:p>
        </p:txBody>
      </p:sp>
      <p:sp>
        <p:nvSpPr>
          <p:cNvPr id="26631" name="Text Box 14"/>
          <p:cNvSpPr txBox="1">
            <a:spLocks noChangeArrowheads="1"/>
          </p:cNvSpPr>
          <p:nvPr/>
        </p:nvSpPr>
        <p:spPr bwMode="auto">
          <a:xfrm>
            <a:off x="6477000" y="10668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a:solidFill>
                  <a:schemeClr val="tx2"/>
                </a:solidFill>
              </a:rPr>
              <a:t>Y</a:t>
            </a:r>
          </a:p>
        </p:txBody>
      </p:sp>
      <p:sp>
        <p:nvSpPr>
          <p:cNvPr id="26632" name="Text Box 15"/>
          <p:cNvSpPr txBox="1">
            <a:spLocks noChangeArrowheads="1"/>
          </p:cNvSpPr>
          <p:nvPr/>
        </p:nvSpPr>
        <p:spPr bwMode="auto">
          <a:xfrm>
            <a:off x="7315200" y="1066800"/>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a:solidFill>
                  <a:schemeClr val="tx2"/>
                </a:solidFill>
              </a:rPr>
              <a:t>Z</a:t>
            </a:r>
          </a:p>
        </p:txBody>
      </p:sp>
      <p:sp>
        <p:nvSpPr>
          <p:cNvPr id="37904" name="Text Box 16"/>
          <p:cNvSpPr txBox="1">
            <a:spLocks noChangeArrowheads="1"/>
          </p:cNvSpPr>
          <p:nvPr/>
        </p:nvSpPr>
        <p:spPr bwMode="auto">
          <a:xfrm>
            <a:off x="5943600" y="533400"/>
            <a:ext cx="1195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chemeClr val="tx2"/>
                </a:solidFill>
              </a:rPr>
              <a:t>coordinate</a:t>
            </a:r>
          </a:p>
        </p:txBody>
      </p:sp>
      <p:sp>
        <p:nvSpPr>
          <p:cNvPr id="37905" name="Text Box 17"/>
          <p:cNvSpPr txBox="1">
            <a:spLocks noChangeArrowheads="1"/>
          </p:cNvSpPr>
          <p:nvPr/>
        </p:nvSpPr>
        <p:spPr bwMode="auto">
          <a:xfrm>
            <a:off x="2590800" y="228601"/>
            <a:ext cx="795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chemeClr val="tx2"/>
                </a:solidFill>
              </a:rPr>
              <a:t>tipo di</a:t>
            </a:r>
          </a:p>
          <a:p>
            <a:pPr eaLnBrk="1" hangingPunct="1">
              <a:spcBef>
                <a:spcPct val="0"/>
              </a:spcBef>
              <a:buFontTx/>
              <a:buNone/>
            </a:pPr>
            <a:r>
              <a:rPr lang="it-IT" altLang="it-IT" sz="1800">
                <a:solidFill>
                  <a:schemeClr val="tx2"/>
                </a:solidFill>
              </a:rPr>
              <a:t>atomo</a:t>
            </a:r>
          </a:p>
        </p:txBody>
      </p:sp>
      <p:sp>
        <p:nvSpPr>
          <p:cNvPr id="37906" name="Text Box 18"/>
          <p:cNvSpPr txBox="1">
            <a:spLocks noChangeArrowheads="1"/>
          </p:cNvSpPr>
          <p:nvPr/>
        </p:nvSpPr>
        <p:spPr bwMode="auto">
          <a:xfrm>
            <a:off x="3657601" y="228601"/>
            <a:ext cx="1465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chemeClr val="tx2"/>
                </a:solidFill>
              </a:rPr>
              <a:t>tipo di</a:t>
            </a:r>
          </a:p>
          <a:p>
            <a:pPr eaLnBrk="1" hangingPunct="1">
              <a:spcBef>
                <a:spcPct val="0"/>
              </a:spcBef>
              <a:buFontTx/>
              <a:buNone/>
            </a:pPr>
            <a:r>
              <a:rPr lang="it-IT" altLang="it-IT" sz="1800">
                <a:solidFill>
                  <a:schemeClr val="tx2"/>
                </a:solidFill>
              </a:rPr>
              <a:t>amminoacido</a:t>
            </a:r>
          </a:p>
        </p:txBody>
      </p:sp>
    </p:spTree>
    <p:extLst>
      <p:ext uri="{BB962C8B-B14F-4D97-AF65-F5344CB8AC3E}">
        <p14:creationId xmlns:p14="http://schemas.microsoft.com/office/powerpoint/2010/main" val="942424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9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9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79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4" grpId="0" autoUpdateAnimBg="0"/>
      <p:bldP spid="37905" grpId="0" autoUpdateAnimBg="0"/>
      <p:bldP spid="37906"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1754155" y="466520"/>
            <a:ext cx="8808098" cy="6288941"/>
          </a:xfrm>
          <a:prstGeom prst="rect">
            <a:avLst/>
          </a:prstGeom>
        </p:spPr>
      </p:pic>
    </p:spTree>
    <p:extLst>
      <p:ext uri="{BB962C8B-B14F-4D97-AF65-F5344CB8AC3E}">
        <p14:creationId xmlns:p14="http://schemas.microsoft.com/office/powerpoint/2010/main" val="3699737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1919289" y="463550"/>
            <a:ext cx="8135937"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0000"/>
              </a:lnSpc>
            </a:pPr>
            <a:r>
              <a:rPr lang="en-US" altLang="en-US" sz="2000" b="1">
                <a:solidFill>
                  <a:srgbClr val="FF0000"/>
                </a:solidFill>
                <a:latin typeface="Bell MT" panose="02020503060305020303" pitchFamily="18" charset="0"/>
              </a:rPr>
              <a:t>Stati eccitati</a:t>
            </a:r>
            <a:r>
              <a:rPr lang="en-US" altLang="en-US" sz="2000">
                <a:solidFill>
                  <a:schemeClr val="accent2"/>
                </a:solidFill>
                <a:latin typeface="Bell MT" panose="02020503060305020303" pitchFamily="18" charset="0"/>
              </a:rPr>
              <a:t>, cioè ad energia maggiore, per il Carbonio potrebbero</a:t>
            </a:r>
          </a:p>
          <a:p>
            <a:pPr eaLnBrk="1" hangingPunct="1">
              <a:lnSpc>
                <a:spcPct val="110000"/>
              </a:lnSpc>
            </a:pPr>
            <a:r>
              <a:rPr lang="en-US" altLang="en-US" sz="2000">
                <a:solidFill>
                  <a:schemeClr val="accent2"/>
                </a:solidFill>
                <a:latin typeface="Bell MT" panose="02020503060305020303" pitchFamily="18" charset="0"/>
              </a:rPr>
              <a:t>essere: </a:t>
            </a:r>
          </a:p>
          <a:p>
            <a:pPr eaLnBrk="1" hangingPunct="1">
              <a:lnSpc>
                <a:spcPct val="110000"/>
              </a:lnSpc>
              <a:buFontTx/>
              <a:buChar char="•"/>
            </a:pPr>
            <a:r>
              <a:rPr lang="en-US" altLang="en-US" sz="2000">
                <a:solidFill>
                  <a:schemeClr val="accent2"/>
                </a:solidFill>
                <a:latin typeface="Bell MT" panose="02020503060305020303" pitchFamily="18" charset="0"/>
              </a:rPr>
              <a:t>quello in cui un elettrone è stato spostato da un orbitale 2p ad un orbitale 3s 	(indicato come stato A);</a:t>
            </a:r>
          </a:p>
          <a:p>
            <a:pPr eaLnBrk="1" hangingPunct="1">
              <a:lnSpc>
                <a:spcPct val="110000"/>
              </a:lnSpc>
              <a:buFontTx/>
              <a:buChar char="•"/>
            </a:pPr>
            <a:r>
              <a:rPr lang="en-US" altLang="en-US" sz="2000">
                <a:solidFill>
                  <a:schemeClr val="accent2"/>
                </a:solidFill>
                <a:latin typeface="Bell MT" panose="02020503060305020303" pitchFamily="18" charset="0"/>
              </a:rPr>
              <a:t> quello in cui un elettrone è spostato dal 2s al 3s ( indicato come stato B), </a:t>
            </a:r>
          </a:p>
          <a:p>
            <a:pPr eaLnBrk="1" hangingPunct="1">
              <a:lnSpc>
                <a:spcPct val="110000"/>
              </a:lnSpc>
            </a:pPr>
            <a:endParaRPr lang="en-US" altLang="en-US" sz="2000">
              <a:solidFill>
                <a:schemeClr val="accent2"/>
              </a:solidFill>
              <a:latin typeface="Bell MT" panose="02020503060305020303" pitchFamily="18" charset="0"/>
            </a:endParaRPr>
          </a:p>
          <a:p>
            <a:pPr eaLnBrk="1" hangingPunct="1">
              <a:lnSpc>
                <a:spcPct val="110000"/>
              </a:lnSpc>
            </a:pPr>
            <a:r>
              <a:rPr lang="en-US" altLang="en-US" sz="2000">
                <a:solidFill>
                  <a:schemeClr val="accent2"/>
                </a:solidFill>
                <a:latin typeface="Bell MT" panose="02020503060305020303" pitchFamily="18" charset="0"/>
              </a:rPr>
              <a:t>corrispondenti alle configurazioni: </a:t>
            </a:r>
          </a:p>
          <a:p>
            <a:pPr eaLnBrk="1" hangingPunct="1"/>
            <a:r>
              <a:rPr lang="en-US" altLang="en-US" sz="2000">
                <a:solidFill>
                  <a:schemeClr val="accent2"/>
                </a:solidFill>
                <a:latin typeface="Bell MT" panose="02020503060305020303" pitchFamily="18" charset="0"/>
              </a:rPr>
              <a:t>		C (Stato eccitato A): 1s</a:t>
            </a:r>
            <a:r>
              <a:rPr lang="en-US" altLang="en-US" sz="2000" b="1" baseline="30000">
                <a:solidFill>
                  <a:schemeClr val="accent2"/>
                </a:solidFill>
                <a:latin typeface="Bell MT" panose="02020503060305020303" pitchFamily="18" charset="0"/>
              </a:rPr>
              <a:t>2</a:t>
            </a:r>
            <a:r>
              <a:rPr lang="en-US" altLang="en-US" sz="2000" b="1">
                <a:solidFill>
                  <a:schemeClr val="accent2"/>
                </a:solidFill>
                <a:latin typeface="Bell MT" panose="02020503060305020303" pitchFamily="18" charset="0"/>
              </a:rPr>
              <a:t> </a:t>
            </a:r>
            <a:r>
              <a:rPr lang="en-US" altLang="en-US" sz="2000">
                <a:solidFill>
                  <a:schemeClr val="accent2"/>
                </a:solidFill>
                <a:latin typeface="Bell MT" panose="02020503060305020303" pitchFamily="18" charset="0"/>
              </a:rPr>
              <a:t>2s</a:t>
            </a:r>
            <a:r>
              <a:rPr lang="en-US" altLang="en-US" sz="2000" b="1" baseline="30000">
                <a:solidFill>
                  <a:schemeClr val="accent2"/>
                </a:solidFill>
                <a:latin typeface="Bell MT" panose="02020503060305020303" pitchFamily="18" charset="0"/>
              </a:rPr>
              <a:t>2</a:t>
            </a:r>
            <a:r>
              <a:rPr lang="en-US" altLang="en-US" sz="2000" b="1">
                <a:solidFill>
                  <a:schemeClr val="accent2"/>
                </a:solidFill>
                <a:latin typeface="Bell MT" panose="02020503060305020303" pitchFamily="18" charset="0"/>
              </a:rPr>
              <a:t> </a:t>
            </a:r>
            <a:r>
              <a:rPr lang="en-US" altLang="en-US" sz="2000">
                <a:solidFill>
                  <a:schemeClr val="accent2"/>
                </a:solidFill>
                <a:latin typeface="Bell MT" panose="02020503060305020303" pitchFamily="18" charset="0"/>
              </a:rPr>
              <a:t>2p 3s</a:t>
            </a:r>
          </a:p>
          <a:p>
            <a:pPr eaLnBrk="1" hangingPunct="1"/>
            <a:r>
              <a:rPr lang="en-US" altLang="en-US" sz="2000">
                <a:solidFill>
                  <a:schemeClr val="accent2"/>
                </a:solidFill>
                <a:latin typeface="Bell MT" panose="02020503060305020303" pitchFamily="18" charset="0"/>
              </a:rPr>
              <a:t>		C (Stato eccitato B): 1s</a:t>
            </a:r>
            <a:r>
              <a:rPr lang="en-US" altLang="en-US" sz="2000" b="1" baseline="30000">
                <a:solidFill>
                  <a:schemeClr val="accent2"/>
                </a:solidFill>
                <a:latin typeface="Bell MT" panose="02020503060305020303" pitchFamily="18" charset="0"/>
              </a:rPr>
              <a:t>2</a:t>
            </a:r>
            <a:r>
              <a:rPr lang="en-US" altLang="en-US" sz="2000" b="1">
                <a:solidFill>
                  <a:schemeClr val="accent2"/>
                </a:solidFill>
                <a:latin typeface="Bell MT" panose="02020503060305020303" pitchFamily="18" charset="0"/>
              </a:rPr>
              <a:t> </a:t>
            </a:r>
            <a:r>
              <a:rPr lang="en-US" altLang="en-US" sz="2000">
                <a:solidFill>
                  <a:schemeClr val="accent2"/>
                </a:solidFill>
                <a:latin typeface="Bell MT" panose="02020503060305020303" pitchFamily="18" charset="0"/>
              </a:rPr>
              <a:t>2s 2p</a:t>
            </a:r>
            <a:r>
              <a:rPr lang="en-US" altLang="en-US" sz="2000" b="1" baseline="30000">
                <a:solidFill>
                  <a:schemeClr val="accent2"/>
                </a:solidFill>
                <a:latin typeface="Bell MT" panose="02020503060305020303" pitchFamily="18" charset="0"/>
              </a:rPr>
              <a:t>2</a:t>
            </a:r>
            <a:r>
              <a:rPr lang="en-US" altLang="en-US" sz="2000" b="1">
                <a:solidFill>
                  <a:schemeClr val="accent2"/>
                </a:solidFill>
                <a:latin typeface="Bell MT" panose="02020503060305020303" pitchFamily="18" charset="0"/>
              </a:rPr>
              <a:t> </a:t>
            </a:r>
            <a:r>
              <a:rPr lang="en-US" altLang="en-US" sz="2000">
                <a:solidFill>
                  <a:schemeClr val="accent2"/>
                </a:solidFill>
                <a:latin typeface="Bell MT" panose="02020503060305020303" pitchFamily="18" charset="0"/>
              </a:rPr>
              <a:t>3s</a:t>
            </a:r>
          </a:p>
          <a:p>
            <a:pPr eaLnBrk="1" hangingPunct="1"/>
            <a:endParaRPr lang="en-US" altLang="en-US" sz="2000">
              <a:solidFill>
                <a:schemeClr val="accent2"/>
              </a:solidFill>
              <a:latin typeface="Bell MT" panose="02020503060305020303" pitchFamily="18" charset="0"/>
            </a:endParaRPr>
          </a:p>
          <a:p>
            <a:pPr eaLnBrk="1" hangingPunct="1"/>
            <a:r>
              <a:rPr lang="en-US" altLang="en-US" sz="2000">
                <a:solidFill>
                  <a:schemeClr val="accent2"/>
                </a:solidFill>
                <a:latin typeface="Bell MT" panose="02020503060305020303" pitchFamily="18" charset="0"/>
              </a:rPr>
              <a:t>La differenza di energia rispetto allo stato fondamentale è data</a:t>
            </a:r>
          </a:p>
          <a:p>
            <a:pPr eaLnBrk="1" hangingPunct="1"/>
            <a:r>
              <a:rPr lang="en-US" altLang="en-US" sz="2000">
                <a:solidFill>
                  <a:schemeClr val="accent2"/>
                </a:solidFill>
                <a:latin typeface="Bell MT" panose="02020503060305020303" pitchFamily="18" charset="0"/>
              </a:rPr>
              <a:t>dalla differenza tra l’energia di un elettrone in un orbitale 3s e quella in un orbitale 2p: </a:t>
            </a:r>
            <a:r>
              <a:rPr lang="el-GR" altLang="en-US" sz="2000">
                <a:solidFill>
                  <a:schemeClr val="accent2"/>
                </a:solidFill>
                <a:latin typeface="Comic Sans MS" panose="030F0702030302020204" pitchFamily="66" charset="0"/>
              </a:rPr>
              <a:t>Δ</a:t>
            </a:r>
            <a:r>
              <a:rPr lang="en-US" altLang="en-US" sz="2000">
                <a:solidFill>
                  <a:schemeClr val="accent2"/>
                </a:solidFill>
                <a:latin typeface="Bell MT" panose="02020503060305020303" pitchFamily="18" charset="0"/>
              </a:rPr>
              <a:t>E = E(3s) – E(2p), nel caso A, mentre  vale </a:t>
            </a:r>
            <a:r>
              <a:rPr lang="el-GR" altLang="en-US" sz="2000">
                <a:solidFill>
                  <a:schemeClr val="accent2"/>
                </a:solidFill>
                <a:latin typeface="Comic Sans MS" panose="030F0702030302020204" pitchFamily="66" charset="0"/>
              </a:rPr>
              <a:t>Δ</a:t>
            </a:r>
            <a:r>
              <a:rPr lang="en-US" altLang="en-US" sz="2000">
                <a:solidFill>
                  <a:schemeClr val="accent2"/>
                </a:solidFill>
                <a:latin typeface="Bell MT" panose="02020503060305020303" pitchFamily="18" charset="0"/>
              </a:rPr>
              <a:t>E = E(3s) – E(2s) nel caso B.</a:t>
            </a:r>
          </a:p>
          <a:p>
            <a:pPr eaLnBrk="1" hangingPunct="1"/>
            <a:r>
              <a:rPr lang="en-US" altLang="en-US" sz="2000">
                <a:solidFill>
                  <a:schemeClr val="accent2"/>
                </a:solidFill>
                <a:latin typeface="Bell MT" panose="02020503060305020303" pitchFamily="18" charset="0"/>
              </a:rPr>
              <a:t>Poiché negli atomi con più elettroni E(2s) &lt; E(2p), risulta E(A) &lt; E(B) e </a:t>
            </a:r>
          </a:p>
          <a:p>
            <a:pPr eaLnBrk="1" hangingPunct="1"/>
            <a:r>
              <a:rPr lang="it-IT" altLang="en-US" sz="2000">
                <a:solidFill>
                  <a:schemeClr val="accent2"/>
                </a:solidFill>
                <a:latin typeface="Comic Sans MS" panose="030F0702030302020204" pitchFamily="66" charset="0"/>
              </a:rPr>
              <a:t>			</a:t>
            </a:r>
            <a:r>
              <a:rPr lang="el-GR" altLang="en-US" sz="2000">
                <a:solidFill>
                  <a:schemeClr val="accent2"/>
                </a:solidFill>
                <a:latin typeface="Comic Sans MS" panose="030F0702030302020204" pitchFamily="66" charset="0"/>
              </a:rPr>
              <a:t>Δ</a:t>
            </a:r>
            <a:r>
              <a:rPr lang="en-US" altLang="en-US" sz="2000">
                <a:solidFill>
                  <a:schemeClr val="accent2"/>
                </a:solidFill>
                <a:latin typeface="Bell MT" panose="02020503060305020303" pitchFamily="18" charset="0"/>
              </a:rPr>
              <a:t>E(A) &lt; </a:t>
            </a:r>
            <a:r>
              <a:rPr lang="el-GR" altLang="en-US" sz="2000">
                <a:solidFill>
                  <a:schemeClr val="accent2"/>
                </a:solidFill>
                <a:latin typeface="Comic Sans MS" panose="030F0702030302020204" pitchFamily="66" charset="0"/>
              </a:rPr>
              <a:t>Δ</a:t>
            </a:r>
            <a:r>
              <a:rPr lang="en-US" altLang="en-US" sz="2000">
                <a:solidFill>
                  <a:schemeClr val="accent2"/>
                </a:solidFill>
                <a:latin typeface="Bell MT" panose="02020503060305020303" pitchFamily="18" charset="0"/>
              </a:rPr>
              <a:t>E(B). </a:t>
            </a:r>
          </a:p>
        </p:txBody>
      </p:sp>
    </p:spTree>
    <p:extLst>
      <p:ext uri="{BB962C8B-B14F-4D97-AF65-F5344CB8AC3E}">
        <p14:creationId xmlns:p14="http://schemas.microsoft.com/office/powerpoint/2010/main" val="14938016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2127379" y="491195"/>
            <a:ext cx="7495857" cy="6068323"/>
          </a:xfrm>
          <a:prstGeom prst="rect">
            <a:avLst/>
          </a:prstGeom>
        </p:spPr>
      </p:pic>
    </p:spTree>
    <p:extLst>
      <p:ext uri="{BB962C8B-B14F-4D97-AF65-F5344CB8AC3E}">
        <p14:creationId xmlns:p14="http://schemas.microsoft.com/office/powerpoint/2010/main" val="3868621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2108720" y="457372"/>
            <a:ext cx="7465982" cy="5924865"/>
          </a:xfrm>
          <a:prstGeom prst="rect">
            <a:avLst/>
          </a:prstGeom>
        </p:spPr>
      </p:pic>
    </p:spTree>
    <p:extLst>
      <p:ext uri="{BB962C8B-B14F-4D97-AF65-F5344CB8AC3E}">
        <p14:creationId xmlns:p14="http://schemas.microsoft.com/office/powerpoint/2010/main" val="2442702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1591434" y="727788"/>
            <a:ext cx="8409441" cy="5775747"/>
          </a:xfrm>
          <a:prstGeom prst="rect">
            <a:avLst/>
          </a:prstGeom>
        </p:spPr>
      </p:pic>
    </p:spTree>
    <p:extLst>
      <p:ext uri="{BB962C8B-B14F-4D97-AF65-F5344CB8AC3E}">
        <p14:creationId xmlns:p14="http://schemas.microsoft.com/office/powerpoint/2010/main" val="2723655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1810140" y="752686"/>
            <a:ext cx="7853313" cy="5844155"/>
          </a:xfrm>
          <a:prstGeom prst="rect">
            <a:avLst/>
          </a:prstGeom>
        </p:spPr>
      </p:pic>
    </p:spTree>
    <p:extLst>
      <p:ext uri="{BB962C8B-B14F-4D97-AF65-F5344CB8AC3E}">
        <p14:creationId xmlns:p14="http://schemas.microsoft.com/office/powerpoint/2010/main" val="138745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1851909" y="419878"/>
            <a:ext cx="8299247" cy="6092987"/>
          </a:xfrm>
          <a:prstGeom prst="rect">
            <a:avLst/>
          </a:prstGeom>
        </p:spPr>
      </p:pic>
    </p:spTree>
    <p:extLst>
      <p:ext uri="{BB962C8B-B14F-4D97-AF65-F5344CB8AC3E}">
        <p14:creationId xmlns:p14="http://schemas.microsoft.com/office/powerpoint/2010/main" val="911038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2208214" y="404814"/>
            <a:ext cx="755967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err="1">
                <a:solidFill>
                  <a:schemeClr val="accent2"/>
                </a:solidFill>
                <a:latin typeface="Bell MT" panose="02020503060305020303" pitchFamily="18" charset="0"/>
              </a:rPr>
              <a:t>Anche</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nel</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caso</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delle</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molecole</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gli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elettroni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occupano</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orbitali</a:t>
            </a:r>
            <a:r>
              <a:rPr lang="en-US" altLang="en-US" sz="2000" dirty="0">
                <a:solidFill>
                  <a:schemeClr val="accent2"/>
                </a:solidFill>
                <a:latin typeface="Bell MT" panose="02020503060305020303" pitchFamily="18" charset="0"/>
              </a:rPr>
              <a:t> (</a:t>
            </a:r>
            <a:r>
              <a:rPr lang="en-US" altLang="en-US" sz="2000" dirty="0" err="1">
                <a:solidFill>
                  <a:srgbClr val="FF0000"/>
                </a:solidFill>
                <a:latin typeface="Bell MT" panose="02020503060305020303" pitchFamily="18" charset="0"/>
              </a:rPr>
              <a:t>orbitali</a:t>
            </a:r>
            <a:r>
              <a:rPr lang="en-US" altLang="en-US" sz="2000" dirty="0">
                <a:solidFill>
                  <a:srgbClr val="FF0000"/>
                </a:solidFill>
                <a:latin typeface="Bell MT" panose="02020503060305020303" pitchFamily="18" charset="0"/>
              </a:rPr>
              <a:t> </a:t>
            </a:r>
            <a:r>
              <a:rPr lang="en-US" altLang="en-US" sz="2000" dirty="0" err="1">
                <a:solidFill>
                  <a:srgbClr val="FF0000"/>
                </a:solidFill>
                <a:latin typeface="Bell MT" panose="02020503060305020303" pitchFamily="18" charset="0"/>
              </a:rPr>
              <a:t>molecolari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ognuno</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caratterizzato</a:t>
            </a:r>
            <a:r>
              <a:rPr lang="en-US" altLang="en-US" sz="2000" dirty="0">
                <a:solidFill>
                  <a:schemeClr val="accent2"/>
                </a:solidFill>
                <a:latin typeface="Bell MT" panose="02020503060305020303" pitchFamily="18" charset="0"/>
              </a:rPr>
              <a:t> da </a:t>
            </a:r>
            <a:r>
              <a:rPr lang="en-US" altLang="en-US" sz="2000" dirty="0" err="1">
                <a:solidFill>
                  <a:schemeClr val="accent2"/>
                </a:solidFill>
                <a:latin typeface="Bell MT" panose="02020503060305020303" pitchFamily="18" charset="0"/>
              </a:rPr>
              <a:t>una</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propria</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energia</a:t>
            </a:r>
            <a:r>
              <a:rPr lang="en-US" altLang="en-US" sz="2000" dirty="0">
                <a:solidFill>
                  <a:schemeClr val="accent2"/>
                </a:solidFill>
                <a:latin typeface="Bell MT" panose="02020503060305020303" pitchFamily="18" charset="0"/>
              </a:rPr>
              <a:t>. </a:t>
            </a:r>
          </a:p>
          <a:p>
            <a:pPr eaLnBrk="1" hangingPunct="1"/>
            <a:endParaRPr lang="en-US" altLang="en-US" sz="2000" dirty="0">
              <a:solidFill>
                <a:schemeClr val="accent2"/>
              </a:solidFill>
              <a:latin typeface="Bell MT" panose="02020503060305020303" pitchFamily="18" charset="0"/>
            </a:endParaRPr>
          </a:p>
          <a:p>
            <a:pPr eaLnBrk="1" hangingPunct="1"/>
            <a:r>
              <a:rPr lang="en-US" altLang="en-US" sz="2000" dirty="0" err="1">
                <a:solidFill>
                  <a:schemeClr val="accent2"/>
                </a:solidFill>
                <a:latin typeface="Bell MT" panose="02020503060305020303" pitchFamily="18" charset="0"/>
              </a:rPr>
              <a:t>Anche</a:t>
            </a:r>
            <a:r>
              <a:rPr lang="en-US" altLang="en-US" sz="2000" dirty="0">
                <a:solidFill>
                  <a:schemeClr val="accent2"/>
                </a:solidFill>
                <a:latin typeface="Bell MT" panose="02020503060305020303" pitchFamily="18" charset="0"/>
              </a:rPr>
              <a:t> in </a:t>
            </a:r>
            <a:r>
              <a:rPr lang="en-US" altLang="en-US" sz="2000" dirty="0" err="1">
                <a:solidFill>
                  <a:schemeClr val="accent2"/>
                </a:solidFill>
                <a:latin typeface="Bell MT" panose="02020503060305020303" pitchFamily="18" charset="0"/>
              </a:rPr>
              <a:t>questo</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caso</a:t>
            </a:r>
            <a:r>
              <a:rPr lang="en-US" altLang="en-US" sz="2000" dirty="0">
                <a:solidFill>
                  <a:schemeClr val="accent2"/>
                </a:solidFill>
                <a:latin typeface="Bell MT" panose="02020503060305020303" pitchFamily="18" charset="0"/>
              </a:rPr>
              <a:t> </a:t>
            </a:r>
            <a:r>
              <a:rPr lang="en-US" altLang="en-US" sz="2000" b="1" dirty="0">
                <a:solidFill>
                  <a:schemeClr val="accent2"/>
                </a:solidFill>
                <a:latin typeface="Bell MT" panose="02020503060305020303" pitchFamily="18" charset="0"/>
              </a:rPr>
              <a:t>un </a:t>
            </a:r>
            <a:r>
              <a:rPr lang="en-US" altLang="en-US" sz="2000" b="1" dirty="0" err="1">
                <a:solidFill>
                  <a:schemeClr val="accent2"/>
                </a:solidFill>
                <a:latin typeface="Bell MT" panose="02020503060305020303" pitchFamily="18" charset="0"/>
              </a:rPr>
              <a:t>orbitale</a:t>
            </a:r>
            <a:r>
              <a:rPr lang="en-US" altLang="en-US" sz="2000" b="1" dirty="0">
                <a:solidFill>
                  <a:schemeClr val="accent2"/>
                </a:solidFill>
                <a:latin typeface="Bell MT" panose="02020503060305020303" pitchFamily="18" charset="0"/>
              </a:rPr>
              <a:t> (</a:t>
            </a:r>
            <a:r>
              <a:rPr lang="en-US" altLang="en-US" sz="2000" b="1" dirty="0" err="1">
                <a:solidFill>
                  <a:schemeClr val="accent2"/>
                </a:solidFill>
                <a:latin typeface="Bell MT" panose="02020503060305020303" pitchFamily="18" charset="0"/>
              </a:rPr>
              <a:t>molecolare</a:t>
            </a:r>
            <a:r>
              <a:rPr lang="en-US" altLang="en-US" sz="2000" b="1" dirty="0">
                <a:solidFill>
                  <a:schemeClr val="accent2"/>
                </a:solidFill>
                <a:latin typeface="Bell MT" panose="02020503060305020303" pitchFamily="18" charset="0"/>
              </a:rPr>
              <a:t>) è </a:t>
            </a:r>
            <a:r>
              <a:rPr lang="en-US" altLang="en-US" sz="2000" b="1" dirty="0" err="1">
                <a:solidFill>
                  <a:schemeClr val="accent2"/>
                </a:solidFill>
                <a:latin typeface="Bell MT" panose="02020503060305020303" pitchFamily="18" charset="0"/>
              </a:rPr>
              <a:t>matematicamente</a:t>
            </a:r>
            <a:r>
              <a:rPr lang="en-US" altLang="en-US" sz="2000" b="1" dirty="0">
                <a:solidFill>
                  <a:schemeClr val="accent2"/>
                </a:solidFill>
                <a:latin typeface="Bell MT" panose="02020503060305020303" pitchFamily="18" charset="0"/>
              </a:rPr>
              <a:t> </a:t>
            </a:r>
            <a:r>
              <a:rPr lang="en-US" altLang="en-US" sz="2000" b="1" dirty="0" err="1">
                <a:solidFill>
                  <a:schemeClr val="accent2"/>
                </a:solidFill>
                <a:latin typeface="Bell MT" panose="02020503060305020303" pitchFamily="18" charset="0"/>
              </a:rPr>
              <a:t>rappresentabile</a:t>
            </a:r>
            <a:r>
              <a:rPr lang="en-US" altLang="en-US" sz="2000" b="1" dirty="0">
                <a:solidFill>
                  <a:schemeClr val="accent2"/>
                </a:solidFill>
                <a:latin typeface="Bell MT" panose="02020503060305020303" pitchFamily="18" charset="0"/>
              </a:rPr>
              <a:t> come </a:t>
            </a:r>
            <a:r>
              <a:rPr lang="en-US" altLang="en-US" sz="2000" b="1" dirty="0" err="1">
                <a:solidFill>
                  <a:schemeClr val="accent2"/>
                </a:solidFill>
                <a:latin typeface="Bell MT" panose="02020503060305020303" pitchFamily="18" charset="0"/>
              </a:rPr>
              <a:t>una</a:t>
            </a:r>
            <a:r>
              <a:rPr lang="en-US" altLang="en-US" sz="2000" b="1" dirty="0">
                <a:solidFill>
                  <a:schemeClr val="accent2"/>
                </a:solidFill>
                <a:latin typeface="Bell MT" panose="02020503060305020303" pitchFamily="18" charset="0"/>
              </a:rPr>
              <a:t> </a:t>
            </a:r>
            <a:r>
              <a:rPr lang="en-US" altLang="en-US" sz="2000" b="1" dirty="0" err="1">
                <a:solidFill>
                  <a:schemeClr val="accent2"/>
                </a:solidFill>
                <a:latin typeface="Bell MT" panose="02020503060305020303" pitchFamily="18" charset="0"/>
              </a:rPr>
              <a:t>funzione</a:t>
            </a:r>
            <a:r>
              <a:rPr lang="en-US" altLang="en-US" sz="2000" b="1" dirty="0">
                <a:solidFill>
                  <a:schemeClr val="accent2"/>
                </a:solidFill>
                <a:latin typeface="Bell MT" panose="02020503060305020303" pitchFamily="18" charset="0"/>
              </a:rPr>
              <a:t> (</a:t>
            </a:r>
            <a:r>
              <a:rPr lang="en-US" altLang="en-US" sz="2000" b="1" dirty="0" err="1">
                <a:solidFill>
                  <a:schemeClr val="accent2"/>
                </a:solidFill>
                <a:latin typeface="Bell MT" panose="02020503060305020303" pitchFamily="18" charset="0"/>
              </a:rPr>
              <a:t>d’onda</a:t>
            </a:r>
            <a:r>
              <a:rPr lang="en-US" altLang="en-US" sz="2000" b="1" dirty="0">
                <a:solidFill>
                  <a:schemeClr val="accent2"/>
                </a:solidFill>
                <a:latin typeface="Bell MT" panose="02020503060305020303" pitchFamily="18" charset="0"/>
              </a:rPr>
              <a:t>) </a:t>
            </a:r>
            <a:r>
              <a:rPr lang="en-US" altLang="en-US" sz="2000" b="1" dirty="0" err="1">
                <a:solidFill>
                  <a:schemeClr val="accent2"/>
                </a:solidFill>
                <a:latin typeface="Bell MT" panose="02020503060305020303" pitchFamily="18" charset="0"/>
              </a:rPr>
              <a:t>delle</a:t>
            </a:r>
            <a:r>
              <a:rPr lang="en-US" altLang="en-US" sz="2000" b="1" dirty="0">
                <a:solidFill>
                  <a:schemeClr val="accent2"/>
                </a:solidFill>
                <a:latin typeface="Bell MT" panose="02020503060305020303" pitchFamily="18" charset="0"/>
              </a:rPr>
              <a:t> coordinate di un solo </a:t>
            </a:r>
            <a:r>
              <a:rPr lang="en-US" altLang="en-US" sz="2000" b="1" dirty="0" err="1">
                <a:solidFill>
                  <a:schemeClr val="accent2"/>
                </a:solidFill>
                <a:latin typeface="Bell MT" panose="02020503060305020303" pitchFamily="18" charset="0"/>
              </a:rPr>
              <a:t>elettrone</a:t>
            </a:r>
            <a:r>
              <a:rPr lang="en-US" altLang="en-US" sz="2000" b="1" dirty="0">
                <a:solidFill>
                  <a:schemeClr val="accent2"/>
                </a:solidFill>
                <a:latin typeface="Bell MT" panose="02020503060305020303" pitchFamily="18" charset="0"/>
              </a:rPr>
              <a:t>,</a:t>
            </a:r>
            <a:r>
              <a:rPr lang="en-US" altLang="en-US" sz="2000" dirty="0">
                <a:solidFill>
                  <a:schemeClr val="accent2"/>
                </a:solidFill>
                <a:latin typeface="Bell MT" panose="02020503060305020303" pitchFamily="18" charset="0"/>
              </a:rPr>
              <a:t> e la </a:t>
            </a:r>
            <a:r>
              <a:rPr lang="en-US" altLang="en-US" sz="2000" dirty="0" err="1">
                <a:solidFill>
                  <a:schemeClr val="accent2"/>
                </a:solidFill>
                <a:latin typeface="Bell MT" panose="02020503060305020303" pitchFamily="18" charset="0"/>
              </a:rPr>
              <a:t>funzione</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d’onda</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elettronica</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che</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descrivere</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il</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sistema</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totale</a:t>
            </a:r>
            <a:r>
              <a:rPr lang="en-US" altLang="en-US" sz="2000" dirty="0">
                <a:solidFill>
                  <a:schemeClr val="accent2"/>
                </a:solidFill>
                <a:latin typeface="Bell MT" panose="02020503060305020303" pitchFamily="18" charset="0"/>
              </a:rPr>
              <a:t> di </a:t>
            </a:r>
            <a:r>
              <a:rPr lang="en-US" altLang="en-US" sz="2000" dirty="0" err="1">
                <a:solidFill>
                  <a:schemeClr val="accent2"/>
                </a:solidFill>
                <a:latin typeface="Bell MT" panose="02020503060305020303" pitchFamily="18" charset="0"/>
              </a:rPr>
              <a:t>tutti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gli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elettroni</a:t>
            </a:r>
            <a:r>
              <a:rPr lang="en-US" altLang="en-US" sz="2000" dirty="0">
                <a:solidFill>
                  <a:schemeClr val="accent2"/>
                </a:solidFill>
                <a:latin typeface="Bell MT" panose="02020503060305020303" pitchFamily="18" charset="0"/>
              </a:rPr>
              <a:t> è data dal </a:t>
            </a:r>
            <a:r>
              <a:rPr lang="en-US" altLang="en-US" sz="2000" dirty="0" err="1">
                <a:solidFill>
                  <a:schemeClr val="accent2"/>
                </a:solidFill>
                <a:latin typeface="Bell MT" panose="02020503060305020303" pitchFamily="18" charset="0"/>
              </a:rPr>
              <a:t>prodotto</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delle</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singole</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funzioni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orbitali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molecolari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occupati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dagli</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elettroni</a:t>
            </a:r>
            <a:r>
              <a:rPr lang="en-US" altLang="en-US" sz="2000" dirty="0">
                <a:solidFill>
                  <a:schemeClr val="accent2"/>
                </a:solidFill>
                <a:latin typeface="Bell MT" panose="02020503060305020303" pitchFamily="18" charset="0"/>
              </a:rPr>
              <a:t> in </a:t>
            </a:r>
            <a:r>
              <a:rPr lang="en-US" altLang="en-US" sz="2000" dirty="0" err="1">
                <a:solidFill>
                  <a:schemeClr val="accent2"/>
                </a:solidFill>
                <a:latin typeface="Bell MT" panose="02020503060305020303" pitchFamily="18" charset="0"/>
              </a:rPr>
              <a:t>quello</a:t>
            </a:r>
            <a:r>
              <a:rPr lang="en-US" altLang="en-US" sz="2000" dirty="0">
                <a:solidFill>
                  <a:schemeClr val="accent2"/>
                </a:solidFill>
                <a:latin typeface="Bell MT" panose="02020503060305020303" pitchFamily="18" charset="0"/>
              </a:rPr>
              <a:t> </a:t>
            </a:r>
            <a:r>
              <a:rPr lang="en-US" altLang="en-US" sz="2000" dirty="0" err="1">
                <a:solidFill>
                  <a:schemeClr val="accent2"/>
                </a:solidFill>
                <a:latin typeface="Bell MT" panose="02020503060305020303" pitchFamily="18" charset="0"/>
              </a:rPr>
              <a:t>stato</a:t>
            </a:r>
            <a:r>
              <a:rPr lang="en-US" altLang="en-US" sz="2000" dirty="0">
                <a:solidFill>
                  <a:schemeClr val="accent2"/>
                </a:solidFill>
                <a:latin typeface="Bell MT" panose="02020503060305020303" pitchFamily="18" charset="0"/>
              </a:rPr>
              <a:t>).</a:t>
            </a:r>
          </a:p>
        </p:txBody>
      </p:sp>
      <p:sp>
        <p:nvSpPr>
          <p:cNvPr id="14339" name="Rectangle 5"/>
          <p:cNvSpPr>
            <a:spLocks noChangeArrowheads="1"/>
          </p:cNvSpPr>
          <p:nvPr/>
        </p:nvSpPr>
        <p:spPr bwMode="auto">
          <a:xfrm>
            <a:off x="2178050" y="3786189"/>
            <a:ext cx="770413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chemeClr val="accent2"/>
                </a:solidFill>
                <a:latin typeface="Bell MT" panose="02020503060305020303" pitchFamily="18" charset="0"/>
              </a:rPr>
              <a:t>Uno </a:t>
            </a:r>
            <a:r>
              <a:rPr lang="en-US" altLang="en-US" sz="2000">
                <a:solidFill>
                  <a:srgbClr val="FF0000"/>
                </a:solidFill>
                <a:latin typeface="Bell MT" panose="02020503060305020303" pitchFamily="18" charset="0"/>
              </a:rPr>
              <a:t>stato eccitato</a:t>
            </a:r>
            <a:r>
              <a:rPr lang="en-US" altLang="en-US" sz="2000">
                <a:solidFill>
                  <a:schemeClr val="accent2"/>
                </a:solidFill>
                <a:latin typeface="Bell MT" panose="02020503060305020303" pitchFamily="18" charset="0"/>
              </a:rPr>
              <a:t> si ottiene sempre trasferendo uno (o piu) elettroni da orbitali molecolari occupati nello stato fondamentale ad uno (o più) orbitali non occupati, ad energia maggiore.</a:t>
            </a:r>
          </a:p>
          <a:p>
            <a:pPr eaLnBrk="1" hangingPunct="1"/>
            <a:endParaRPr lang="en-US" altLang="en-US" sz="2000">
              <a:solidFill>
                <a:schemeClr val="accent2"/>
              </a:solidFill>
              <a:latin typeface="Bell MT" panose="02020503060305020303" pitchFamily="18" charset="0"/>
            </a:endParaRPr>
          </a:p>
          <a:p>
            <a:pPr eaLnBrk="1" hangingPunct="1"/>
            <a:r>
              <a:rPr lang="en-US" altLang="en-US" sz="2000">
                <a:solidFill>
                  <a:schemeClr val="accent2"/>
                </a:solidFill>
                <a:latin typeface="Bell MT" panose="02020503060305020303" pitchFamily="18" charset="0"/>
              </a:rPr>
              <a:t>L’energia di un elettrone è, ancora, l’energia dell’orbitale che esso occupa, e l’energia di uno stato è approssimativamente la somma delle energie degli elettroni negli orbitali molecolari occupati nei diversi stati.</a:t>
            </a:r>
          </a:p>
        </p:txBody>
      </p:sp>
    </p:spTree>
    <p:extLst>
      <p:ext uri="{BB962C8B-B14F-4D97-AF65-F5344CB8AC3E}">
        <p14:creationId xmlns:p14="http://schemas.microsoft.com/office/powerpoint/2010/main" val="1563249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ChangeArrowheads="1"/>
          </p:cNvSpPr>
          <p:nvPr/>
        </p:nvSpPr>
        <p:spPr bwMode="auto">
          <a:xfrm>
            <a:off x="4367213" y="333375"/>
            <a:ext cx="393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Bell MT" panose="02020503060305020303" pitchFamily="18" charset="0"/>
              </a:rPr>
              <a:t>ORBITALI MOLECOLARI</a:t>
            </a:r>
          </a:p>
        </p:txBody>
      </p:sp>
      <p:sp>
        <p:nvSpPr>
          <p:cNvPr id="15363" name="Rectangle 6"/>
          <p:cNvSpPr>
            <a:spLocks noChangeArrowheads="1"/>
          </p:cNvSpPr>
          <p:nvPr/>
        </p:nvSpPr>
        <p:spPr bwMode="auto">
          <a:xfrm>
            <a:off x="2063750" y="908051"/>
            <a:ext cx="77041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chemeClr val="accent2"/>
                </a:solidFill>
                <a:latin typeface="Bell MT" panose="02020503060305020303" pitchFamily="18" charset="0"/>
              </a:rPr>
              <a:t>Gli orbitali molecolari sono dati dalla combinazione di orbitali atomici, e la loro forma dipende dagli orbitali atomici con cui sono costruiti.</a:t>
            </a:r>
          </a:p>
          <a:p>
            <a:pPr eaLnBrk="1" hangingPunct="1"/>
            <a:r>
              <a:rPr lang="en-US" altLang="en-US" sz="2000">
                <a:solidFill>
                  <a:schemeClr val="accent2"/>
                </a:solidFill>
                <a:latin typeface="Bell MT" panose="02020503060305020303" pitchFamily="18" charset="0"/>
              </a:rPr>
              <a:t>Possono essere di tre tipi: </a:t>
            </a:r>
            <a:r>
              <a:rPr lang="en-US" altLang="en-US" sz="2000">
                <a:solidFill>
                  <a:srgbClr val="FF0000"/>
                </a:solidFill>
                <a:latin typeface="Bell MT" panose="02020503060305020303" pitchFamily="18" charset="0"/>
                <a:sym typeface="Symbol" panose="05050102010706020507" pitchFamily="18" charset="2"/>
              </a:rPr>
              <a:t></a:t>
            </a:r>
            <a:r>
              <a:rPr lang="en-US" altLang="en-US" sz="2000" b="1">
                <a:solidFill>
                  <a:srgbClr val="FF0000"/>
                </a:solidFill>
                <a:latin typeface="Bell MT" panose="02020503060305020303" pitchFamily="18" charset="0"/>
              </a:rPr>
              <a:t>, </a:t>
            </a:r>
            <a:r>
              <a:rPr lang="en-US" altLang="en-US" sz="2000">
                <a:solidFill>
                  <a:srgbClr val="FF0000"/>
                </a:solidFill>
                <a:latin typeface="Bell MT" panose="02020503060305020303" pitchFamily="18" charset="0"/>
                <a:sym typeface="Symbol" panose="05050102010706020507" pitchFamily="18" charset="2"/>
              </a:rPr>
              <a:t></a:t>
            </a:r>
            <a:r>
              <a:rPr lang="en-US" altLang="en-US" sz="2000">
                <a:solidFill>
                  <a:srgbClr val="FF0000"/>
                </a:solidFill>
                <a:latin typeface="Bell MT" panose="02020503060305020303" pitchFamily="18" charset="0"/>
              </a:rPr>
              <a:t> ed n.</a:t>
            </a:r>
          </a:p>
        </p:txBody>
      </p:sp>
      <p:sp>
        <p:nvSpPr>
          <p:cNvPr id="15364" name="Rectangle 7"/>
          <p:cNvSpPr>
            <a:spLocks noChangeArrowheads="1"/>
          </p:cNvSpPr>
          <p:nvPr/>
        </p:nvSpPr>
        <p:spPr bwMode="auto">
          <a:xfrm>
            <a:off x="6383338" y="1844676"/>
            <a:ext cx="3960812"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10000"/>
              </a:lnSpc>
            </a:pPr>
            <a:r>
              <a:rPr lang="en-US" altLang="en-US" sz="2000" b="1">
                <a:solidFill>
                  <a:srgbClr val="FF0000"/>
                </a:solidFill>
                <a:latin typeface="Bell MT" panose="02020503060305020303" pitchFamily="18" charset="0"/>
              </a:rPr>
              <a:t>Orbitali </a:t>
            </a:r>
            <a:r>
              <a:rPr lang="en-US" altLang="en-US" sz="2000" b="1">
                <a:solidFill>
                  <a:srgbClr val="FF0000"/>
                </a:solidFill>
                <a:latin typeface="Bell MT" panose="02020503060305020303" pitchFamily="18" charset="0"/>
                <a:sym typeface="Symbol" panose="05050102010706020507" pitchFamily="18" charset="2"/>
              </a:rPr>
              <a:t></a:t>
            </a:r>
          </a:p>
          <a:p>
            <a:pPr eaLnBrk="1" hangingPunct="1">
              <a:lnSpc>
                <a:spcPct val="110000"/>
              </a:lnSpc>
            </a:pPr>
            <a:r>
              <a:rPr lang="en-US" altLang="en-US" sz="2000">
                <a:solidFill>
                  <a:schemeClr val="accent2"/>
                </a:solidFill>
                <a:latin typeface="Bell MT" panose="02020503060305020303" pitchFamily="18" charset="0"/>
              </a:rPr>
              <a:t>Si formano dalla combinazione di  2 orbitali 1s di due atomi di H nella molecola H</a:t>
            </a:r>
            <a:r>
              <a:rPr lang="en-US" altLang="en-US" sz="2000" b="1">
                <a:solidFill>
                  <a:schemeClr val="accent2"/>
                </a:solidFill>
                <a:latin typeface="Bell MT" panose="02020503060305020303" pitchFamily="18" charset="0"/>
              </a:rPr>
              <a:t>2</a:t>
            </a:r>
            <a:r>
              <a:rPr lang="en-US" altLang="en-US" sz="2000">
                <a:solidFill>
                  <a:schemeClr val="accent2"/>
                </a:solidFill>
                <a:latin typeface="Bell MT" panose="02020503060305020303" pitchFamily="18" charset="0"/>
              </a:rPr>
              <a:t>.</a:t>
            </a:r>
          </a:p>
          <a:p>
            <a:pPr eaLnBrk="1" hangingPunct="1"/>
            <a:r>
              <a:rPr lang="en-US" altLang="en-US" sz="2000">
                <a:solidFill>
                  <a:schemeClr val="accent2"/>
                </a:solidFill>
                <a:latin typeface="Bell MT" panose="02020503060305020303" pitchFamily="18" charset="0"/>
              </a:rPr>
              <a:t>Hanno simmetria cilindrica rispetto all'asse di legame. </a:t>
            </a:r>
          </a:p>
          <a:p>
            <a:pPr eaLnBrk="1" hangingPunct="1"/>
            <a:r>
              <a:rPr lang="en-US" altLang="en-US" sz="2000">
                <a:solidFill>
                  <a:schemeClr val="accent2"/>
                </a:solidFill>
                <a:latin typeface="Bell MT" panose="02020503060305020303" pitchFamily="18" charset="0"/>
              </a:rPr>
              <a:t>La combinazione può essere positiva o negativa, e si ottengono 2 orbitali molecolari, uno di legame (</a:t>
            </a:r>
            <a:r>
              <a:rPr lang="en-US" altLang="en-US" sz="2000">
                <a:solidFill>
                  <a:schemeClr val="accent2"/>
                </a:solidFill>
                <a:latin typeface="Bell MT" panose="02020503060305020303" pitchFamily="18" charset="0"/>
                <a:sym typeface="Symbol" panose="05050102010706020507" pitchFamily="18" charset="2"/>
              </a:rPr>
              <a:t></a:t>
            </a:r>
            <a:r>
              <a:rPr lang="en-US" altLang="en-US" sz="2000" b="1">
                <a:solidFill>
                  <a:schemeClr val="accent2"/>
                </a:solidFill>
                <a:latin typeface="Bell MT" panose="02020503060305020303" pitchFamily="18" charset="0"/>
              </a:rPr>
              <a:t>) </a:t>
            </a:r>
            <a:r>
              <a:rPr lang="en-US" altLang="en-US" sz="2000">
                <a:solidFill>
                  <a:schemeClr val="accent2"/>
                </a:solidFill>
                <a:latin typeface="Bell MT" panose="02020503060305020303" pitchFamily="18" charset="0"/>
              </a:rPr>
              <a:t>e uno di antilegame (</a:t>
            </a:r>
            <a:r>
              <a:rPr lang="en-US" altLang="en-US" sz="2000">
                <a:solidFill>
                  <a:schemeClr val="accent2"/>
                </a:solidFill>
                <a:latin typeface="Bell MT" panose="02020503060305020303" pitchFamily="18" charset="0"/>
                <a:sym typeface="Symbol" panose="05050102010706020507" pitchFamily="18" charset="2"/>
              </a:rPr>
              <a:t></a:t>
            </a:r>
            <a:r>
              <a:rPr lang="en-US" altLang="en-US" sz="2000" b="1">
                <a:solidFill>
                  <a:schemeClr val="accent2"/>
                </a:solidFill>
                <a:latin typeface="Bell MT" panose="02020503060305020303" pitchFamily="18" charset="0"/>
              </a:rPr>
              <a:t>*</a:t>
            </a:r>
            <a:r>
              <a:rPr lang="en-US" altLang="en-US" sz="2000">
                <a:solidFill>
                  <a:schemeClr val="accent2"/>
                </a:solidFill>
                <a:latin typeface="Bell MT" panose="02020503060305020303" pitchFamily="18" charset="0"/>
              </a:rPr>
              <a:t>). </a:t>
            </a:r>
          </a:p>
        </p:txBody>
      </p:sp>
      <p:pic>
        <p:nvPicPr>
          <p:cNvPr id="1536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2205038"/>
            <a:ext cx="3887788"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9"/>
          <p:cNvSpPr>
            <a:spLocks noChangeArrowheads="1"/>
          </p:cNvSpPr>
          <p:nvPr/>
        </p:nvSpPr>
        <p:spPr bwMode="auto">
          <a:xfrm>
            <a:off x="1774825" y="5373689"/>
            <a:ext cx="86756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chemeClr val="accent2"/>
                </a:solidFill>
                <a:latin typeface="Bell MT" panose="02020503060305020303" pitchFamily="18" charset="0"/>
              </a:rPr>
              <a:t>Quelli di legame hanno </a:t>
            </a:r>
            <a:r>
              <a:rPr lang="en-US" altLang="en-US" sz="2000">
                <a:solidFill>
                  <a:srgbClr val="FF0000"/>
                </a:solidFill>
                <a:latin typeface="Bell MT" panose="02020503060305020303" pitchFamily="18" charset="0"/>
              </a:rPr>
              <a:t>energia inferiore</a:t>
            </a:r>
            <a:r>
              <a:rPr lang="en-US" altLang="en-US" sz="2000">
                <a:solidFill>
                  <a:schemeClr val="accent2"/>
                </a:solidFill>
                <a:latin typeface="Bell MT" panose="02020503060305020303" pitchFamily="18" charset="0"/>
              </a:rPr>
              <a:t> rispetto ai due orbitali  atomici originari, e sono caratterizzati da un accumulo di densità elettronica tra i nuclei.</a:t>
            </a:r>
          </a:p>
        </p:txBody>
      </p:sp>
    </p:spTree>
    <p:extLst>
      <p:ext uri="{BB962C8B-B14F-4D97-AF65-F5344CB8AC3E}">
        <p14:creationId xmlns:p14="http://schemas.microsoft.com/office/powerpoint/2010/main" val="2114060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1992314" y="404813"/>
            <a:ext cx="79216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0000"/>
              </a:lnSpc>
            </a:pPr>
            <a:r>
              <a:rPr lang="en-US" altLang="en-US" sz="2000">
                <a:solidFill>
                  <a:schemeClr val="accent2"/>
                </a:solidFill>
                <a:latin typeface="Bell MT" panose="02020503060305020303" pitchFamily="18" charset="0"/>
              </a:rPr>
              <a:t>Quelli di </a:t>
            </a:r>
            <a:r>
              <a:rPr lang="en-US" altLang="en-US" sz="2000">
                <a:solidFill>
                  <a:srgbClr val="FF0000"/>
                </a:solidFill>
                <a:latin typeface="Bell MT" panose="02020503060305020303" pitchFamily="18" charset="0"/>
              </a:rPr>
              <a:t>antilegame </a:t>
            </a:r>
            <a:r>
              <a:rPr lang="en-US" altLang="en-US" sz="2000">
                <a:solidFill>
                  <a:schemeClr val="accent2"/>
                </a:solidFill>
                <a:latin typeface="Bell MT" panose="02020503060305020303" pitchFamily="18" charset="0"/>
              </a:rPr>
              <a:t>hanno energia superiore agli 1s originari ed hanno un nodo (piano nodale, perpendicolare all’asse internucleare, una regione in cui c'è probabilità nulla di trovare l'elettrone) tra i nuclei. </a:t>
            </a:r>
          </a:p>
        </p:txBody>
      </p:sp>
      <p:pic>
        <p:nvPicPr>
          <p:cNvPr id="1638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051" y="1773238"/>
            <a:ext cx="4176713" cy="29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7"/>
          <p:cNvSpPr>
            <a:spLocks noChangeArrowheads="1"/>
          </p:cNvSpPr>
          <p:nvPr/>
        </p:nvSpPr>
        <p:spPr bwMode="auto">
          <a:xfrm>
            <a:off x="1847850" y="4941889"/>
            <a:ext cx="8820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0000"/>
              </a:lnSpc>
            </a:pPr>
            <a:r>
              <a:rPr lang="en-US" altLang="en-US" sz="2000">
                <a:solidFill>
                  <a:schemeClr val="accent2"/>
                </a:solidFill>
                <a:latin typeface="Bell MT" panose="02020503060305020303" pitchFamily="18" charset="0"/>
              </a:rPr>
              <a:t>Nello stato fondamentale i 2 elettroni che occupavano i 2 orbitali atomici 1s nei 2 atomi di H, occuperanno </a:t>
            </a:r>
            <a:r>
              <a:rPr lang="en-US" altLang="en-US" sz="2000">
                <a:solidFill>
                  <a:srgbClr val="FF0000"/>
                </a:solidFill>
                <a:latin typeface="Bell MT" panose="02020503060305020303" pitchFamily="18" charset="0"/>
              </a:rPr>
              <a:t>l'orbitale di legame</a:t>
            </a:r>
            <a:r>
              <a:rPr lang="en-US" altLang="en-US" sz="2000">
                <a:solidFill>
                  <a:schemeClr val="accent2"/>
                </a:solidFill>
                <a:latin typeface="Bell MT" panose="02020503060305020303" pitchFamily="18" charset="0"/>
              </a:rPr>
              <a:t> </a:t>
            </a:r>
            <a:r>
              <a:rPr lang="en-US" altLang="en-US" sz="2000">
                <a:solidFill>
                  <a:srgbClr val="FF0000"/>
                </a:solidFill>
                <a:latin typeface="Bell MT" panose="02020503060305020303" pitchFamily="18" charset="0"/>
                <a:sym typeface="Symbol" panose="05050102010706020507" pitchFamily="18" charset="2"/>
              </a:rPr>
              <a:t> </a:t>
            </a:r>
            <a:r>
              <a:rPr lang="en-US" altLang="en-US" sz="2000">
                <a:solidFill>
                  <a:schemeClr val="accent2"/>
                </a:solidFill>
                <a:latin typeface="Bell MT" panose="02020503060305020303" pitchFamily="18" charset="0"/>
              </a:rPr>
              <a:t>(formazione di un legame </a:t>
            </a:r>
            <a:r>
              <a:rPr lang="en-US" altLang="en-US" sz="2000">
                <a:solidFill>
                  <a:schemeClr val="accent2"/>
                </a:solidFill>
                <a:latin typeface="Bell MT" panose="02020503060305020303" pitchFamily="18" charset="0"/>
                <a:sym typeface="Symbol" panose="05050102010706020507" pitchFamily="18" charset="2"/>
              </a:rPr>
              <a:t></a:t>
            </a:r>
            <a:r>
              <a:rPr lang="en-US" altLang="en-US" sz="2000">
                <a:solidFill>
                  <a:schemeClr val="accent2"/>
                </a:solidFill>
                <a:latin typeface="Bell MT" panose="02020503060305020303" pitchFamily="18" charset="0"/>
              </a:rPr>
              <a:t> ).</a:t>
            </a:r>
          </a:p>
        </p:txBody>
      </p:sp>
    </p:spTree>
    <p:extLst>
      <p:ext uri="{BB962C8B-B14F-4D97-AF65-F5344CB8AC3E}">
        <p14:creationId xmlns:p14="http://schemas.microsoft.com/office/powerpoint/2010/main" val="1578556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image0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075" y="2133600"/>
            <a:ext cx="4751388" cy="18811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411" name="Rectangle 5"/>
          <p:cNvSpPr>
            <a:spLocks noChangeArrowheads="1"/>
          </p:cNvSpPr>
          <p:nvPr/>
        </p:nvSpPr>
        <p:spPr bwMode="auto">
          <a:xfrm>
            <a:off x="2063750" y="476251"/>
            <a:ext cx="80645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Low" eaLnBrk="1" hangingPunct="1"/>
            <a:r>
              <a:rPr lang="en-GB" altLang="en-US" sz="2000">
                <a:solidFill>
                  <a:schemeClr val="accent2"/>
                </a:solidFill>
                <a:latin typeface="Bell MT" panose="02020503060305020303" pitchFamily="18" charset="0"/>
              </a:rPr>
              <a:t>Quando la molecola H</a:t>
            </a:r>
            <a:r>
              <a:rPr lang="en-GB" altLang="en-US" sz="2000" baseline="-25000">
                <a:solidFill>
                  <a:schemeClr val="accent2"/>
                </a:solidFill>
                <a:latin typeface="Bell MT" panose="02020503060305020303" pitchFamily="18" charset="0"/>
              </a:rPr>
              <a:t>2 </a:t>
            </a:r>
            <a:r>
              <a:rPr lang="en-GB" altLang="en-US" sz="2000">
                <a:solidFill>
                  <a:schemeClr val="accent2"/>
                </a:solidFill>
                <a:latin typeface="Bell MT" panose="02020503060305020303" pitchFamily="18" charset="0"/>
              </a:rPr>
              <a:t>è nel suo stato fondamentale, entrambi gli elettroni sono accoppiati in un orbitale di legame a più bassa energia, questo è il più alto orbitale molecolare occupato (Highest Occupied Molecular Orbital = HOMO).  L’orbitale </a:t>
            </a:r>
            <a:r>
              <a:rPr lang="it-IT" altLang="en-US" sz="2000">
                <a:solidFill>
                  <a:schemeClr val="accent2"/>
                </a:solidFill>
                <a:latin typeface="Bell MT" panose="02020503060305020303" pitchFamily="18" charset="0"/>
              </a:rPr>
              <a:t>σ</a:t>
            </a:r>
            <a:r>
              <a:rPr lang="en-GB" altLang="en-US" sz="2000">
                <a:solidFill>
                  <a:schemeClr val="accent2"/>
                </a:solidFill>
                <a:latin typeface="Bell MT" panose="02020503060305020303" pitchFamily="18" charset="0"/>
              </a:rPr>
              <a:t>* di antilegame invece è il più basso orbitae non occupato (Lowest Unoccupied Molecular Orbital = LUMO).</a:t>
            </a:r>
          </a:p>
        </p:txBody>
      </p:sp>
      <p:sp>
        <p:nvSpPr>
          <p:cNvPr id="17412" name="Rectangle 6"/>
          <p:cNvSpPr>
            <a:spLocks noChangeArrowheads="1"/>
          </p:cNvSpPr>
          <p:nvPr/>
        </p:nvSpPr>
        <p:spPr bwMode="auto">
          <a:xfrm>
            <a:off x="2063750" y="4276726"/>
            <a:ext cx="792003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Low" eaLnBrk="1" hangingPunct="1"/>
            <a:r>
              <a:rPr lang="en-GB" altLang="en-US" sz="2000">
                <a:solidFill>
                  <a:schemeClr val="accent2"/>
                </a:solidFill>
                <a:latin typeface="Bell MT" panose="02020503060305020303" pitchFamily="18" charset="0"/>
              </a:rPr>
              <a:t>Se la molecola assorbe una radiazione di energia uguale a </a:t>
            </a:r>
            <a:r>
              <a:rPr lang="it-IT" altLang="en-US" sz="2000" b="1">
                <a:solidFill>
                  <a:schemeClr val="accent2"/>
                </a:solidFill>
                <a:latin typeface="Bell MT" panose="02020503060305020303" pitchFamily="18" charset="0"/>
              </a:rPr>
              <a:t>Δ</a:t>
            </a:r>
            <a:r>
              <a:rPr lang="en-GB" altLang="en-US" sz="2000">
                <a:solidFill>
                  <a:schemeClr val="accent2"/>
                </a:solidFill>
                <a:latin typeface="Bell MT" panose="02020503060305020303" pitchFamily="18" charset="0"/>
              </a:rPr>
              <a:t>E, ovvero la differenza di energia tra I due orbitali HOMO e LUMO, tale energia promuove il trasferimento di un elettrone tra questi due orbitali e dunque tra un orbitale </a:t>
            </a:r>
            <a:r>
              <a:rPr lang="it-IT" altLang="en-US" sz="2000">
                <a:solidFill>
                  <a:schemeClr val="accent2"/>
                </a:solidFill>
                <a:latin typeface="Bell MT" panose="02020503060305020303" pitchFamily="18" charset="0"/>
              </a:rPr>
              <a:t>σ</a:t>
            </a:r>
            <a:r>
              <a:rPr lang="en-GB" altLang="en-US" sz="2000">
                <a:solidFill>
                  <a:schemeClr val="accent2"/>
                </a:solidFill>
                <a:latin typeface="Bell MT" panose="02020503060305020303" pitchFamily="18" charset="0"/>
              </a:rPr>
              <a:t> e uno  </a:t>
            </a:r>
            <a:r>
              <a:rPr lang="it-IT" altLang="en-US" sz="2000">
                <a:solidFill>
                  <a:schemeClr val="accent2"/>
                </a:solidFill>
                <a:latin typeface="Bell MT" panose="02020503060305020303" pitchFamily="18" charset="0"/>
              </a:rPr>
              <a:t>σ</a:t>
            </a:r>
            <a:r>
              <a:rPr lang="en-GB" altLang="en-US" sz="2000">
                <a:solidFill>
                  <a:schemeClr val="accent2"/>
                </a:solidFill>
                <a:latin typeface="Bell MT" panose="02020503060305020303" pitchFamily="18" charset="0"/>
              </a:rPr>
              <a:t>*. Questo passaggio si chiama </a:t>
            </a:r>
            <a:r>
              <a:rPr lang="en-GB" altLang="en-US" sz="2000" b="1">
                <a:solidFill>
                  <a:schemeClr val="accent2"/>
                </a:solidFill>
                <a:latin typeface="Bell MT" panose="02020503060305020303" pitchFamily="18" charset="0"/>
              </a:rPr>
              <a:t>transizione  </a:t>
            </a:r>
            <a:r>
              <a:rPr lang="it-IT" altLang="en-US" sz="2000" b="1">
                <a:solidFill>
                  <a:schemeClr val="accent2"/>
                </a:solidFill>
                <a:latin typeface="Bell MT" panose="02020503060305020303" pitchFamily="18" charset="0"/>
              </a:rPr>
              <a:t>σ</a:t>
            </a:r>
            <a:r>
              <a:rPr lang="en-GB" altLang="en-US" sz="2000" b="1">
                <a:solidFill>
                  <a:schemeClr val="accent2"/>
                </a:solidFill>
                <a:latin typeface="Bell MT" panose="02020503060305020303" pitchFamily="18" charset="0"/>
              </a:rPr>
              <a:t> - </a:t>
            </a:r>
            <a:r>
              <a:rPr lang="it-IT" altLang="en-US" sz="2000" b="1">
                <a:solidFill>
                  <a:schemeClr val="accent2"/>
                </a:solidFill>
                <a:latin typeface="Bell MT" panose="02020503060305020303" pitchFamily="18" charset="0"/>
              </a:rPr>
              <a:t>σ</a:t>
            </a:r>
            <a:r>
              <a:rPr lang="en-GB" altLang="en-US" sz="2000" b="1">
                <a:solidFill>
                  <a:schemeClr val="accent2"/>
                </a:solidFill>
                <a:latin typeface="Bell MT" panose="02020503060305020303" pitchFamily="18" charset="0"/>
              </a:rPr>
              <a:t>* </a:t>
            </a:r>
            <a:r>
              <a:rPr lang="en-GB" altLang="en-US" sz="2000">
                <a:solidFill>
                  <a:schemeClr val="accent2"/>
                </a:solidFill>
                <a:latin typeface="Bell MT" panose="02020503060305020303" pitchFamily="18" charset="0"/>
              </a:rPr>
              <a:t>. </a:t>
            </a:r>
            <a:r>
              <a:rPr lang="it-IT" altLang="en-US" sz="2000" b="1">
                <a:solidFill>
                  <a:schemeClr val="accent2"/>
                </a:solidFill>
                <a:latin typeface="Bell MT" panose="02020503060305020303" pitchFamily="18" charset="0"/>
              </a:rPr>
              <a:t>Δ</a:t>
            </a:r>
            <a:r>
              <a:rPr lang="en-GB" altLang="en-US" sz="2000">
                <a:solidFill>
                  <a:schemeClr val="accent2"/>
                </a:solidFill>
                <a:latin typeface="Bell MT" panose="02020503060305020303" pitchFamily="18" charset="0"/>
              </a:rPr>
              <a:t>E per questa transizione è 258 kcal/mol, corrispondente ad una radiazione di lunghezza d’onda 111 nm.</a:t>
            </a:r>
          </a:p>
        </p:txBody>
      </p:sp>
    </p:spTree>
    <p:extLst>
      <p:ext uri="{BB962C8B-B14F-4D97-AF65-F5344CB8AC3E}">
        <p14:creationId xmlns:p14="http://schemas.microsoft.com/office/powerpoint/2010/main" val="3622319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905086" y="1494862"/>
            <a:ext cx="1929374" cy="1482894"/>
          </a:xfrm>
          <a:prstGeom prst="rect">
            <a:avLst/>
          </a:prstGeom>
        </p:spPr>
      </p:pic>
      <p:pic>
        <p:nvPicPr>
          <p:cNvPr id="3" name="Immagine 2"/>
          <p:cNvPicPr>
            <a:picLocks noChangeAspect="1"/>
          </p:cNvPicPr>
          <p:nvPr/>
        </p:nvPicPr>
        <p:blipFill>
          <a:blip r:embed="rId3"/>
          <a:stretch>
            <a:fillRect/>
          </a:stretch>
        </p:blipFill>
        <p:spPr>
          <a:xfrm>
            <a:off x="7487100" y="3069987"/>
            <a:ext cx="2765346" cy="2232491"/>
          </a:xfrm>
          <a:prstGeom prst="rect">
            <a:avLst/>
          </a:prstGeom>
        </p:spPr>
      </p:pic>
      <p:pic>
        <p:nvPicPr>
          <p:cNvPr id="4" name="Immagine 3"/>
          <p:cNvPicPr>
            <a:picLocks noChangeAspect="1"/>
          </p:cNvPicPr>
          <p:nvPr/>
        </p:nvPicPr>
        <p:blipFill>
          <a:blip r:embed="rId4"/>
          <a:stretch>
            <a:fillRect/>
          </a:stretch>
        </p:blipFill>
        <p:spPr>
          <a:xfrm>
            <a:off x="1146792" y="1494862"/>
            <a:ext cx="4199649" cy="2395025"/>
          </a:xfrm>
          <a:prstGeom prst="rect">
            <a:avLst/>
          </a:prstGeom>
        </p:spPr>
      </p:pic>
      <p:sp>
        <p:nvSpPr>
          <p:cNvPr id="6" name="Rettangolo 5"/>
          <p:cNvSpPr/>
          <p:nvPr/>
        </p:nvSpPr>
        <p:spPr>
          <a:xfrm>
            <a:off x="326571" y="166120"/>
            <a:ext cx="11635274" cy="1200329"/>
          </a:xfrm>
          <a:prstGeom prst="rect">
            <a:avLst/>
          </a:prstGeom>
        </p:spPr>
        <p:txBody>
          <a:bodyPr wrap="square">
            <a:spAutoFit/>
          </a:bodyPr>
          <a:lstStyle/>
          <a:p>
            <a:r>
              <a:rPr lang="it-IT" dirty="0"/>
              <a:t>Le caratteristiche fisiche del legame chimico possono essere descritte soltanto utilizzando la meccanica quantistica, tuttavia per </a:t>
            </a:r>
            <a:r>
              <a:rPr lang="it-IT" dirty="0">
                <a:solidFill>
                  <a:srgbClr val="FF0000"/>
                </a:solidFill>
              </a:rPr>
              <a:t>l'analisi dell'energia interna di un sistema è possibile limitarsi a considerare alcuni risultati</a:t>
            </a:r>
            <a:r>
              <a:rPr lang="it-IT" dirty="0"/>
              <a:t>, in particolare la </a:t>
            </a:r>
            <a:r>
              <a:rPr lang="it-IT" u="sng" dirty="0"/>
              <a:t>relazione tra l'energia di interazione tra gli atomi di una molecola e la loro distanza</a:t>
            </a:r>
            <a:r>
              <a:rPr lang="it-IT" dirty="0"/>
              <a:t>. Questa relazione è rappresentata nel grafico seguente che si riferisce alla molecola di idrogeno e nel quale l'origine è presa coincidente con uno degli atomi. </a:t>
            </a:r>
            <a:endParaRPr lang="en-GB" dirty="0"/>
          </a:p>
        </p:txBody>
      </p:sp>
      <p:sp>
        <p:nvSpPr>
          <p:cNvPr id="7" name="Rettangolo 6"/>
          <p:cNvSpPr/>
          <p:nvPr/>
        </p:nvSpPr>
        <p:spPr>
          <a:xfrm>
            <a:off x="5766319" y="5336939"/>
            <a:ext cx="6096000" cy="1384995"/>
          </a:xfrm>
          <a:prstGeom prst="rect">
            <a:avLst/>
          </a:prstGeom>
        </p:spPr>
        <p:txBody>
          <a:bodyPr>
            <a:spAutoFit/>
          </a:bodyPr>
          <a:lstStyle/>
          <a:p>
            <a:r>
              <a:rPr lang="it-IT" sz="1200" dirty="0"/>
              <a:t> la distanza r0 che caratterizza il fondo della buca di potenziale (pendenza zero e quindi forza nulla) corrisponde alla condizione nella quale la forza di interazione è zero; </a:t>
            </a:r>
            <a:endParaRPr lang="it-IT" sz="1200" dirty="0" smtClean="0"/>
          </a:p>
          <a:p>
            <a:r>
              <a:rPr lang="it-IT" sz="1200" dirty="0"/>
              <a:t>- </a:t>
            </a:r>
            <a:r>
              <a:rPr lang="it-IT" sz="1200" dirty="0">
                <a:solidFill>
                  <a:srgbClr val="FF0000"/>
                </a:solidFill>
              </a:rPr>
              <a:t>a distanze minori di r0 gli atomi sperimentano intense forze repulsive; a distanze maggiori di r0, tra gli atomi si esercitano forze attrattive. </a:t>
            </a:r>
            <a:r>
              <a:rPr lang="it-IT" sz="1200" dirty="0"/>
              <a:t>Dal grafico si vede che aumentando la distanza la forza inizialmente cresce, raggiunge un massimo e poi decresce</a:t>
            </a:r>
            <a:r>
              <a:rPr lang="it-IT" sz="1200" dirty="0" smtClean="0"/>
              <a:t>;</a:t>
            </a:r>
            <a:endParaRPr lang="it-IT" sz="1200" dirty="0"/>
          </a:p>
          <a:p>
            <a:r>
              <a:rPr lang="it-IT" sz="1200" dirty="0"/>
              <a:t>- a distanze molto maggiori di r0 la forza di interazione è vicina a zero:  non esiste più la molecola, restano due atomi indipendenti; </a:t>
            </a:r>
            <a:endParaRPr lang="en-GB" sz="1200" dirty="0"/>
          </a:p>
        </p:txBody>
      </p:sp>
    </p:spTree>
    <p:extLst>
      <p:ext uri="{BB962C8B-B14F-4D97-AF65-F5344CB8AC3E}">
        <p14:creationId xmlns:p14="http://schemas.microsoft.com/office/powerpoint/2010/main" val="440115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TotalTime>
  <Words>2159</Words>
  <Application>Microsoft Office PowerPoint</Application>
  <PresentationFormat>Widescreen</PresentationFormat>
  <Paragraphs>164</Paragraphs>
  <Slides>44</Slides>
  <Notes>13</Notes>
  <HiddenSlides>0</HiddenSlides>
  <MMClips>1</MMClips>
  <ScaleCrop>false</ScaleCrop>
  <HeadingPairs>
    <vt:vector size="8" baseType="variant">
      <vt:variant>
        <vt:lpstr>Caratteri utilizzati</vt:lpstr>
      </vt:variant>
      <vt:variant>
        <vt:i4>9</vt:i4>
      </vt:variant>
      <vt:variant>
        <vt:lpstr>Tema</vt:lpstr>
      </vt:variant>
      <vt:variant>
        <vt:i4>1</vt:i4>
      </vt:variant>
      <vt:variant>
        <vt:lpstr>Server OLE incorporati</vt:lpstr>
      </vt:variant>
      <vt:variant>
        <vt:i4>2</vt:i4>
      </vt:variant>
      <vt:variant>
        <vt:lpstr>Titoli diapositive</vt:lpstr>
      </vt:variant>
      <vt:variant>
        <vt:i4>44</vt:i4>
      </vt:variant>
    </vt:vector>
  </HeadingPairs>
  <TitlesOfParts>
    <vt:vector size="56" baseType="lpstr">
      <vt:lpstr>MS Mincho</vt:lpstr>
      <vt:lpstr>Arial</vt:lpstr>
      <vt:lpstr>Bell MT</vt:lpstr>
      <vt:lpstr>Calibri</vt:lpstr>
      <vt:lpstr>Calibri Light</vt:lpstr>
      <vt:lpstr>Comic Sans MS</vt:lpstr>
      <vt:lpstr>Courier New</vt:lpstr>
      <vt:lpstr>Symbol</vt:lpstr>
      <vt:lpstr>Times New Roman</vt:lpstr>
      <vt:lpstr>Tema di Office</vt:lpstr>
      <vt:lpstr>Image</vt:lpstr>
      <vt:lpstr>Fotografia di Photo Editor</vt:lpstr>
      <vt:lpstr>Dagli atomi alle molecole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 possibile prevedere la geometria di una molecola con la teoria VSEPR (Valence Shell Electron Pair Repulsion) basata sull’assunto che gli elettroni di valenza, sia quelli che partecipano alla formazione di legami, sia quelli non condivisi, si respingono tra loro e tendono perciò a disporsi tra loro il più lontano possibile.</vt:lpstr>
      <vt:lpstr>Esistono però anche metodi diversi per creare modelli molecolari, anche con materiali riciclati, come illustrato nel seguente video:</vt:lpstr>
      <vt:lpstr>Presentazione standard di PowerPoint</vt:lpstr>
      <vt:lpstr>Presentazione standard di PowerPoint</vt:lpstr>
      <vt:lpstr>Schema di un esperimento di cristallografia a raggi X </vt:lpstr>
      <vt:lpstr>Presentazione standard di PowerPoint</vt:lpstr>
      <vt:lpstr>Schema di un esperimento di cristallografia a raggi X </vt:lpstr>
      <vt:lpstr>quando i raggi X investono un cristallo si genera una figura di diffrazione che appare formata da macchie (ciascuna delle quali `e chiamata massimo di diffrazione o riflesso).</vt:lpstr>
      <vt:lpstr>Presentazione standard di PowerPoint</vt:lpstr>
      <vt:lpstr>Per descrivere un cristallo basta la sua cella unitaria</vt:lpstr>
      <vt:lpstr>Presentazione standard di PowerPoint</vt:lpstr>
      <vt:lpstr>Presentazione standard di PowerPoint</vt:lpstr>
      <vt:lpstr>Presentazione standard di PowerPoint</vt:lpstr>
      <vt:lpstr>Presentazione standard di PowerPoint</vt:lpstr>
      <vt:lpstr>http://users.unimi.it/orto/html/RHO/Legamecc/index.htm</vt:lpstr>
      <vt:lpstr> Rappresentazione superficie di van der Waals</vt:lpstr>
      <vt:lpstr>Presentazione standard di PowerPoint</vt:lpstr>
      <vt:lpstr>Struttura cristallina della RNasi A. Rappresentazione ball and stick</vt:lpstr>
      <vt:lpstr>Struttura cristallina della RNasi A. Rappresentazione a nastri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TEAM OS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quando i raggi X investono un cristallo si genera una figura di diffrazione che appare formata da macchie (ciascuna delle quali `e chiamata massimo di diffrazione o riflesso).</dc:title>
  <dc:creator>Anto</dc:creator>
  <cp:lastModifiedBy>Anto</cp:lastModifiedBy>
  <cp:revision>40</cp:revision>
  <dcterms:created xsi:type="dcterms:W3CDTF">2017-07-11T22:56:30Z</dcterms:created>
  <dcterms:modified xsi:type="dcterms:W3CDTF">2017-07-20T23:09:52Z</dcterms:modified>
</cp:coreProperties>
</file>