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256" r:id="rId6"/>
    <p:sldId id="462" r:id="rId7"/>
    <p:sldId id="463" r:id="rId8"/>
    <p:sldId id="477" r:id="rId9"/>
    <p:sldId id="461" r:id="rId10"/>
    <p:sldId id="451" r:id="rId11"/>
    <p:sldId id="464" r:id="rId12"/>
    <p:sldId id="466" r:id="rId13"/>
    <p:sldId id="467" r:id="rId14"/>
    <p:sldId id="468" r:id="rId15"/>
    <p:sldId id="470" r:id="rId16"/>
    <p:sldId id="357" r:id="rId17"/>
    <p:sldId id="397" r:id="rId18"/>
    <p:sldId id="396" r:id="rId19"/>
    <p:sldId id="403" r:id="rId20"/>
    <p:sldId id="406" r:id="rId21"/>
    <p:sldId id="437" r:id="rId22"/>
    <p:sldId id="469" r:id="rId23"/>
    <p:sldId id="471" r:id="rId24"/>
    <p:sldId id="472" r:id="rId25"/>
    <p:sldId id="445" r:id="rId26"/>
    <p:sldId id="4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21D60-3268-4CEA-815D-1309C7B9B00B}" v="178" dt="2021-02-17T14:46:17.994"/>
    <p1510:client id="{ACAD2776-1C2F-4CED-A724-A8C217540C42}" v="2" dt="2021-05-26T11:41:05.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500" autoAdjust="0"/>
  </p:normalViewPr>
  <p:slideViewPr>
    <p:cSldViewPr snapToGrid="0">
      <p:cViewPr varScale="1">
        <p:scale>
          <a:sx n="66" d="100"/>
          <a:sy n="66" d="100"/>
        </p:scale>
        <p:origin x="125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padovanofilomena" userId="S::prof.padovanofilomena_donmilanigragnano.gov.it#ext#@communitystudentiunina.onmicrosoft.com::ba5583e9-8913-44a7-aa6d-19d207f1f1a2" providerId="AD" clId="Web-{ACAD2776-1C2F-4CED-A724-A8C217540C42}"/>
    <pc:docChg chg="modSld">
      <pc:chgData name="prof.padovanofilomena" userId="S::prof.padovanofilomena_donmilanigragnano.gov.it#ext#@communitystudentiunina.onmicrosoft.com::ba5583e9-8913-44a7-aa6d-19d207f1f1a2" providerId="AD" clId="Web-{ACAD2776-1C2F-4CED-A724-A8C217540C42}" dt="2021-05-26T11:41:05.557" v="1" actId="1076"/>
      <pc:docMkLst>
        <pc:docMk/>
      </pc:docMkLst>
      <pc:sldChg chg="modSp">
        <pc:chgData name="prof.padovanofilomena" userId="S::prof.padovanofilomena_donmilanigragnano.gov.it#ext#@communitystudentiunina.onmicrosoft.com::ba5583e9-8913-44a7-aa6d-19d207f1f1a2" providerId="AD" clId="Web-{ACAD2776-1C2F-4CED-A724-A8C217540C42}" dt="2021-05-26T11:41:05.557" v="1" actId="1076"/>
        <pc:sldMkLst>
          <pc:docMk/>
          <pc:sldMk cId="0" sldId="451"/>
        </pc:sldMkLst>
        <pc:grpChg chg="mod">
          <ac:chgData name="prof.padovanofilomena" userId="S::prof.padovanofilomena_donmilanigragnano.gov.it#ext#@communitystudentiunina.onmicrosoft.com::ba5583e9-8913-44a7-aa6d-19d207f1f1a2" providerId="AD" clId="Web-{ACAD2776-1C2F-4CED-A724-A8C217540C42}" dt="2021-05-26T11:41:05.557" v="1" actId="1076"/>
          <ac:grpSpMkLst>
            <pc:docMk/>
            <pc:sldMk cId="0" sldId="451"/>
            <ac:grpSpMk id="24578" creationId="{6F955D49-F992-4E09-A7C2-DFAF334CC1BC}"/>
          </ac:grpSpMkLst>
        </pc:gr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20D15-8481-474D-9C9E-CAA06F1419BA}" type="datetimeFigureOut">
              <a:rPr lang="it-IT" smtClean="0"/>
              <a:t>26/05/2021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8F478-F63E-4157-BE1A-2DC11F9910C8}" type="slidenum">
              <a:rPr lang="it-IT" smtClean="0"/>
              <a:t>‹N›</a:t>
            </a:fld>
            <a:endParaRPr lang="it-IT"/>
          </a:p>
        </p:txBody>
      </p:sp>
    </p:spTree>
    <p:extLst>
      <p:ext uri="{BB962C8B-B14F-4D97-AF65-F5344CB8AC3E}">
        <p14:creationId xmlns:p14="http://schemas.microsoft.com/office/powerpoint/2010/main" val="7881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F58F478-F63E-4157-BE1A-2DC11F9910C8}" type="slidenum">
              <a:rPr lang="it-IT" smtClean="0"/>
              <a:t>2</a:t>
            </a:fld>
            <a:endParaRPr lang="it-IT"/>
          </a:p>
        </p:txBody>
      </p:sp>
    </p:spTree>
    <p:extLst>
      <p:ext uri="{BB962C8B-B14F-4D97-AF65-F5344CB8AC3E}">
        <p14:creationId xmlns:p14="http://schemas.microsoft.com/office/powerpoint/2010/main" val="74100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a:solidFill>
                  <a:srgbClr val="333333"/>
                </a:solidFill>
                <a:effectLst/>
                <a:latin typeface="TitilliumWeb"/>
              </a:rPr>
              <a:t>Una delle scoperte piu’ entusiasmanti emersa dagli esperimenti di ENCODE, e’ che piuttosto di essere prevalentemente una sequenza non-funzionale, il nostro genoma e’ vivo e attivo: l’80% del genoma fa attivamente qualcosa. Cosa esattamente faccia rimane da scoprire, di certo il 9% di esso (e probabilmente molto di piu’) e’ coinvolto nella regolazione dell’espressione genica, e controlla quando e dove vengono fatte le proteine. L’80% del genoma attivo contiene piu’ di 70 000 promotori – i siti ‘lega qui’ per i fattori trascrizionali – e quasi 40 000 regioni enhancer – gli amplificatori che controllano l’espressione di geni distanti.</a:t>
            </a:r>
            <a:endParaRPr lang="it-IT" dirty="0"/>
          </a:p>
        </p:txBody>
      </p:sp>
      <p:sp>
        <p:nvSpPr>
          <p:cNvPr id="4" name="Segnaposto numero diapositiva 3"/>
          <p:cNvSpPr>
            <a:spLocks noGrp="1"/>
          </p:cNvSpPr>
          <p:nvPr>
            <p:ph type="sldNum" sz="quarter" idx="5"/>
          </p:nvPr>
        </p:nvSpPr>
        <p:spPr/>
        <p:txBody>
          <a:bodyPr/>
          <a:lstStyle/>
          <a:p>
            <a:fld id="{0F58F478-F63E-4157-BE1A-2DC11F9910C8}" type="slidenum">
              <a:rPr lang="it-IT" smtClean="0"/>
              <a:t>10</a:t>
            </a:fld>
            <a:endParaRPr lang="it-IT"/>
          </a:p>
        </p:txBody>
      </p:sp>
    </p:spTree>
    <p:extLst>
      <p:ext uri="{BB962C8B-B14F-4D97-AF65-F5344CB8AC3E}">
        <p14:creationId xmlns:p14="http://schemas.microsoft.com/office/powerpoint/2010/main" val="338424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162534D-FEFA-44FE-8B1E-D4DB5EC3F7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8D2D1041-709C-41D3-AA18-9B3ADD5BAAE8}" type="slidenum">
              <a:rPr lang="it-IT" altLang="it-IT"/>
              <a:pPr fontAlgn="base">
                <a:spcBef>
                  <a:spcPct val="0"/>
                </a:spcBef>
                <a:spcAft>
                  <a:spcPct val="0"/>
                </a:spcAft>
              </a:pPr>
              <a:t>13</a:t>
            </a:fld>
            <a:endParaRPr lang="it-IT" altLang="it-IT"/>
          </a:p>
        </p:txBody>
      </p:sp>
      <p:sp>
        <p:nvSpPr>
          <p:cNvPr id="75779" name="Rectangle 2">
            <a:extLst>
              <a:ext uri="{FF2B5EF4-FFF2-40B4-BE49-F238E27FC236}">
                <a16:creationId xmlns:a16="http://schemas.microsoft.com/office/drawing/2014/main" id="{D1D02A23-344E-4787-8876-8C1175E573B3}"/>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330C9D1A-D048-4BC8-B9E8-D710E9C85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panose="020B0604020202020204" pitchFamily="34" charset="0"/>
              </a:rPr>
              <a:t>Esempi di funzionamento del robot per array spottati e particolari degli elemento scriventi.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8F4F5B2-852C-470C-81B0-FDE4BFCB57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77BD827F-470D-4238-A6EE-7C41C07B7DC1}" type="slidenum">
              <a:rPr lang="it-IT" altLang="it-IT"/>
              <a:pPr fontAlgn="base">
                <a:spcBef>
                  <a:spcPct val="0"/>
                </a:spcBef>
                <a:spcAft>
                  <a:spcPct val="0"/>
                </a:spcAft>
              </a:pPr>
              <a:t>14</a:t>
            </a:fld>
            <a:endParaRPr lang="it-IT" altLang="it-IT"/>
          </a:p>
        </p:txBody>
      </p:sp>
      <p:sp>
        <p:nvSpPr>
          <p:cNvPr id="77827" name="Rectangle 2">
            <a:extLst>
              <a:ext uri="{FF2B5EF4-FFF2-40B4-BE49-F238E27FC236}">
                <a16:creationId xmlns:a16="http://schemas.microsoft.com/office/drawing/2014/main" id="{079E039C-AFCC-497B-A720-4834586FB057}"/>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D9BDD741-72B8-488B-B5AE-0DF616F2CB6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87D1A8D9-6CEE-493C-9FE1-74C902C550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3324C27-D726-451E-9AD6-F5411485E9DB}" type="slidenum">
              <a:rPr lang="it-IT" altLang="it-IT"/>
              <a:pPr fontAlgn="base">
                <a:spcBef>
                  <a:spcPct val="0"/>
                </a:spcBef>
                <a:spcAft>
                  <a:spcPct val="0"/>
                </a:spcAft>
              </a:pPr>
              <a:t>15</a:t>
            </a:fld>
            <a:endParaRPr lang="it-IT" altLang="it-IT"/>
          </a:p>
        </p:txBody>
      </p:sp>
      <p:sp>
        <p:nvSpPr>
          <p:cNvPr id="106499" name="Rectangle 2">
            <a:extLst>
              <a:ext uri="{FF2B5EF4-FFF2-40B4-BE49-F238E27FC236}">
                <a16:creationId xmlns:a16="http://schemas.microsoft.com/office/drawing/2014/main" id="{6CF7043B-DCC2-4151-89C1-BA56E838F6B2}"/>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F4E2ACA0-BC28-457B-95B0-4884F13107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DB882693-ABAC-444C-BE13-AEBD03C978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F09DB716-B860-43DE-AB91-1BEE05FA79F2}" type="slidenum">
              <a:rPr lang="it-IT" altLang="it-IT"/>
              <a:pPr fontAlgn="base">
                <a:spcBef>
                  <a:spcPct val="0"/>
                </a:spcBef>
                <a:spcAft>
                  <a:spcPct val="0"/>
                </a:spcAft>
              </a:pPr>
              <a:t>16</a:t>
            </a:fld>
            <a:endParaRPr lang="it-IT" altLang="it-IT"/>
          </a:p>
        </p:txBody>
      </p:sp>
      <p:sp>
        <p:nvSpPr>
          <p:cNvPr id="114691" name="Rectangle 2">
            <a:extLst>
              <a:ext uri="{FF2B5EF4-FFF2-40B4-BE49-F238E27FC236}">
                <a16:creationId xmlns:a16="http://schemas.microsoft.com/office/drawing/2014/main" id="{D7F14862-04DC-41DD-A5F4-F65FC527087C}"/>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0A121F6A-65C4-4E9D-BC92-99BEC2424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panose="020B0604020202020204" pitchFamily="34" charset="0"/>
              </a:rPr>
              <a:t>Esempio di microarray ibridato contemporaneamente con due campioni marcati due fluorocromi diversi. Le posizioni dell’array legate a cDNA proveniente da solo uno dei due campioni presentano una emissione colorata in rosso o in verde; le posizioni che ibridano con materiale di entrambi i campioni presentano una emissione di colore intermedio, giallo.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F58F478-F63E-4157-BE1A-2DC11F9910C8}" type="slidenum">
              <a:rPr lang="it-IT" smtClean="0"/>
              <a:t>19</a:t>
            </a:fld>
            <a:endParaRPr lang="it-IT"/>
          </a:p>
        </p:txBody>
      </p:sp>
    </p:spTree>
    <p:extLst>
      <p:ext uri="{BB962C8B-B14F-4D97-AF65-F5344CB8AC3E}">
        <p14:creationId xmlns:p14="http://schemas.microsoft.com/office/powerpoint/2010/main" val="30042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F58F478-F63E-4157-BE1A-2DC11F9910C8}" type="slidenum">
              <a:rPr lang="it-IT" smtClean="0"/>
              <a:t>22</a:t>
            </a:fld>
            <a:endParaRPr lang="it-IT"/>
          </a:p>
        </p:txBody>
      </p:sp>
    </p:spTree>
    <p:extLst>
      <p:ext uri="{BB962C8B-B14F-4D97-AF65-F5344CB8AC3E}">
        <p14:creationId xmlns:p14="http://schemas.microsoft.com/office/powerpoint/2010/main" val="290683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5907DC94-FC60-4B60-B557-2E0091FB0134}" type="datetimeFigureOut">
              <a:rPr lang="en-GB" smtClean="0"/>
              <a:t>26/05/2021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407509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5907DC94-FC60-4B60-B557-2E0091FB0134}" type="datetimeFigureOut">
              <a:rPr lang="en-GB" smtClean="0"/>
              <a:t>26/05/2021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189525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5907DC94-FC60-4B60-B557-2E0091FB0134}" type="datetimeFigureOut">
              <a:rPr lang="en-GB" smtClean="0"/>
              <a:t>26/05/2021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280182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A8594FE-E059-470E-9793-40D48C14E4C6}"/>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BD2544CF-D3CA-4D8B-8144-A1CBC41C929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7378409-F127-43C8-AE1F-329A0045EA0A}"/>
              </a:ext>
            </a:extLst>
          </p:cNvPr>
          <p:cNvSpPr>
            <a:spLocks noGrp="1"/>
          </p:cNvSpPr>
          <p:nvPr>
            <p:ph type="sldNum" sz="quarter" idx="12"/>
          </p:nvPr>
        </p:nvSpPr>
        <p:spPr/>
        <p:txBody>
          <a:bodyPr/>
          <a:lstStyle>
            <a:lvl1pPr>
              <a:defRPr/>
            </a:lvl1pPr>
          </a:lstStyle>
          <a:p>
            <a:pPr>
              <a:defRPr/>
            </a:pPr>
            <a:fld id="{7654D93D-50F9-44FB-A53A-77DE5CBBAA6F}" type="slidenum">
              <a:rPr lang="it-IT" altLang="it-IT"/>
              <a:pPr>
                <a:defRPr/>
              </a:pPr>
              <a:t>‹N›</a:t>
            </a:fld>
            <a:endParaRPr lang="it-IT" altLang="it-IT"/>
          </a:p>
        </p:txBody>
      </p:sp>
    </p:spTree>
    <p:extLst>
      <p:ext uri="{BB962C8B-B14F-4D97-AF65-F5344CB8AC3E}">
        <p14:creationId xmlns:p14="http://schemas.microsoft.com/office/powerpoint/2010/main" val="47877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8059EE-B4A8-4FC9-A141-52A0DC0DF4E4}"/>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97F6E55A-17D4-4E76-B576-1977175F454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1B7535C-DD3E-44FC-A92D-45F910F0C659}"/>
              </a:ext>
            </a:extLst>
          </p:cNvPr>
          <p:cNvSpPr>
            <a:spLocks noGrp="1"/>
          </p:cNvSpPr>
          <p:nvPr>
            <p:ph type="sldNum" sz="quarter" idx="12"/>
          </p:nvPr>
        </p:nvSpPr>
        <p:spPr/>
        <p:txBody>
          <a:bodyPr/>
          <a:lstStyle>
            <a:lvl1pPr>
              <a:defRPr/>
            </a:lvl1pPr>
          </a:lstStyle>
          <a:p>
            <a:pPr>
              <a:defRPr/>
            </a:pPr>
            <a:fld id="{9D6314CB-5FEF-4CE9-AC0A-B9BFA082CEE3}" type="slidenum">
              <a:rPr lang="it-IT" altLang="it-IT"/>
              <a:pPr>
                <a:defRPr/>
              </a:pPr>
              <a:t>‹N›</a:t>
            </a:fld>
            <a:endParaRPr lang="it-IT" altLang="it-IT"/>
          </a:p>
        </p:txBody>
      </p:sp>
    </p:spTree>
    <p:extLst>
      <p:ext uri="{BB962C8B-B14F-4D97-AF65-F5344CB8AC3E}">
        <p14:creationId xmlns:p14="http://schemas.microsoft.com/office/powerpoint/2010/main" val="28659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132FD0A-C739-4DEA-B4F0-BBA30F259B3F}"/>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CC40C23C-E3FE-49A4-830B-BF69CCE8DB4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EADD39E3-9750-43C6-B7ED-A0F5F437A823}"/>
              </a:ext>
            </a:extLst>
          </p:cNvPr>
          <p:cNvSpPr>
            <a:spLocks noGrp="1"/>
          </p:cNvSpPr>
          <p:nvPr>
            <p:ph type="sldNum" sz="quarter" idx="12"/>
          </p:nvPr>
        </p:nvSpPr>
        <p:spPr/>
        <p:txBody>
          <a:bodyPr/>
          <a:lstStyle>
            <a:lvl1pPr>
              <a:defRPr/>
            </a:lvl1pPr>
          </a:lstStyle>
          <a:p>
            <a:pPr>
              <a:defRPr/>
            </a:pPr>
            <a:fld id="{F9D81CBC-D529-462F-9B16-7B3A838DACA8}" type="slidenum">
              <a:rPr lang="it-IT" altLang="it-IT"/>
              <a:pPr>
                <a:defRPr/>
              </a:pPr>
              <a:t>‹N›</a:t>
            </a:fld>
            <a:endParaRPr lang="it-IT" altLang="it-IT"/>
          </a:p>
        </p:txBody>
      </p:sp>
    </p:spTree>
    <p:extLst>
      <p:ext uri="{BB962C8B-B14F-4D97-AF65-F5344CB8AC3E}">
        <p14:creationId xmlns:p14="http://schemas.microsoft.com/office/powerpoint/2010/main" val="2311772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38AE9661-8253-486D-9C82-55449E811DC8}"/>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BC9CCE90-4581-4027-B1EB-83FA1708F552}"/>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06D9C593-95C4-4850-9094-C85E86B263D3}"/>
              </a:ext>
            </a:extLst>
          </p:cNvPr>
          <p:cNvSpPr>
            <a:spLocks noGrp="1"/>
          </p:cNvSpPr>
          <p:nvPr>
            <p:ph type="sldNum" sz="quarter" idx="12"/>
          </p:nvPr>
        </p:nvSpPr>
        <p:spPr/>
        <p:txBody>
          <a:bodyPr/>
          <a:lstStyle>
            <a:lvl1pPr>
              <a:defRPr/>
            </a:lvl1pPr>
          </a:lstStyle>
          <a:p>
            <a:pPr>
              <a:defRPr/>
            </a:pPr>
            <a:fld id="{77F8AB1F-4F15-442C-AA11-484803AB40F8}" type="slidenum">
              <a:rPr lang="it-IT" altLang="it-IT"/>
              <a:pPr>
                <a:defRPr/>
              </a:pPr>
              <a:t>‹N›</a:t>
            </a:fld>
            <a:endParaRPr lang="it-IT" altLang="it-IT"/>
          </a:p>
        </p:txBody>
      </p:sp>
    </p:spTree>
    <p:extLst>
      <p:ext uri="{BB962C8B-B14F-4D97-AF65-F5344CB8AC3E}">
        <p14:creationId xmlns:p14="http://schemas.microsoft.com/office/powerpoint/2010/main" val="3942594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385699FC-304A-4D9B-965F-BA38F4B34FB2}"/>
              </a:ext>
            </a:extLst>
          </p:cNvPr>
          <p:cNvSpPr>
            <a:spLocks noGrp="1"/>
          </p:cNvSpPr>
          <p:nvPr>
            <p:ph type="dt" sz="half" idx="10"/>
          </p:nvPr>
        </p:nvSpPr>
        <p:spPr/>
        <p:txBody>
          <a:bodyPr/>
          <a:lstStyle>
            <a:lvl1pPr>
              <a:defRPr/>
            </a:lvl1pPr>
          </a:lstStyle>
          <a:p>
            <a:pPr>
              <a:defRPr/>
            </a:pPr>
            <a:endParaRPr lang="it-IT"/>
          </a:p>
        </p:txBody>
      </p:sp>
      <p:sp>
        <p:nvSpPr>
          <p:cNvPr id="8" name="Segnaposto piè di pagina 4">
            <a:extLst>
              <a:ext uri="{FF2B5EF4-FFF2-40B4-BE49-F238E27FC236}">
                <a16:creationId xmlns:a16="http://schemas.microsoft.com/office/drawing/2014/main" id="{D52D906C-CC35-4C51-914F-84A1DC53FDAF}"/>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0949F7F5-6C5C-4FA9-8752-66164E14ADC1}"/>
              </a:ext>
            </a:extLst>
          </p:cNvPr>
          <p:cNvSpPr>
            <a:spLocks noGrp="1"/>
          </p:cNvSpPr>
          <p:nvPr>
            <p:ph type="sldNum" sz="quarter" idx="12"/>
          </p:nvPr>
        </p:nvSpPr>
        <p:spPr/>
        <p:txBody>
          <a:bodyPr/>
          <a:lstStyle>
            <a:lvl1pPr>
              <a:defRPr/>
            </a:lvl1pPr>
          </a:lstStyle>
          <a:p>
            <a:pPr>
              <a:defRPr/>
            </a:pPr>
            <a:fld id="{7DF308D3-7B39-48F4-A38D-61D553E0242A}" type="slidenum">
              <a:rPr lang="it-IT" altLang="it-IT"/>
              <a:pPr>
                <a:defRPr/>
              </a:pPr>
              <a:t>‹N›</a:t>
            </a:fld>
            <a:endParaRPr lang="it-IT" altLang="it-IT"/>
          </a:p>
        </p:txBody>
      </p:sp>
    </p:spTree>
    <p:extLst>
      <p:ext uri="{BB962C8B-B14F-4D97-AF65-F5344CB8AC3E}">
        <p14:creationId xmlns:p14="http://schemas.microsoft.com/office/powerpoint/2010/main" val="99333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5BD38B22-78AB-4DD7-9A6C-C331EEDF03F7}"/>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4ED3169F-0C8D-48D6-A238-B34288FB30A6}"/>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F9D14AE1-21BF-4BAD-AF5E-622841F4FECF}"/>
              </a:ext>
            </a:extLst>
          </p:cNvPr>
          <p:cNvSpPr>
            <a:spLocks noGrp="1"/>
          </p:cNvSpPr>
          <p:nvPr>
            <p:ph type="sldNum" sz="quarter" idx="12"/>
          </p:nvPr>
        </p:nvSpPr>
        <p:spPr/>
        <p:txBody>
          <a:bodyPr/>
          <a:lstStyle>
            <a:lvl1pPr>
              <a:defRPr/>
            </a:lvl1pPr>
          </a:lstStyle>
          <a:p>
            <a:pPr>
              <a:defRPr/>
            </a:pPr>
            <a:fld id="{F222C9A1-BCA9-406C-B6C8-4710CA4EA862}" type="slidenum">
              <a:rPr lang="it-IT" altLang="it-IT"/>
              <a:pPr>
                <a:defRPr/>
              </a:pPr>
              <a:t>‹N›</a:t>
            </a:fld>
            <a:endParaRPr lang="it-IT" altLang="it-IT"/>
          </a:p>
        </p:txBody>
      </p:sp>
    </p:spTree>
    <p:extLst>
      <p:ext uri="{BB962C8B-B14F-4D97-AF65-F5344CB8AC3E}">
        <p14:creationId xmlns:p14="http://schemas.microsoft.com/office/powerpoint/2010/main" val="391975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F355C68F-42EE-4089-9D64-AC6A7F2E6D6A}"/>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DC4E577D-B567-4712-8C49-21659FA529CC}"/>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31D623C5-FCB0-4753-A395-46884993FB22}"/>
              </a:ext>
            </a:extLst>
          </p:cNvPr>
          <p:cNvSpPr>
            <a:spLocks noGrp="1"/>
          </p:cNvSpPr>
          <p:nvPr>
            <p:ph type="sldNum" sz="quarter" idx="12"/>
          </p:nvPr>
        </p:nvSpPr>
        <p:spPr/>
        <p:txBody>
          <a:bodyPr/>
          <a:lstStyle>
            <a:lvl1pPr>
              <a:defRPr/>
            </a:lvl1pPr>
          </a:lstStyle>
          <a:p>
            <a:pPr>
              <a:defRPr/>
            </a:pPr>
            <a:fld id="{B5404C8D-4563-4783-B784-9F952CA5177C}" type="slidenum">
              <a:rPr lang="it-IT" altLang="it-IT"/>
              <a:pPr>
                <a:defRPr/>
              </a:pPr>
              <a:t>‹N›</a:t>
            </a:fld>
            <a:endParaRPr lang="it-IT" altLang="it-IT"/>
          </a:p>
        </p:txBody>
      </p:sp>
    </p:spTree>
    <p:extLst>
      <p:ext uri="{BB962C8B-B14F-4D97-AF65-F5344CB8AC3E}">
        <p14:creationId xmlns:p14="http://schemas.microsoft.com/office/powerpoint/2010/main" val="254203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DAC4DCF1-D434-4E62-8A26-6FB2E5B69B9E}"/>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EAEEFF5D-098B-45E7-B955-9645175FB2B9}"/>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24BF2201-BE88-43E6-8C0F-3F8DE114EF99}"/>
              </a:ext>
            </a:extLst>
          </p:cNvPr>
          <p:cNvSpPr>
            <a:spLocks noGrp="1"/>
          </p:cNvSpPr>
          <p:nvPr>
            <p:ph type="sldNum" sz="quarter" idx="12"/>
          </p:nvPr>
        </p:nvSpPr>
        <p:spPr/>
        <p:txBody>
          <a:bodyPr/>
          <a:lstStyle>
            <a:lvl1pPr>
              <a:defRPr/>
            </a:lvl1pPr>
          </a:lstStyle>
          <a:p>
            <a:pPr>
              <a:defRPr/>
            </a:pPr>
            <a:fld id="{BD96163D-E4F9-4849-81A3-EE1502A54C96}" type="slidenum">
              <a:rPr lang="it-IT" altLang="it-IT"/>
              <a:pPr>
                <a:defRPr/>
              </a:pPr>
              <a:t>‹N›</a:t>
            </a:fld>
            <a:endParaRPr lang="it-IT" altLang="it-IT"/>
          </a:p>
        </p:txBody>
      </p:sp>
    </p:spTree>
    <p:extLst>
      <p:ext uri="{BB962C8B-B14F-4D97-AF65-F5344CB8AC3E}">
        <p14:creationId xmlns:p14="http://schemas.microsoft.com/office/powerpoint/2010/main" val="5522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5907DC94-FC60-4B60-B557-2E0091FB0134}" type="datetimeFigureOut">
              <a:rPr lang="en-GB" smtClean="0"/>
              <a:t>26/05/2021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3149352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DC7B0BB1-3F77-4236-9BA3-784272389FBA}"/>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44F8E19B-2DEE-4F22-A357-596247059109}"/>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1B9C2E9C-3824-467D-8E28-60B9D27334F2}"/>
              </a:ext>
            </a:extLst>
          </p:cNvPr>
          <p:cNvSpPr>
            <a:spLocks noGrp="1"/>
          </p:cNvSpPr>
          <p:nvPr>
            <p:ph type="sldNum" sz="quarter" idx="12"/>
          </p:nvPr>
        </p:nvSpPr>
        <p:spPr/>
        <p:txBody>
          <a:bodyPr/>
          <a:lstStyle>
            <a:lvl1pPr>
              <a:defRPr/>
            </a:lvl1pPr>
          </a:lstStyle>
          <a:p>
            <a:pPr>
              <a:defRPr/>
            </a:pPr>
            <a:fld id="{0CC6C520-E799-40A5-83A5-73ABD6A371D9}" type="slidenum">
              <a:rPr lang="it-IT" altLang="it-IT"/>
              <a:pPr>
                <a:defRPr/>
              </a:pPr>
              <a:t>‹N›</a:t>
            </a:fld>
            <a:endParaRPr lang="it-IT" altLang="it-IT"/>
          </a:p>
        </p:txBody>
      </p:sp>
    </p:spTree>
    <p:extLst>
      <p:ext uri="{BB962C8B-B14F-4D97-AF65-F5344CB8AC3E}">
        <p14:creationId xmlns:p14="http://schemas.microsoft.com/office/powerpoint/2010/main" val="2031133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D0CDF0-129B-488F-BE7E-2C9CE0E6CC19}"/>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AD8181E4-4007-4DFF-86A8-5C0BED36EDD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7A2B71E-A91A-4DA7-AFB7-37376AA09EF5}"/>
              </a:ext>
            </a:extLst>
          </p:cNvPr>
          <p:cNvSpPr>
            <a:spLocks noGrp="1"/>
          </p:cNvSpPr>
          <p:nvPr>
            <p:ph type="sldNum" sz="quarter" idx="12"/>
          </p:nvPr>
        </p:nvSpPr>
        <p:spPr/>
        <p:txBody>
          <a:bodyPr/>
          <a:lstStyle>
            <a:lvl1pPr>
              <a:defRPr/>
            </a:lvl1pPr>
          </a:lstStyle>
          <a:p>
            <a:pPr>
              <a:defRPr/>
            </a:pPr>
            <a:fld id="{C87B5B30-7867-48AB-B9CD-068095ACDE0E}" type="slidenum">
              <a:rPr lang="it-IT" altLang="it-IT"/>
              <a:pPr>
                <a:defRPr/>
              </a:pPr>
              <a:t>‹N›</a:t>
            </a:fld>
            <a:endParaRPr lang="it-IT" altLang="it-IT"/>
          </a:p>
        </p:txBody>
      </p:sp>
    </p:spTree>
    <p:extLst>
      <p:ext uri="{BB962C8B-B14F-4D97-AF65-F5344CB8AC3E}">
        <p14:creationId xmlns:p14="http://schemas.microsoft.com/office/powerpoint/2010/main" val="3881994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1A8102-C34D-4186-A5A4-A2868D3B6287}"/>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380F37DB-66DA-46E7-9FFD-4AC08EEDC70E}"/>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B82B28B-CE0A-49DE-BBCC-261804670D8C}"/>
              </a:ext>
            </a:extLst>
          </p:cNvPr>
          <p:cNvSpPr>
            <a:spLocks noGrp="1"/>
          </p:cNvSpPr>
          <p:nvPr>
            <p:ph type="sldNum" sz="quarter" idx="12"/>
          </p:nvPr>
        </p:nvSpPr>
        <p:spPr/>
        <p:txBody>
          <a:bodyPr/>
          <a:lstStyle>
            <a:lvl1pPr>
              <a:defRPr/>
            </a:lvl1pPr>
          </a:lstStyle>
          <a:p>
            <a:pPr>
              <a:defRPr/>
            </a:pPr>
            <a:fld id="{C5D924F4-9E15-4C5E-9462-B92D26B9BA5C}" type="slidenum">
              <a:rPr lang="it-IT" altLang="it-IT"/>
              <a:pPr>
                <a:defRPr/>
              </a:pPr>
              <a:t>‹N›</a:t>
            </a:fld>
            <a:endParaRPr lang="it-IT" altLang="it-IT"/>
          </a:p>
        </p:txBody>
      </p:sp>
    </p:spTree>
    <p:extLst>
      <p:ext uri="{BB962C8B-B14F-4D97-AF65-F5344CB8AC3E}">
        <p14:creationId xmlns:p14="http://schemas.microsoft.com/office/powerpoint/2010/main" val="3802906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3">
            <a:extLst>
              <a:ext uri="{FF2B5EF4-FFF2-40B4-BE49-F238E27FC236}">
                <a16:creationId xmlns:a16="http://schemas.microsoft.com/office/drawing/2014/main" id="{18E2D4EF-4828-422C-BBC1-8115FEBC3264}"/>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12770F1F-983F-4A92-A6A3-45D040D6DED7}"/>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881ABA23-92E8-4513-85E8-98EC08958106}"/>
              </a:ext>
            </a:extLst>
          </p:cNvPr>
          <p:cNvSpPr>
            <a:spLocks noGrp="1"/>
          </p:cNvSpPr>
          <p:nvPr>
            <p:ph type="sldNum" sz="quarter" idx="12"/>
          </p:nvPr>
        </p:nvSpPr>
        <p:spPr/>
        <p:txBody>
          <a:bodyPr/>
          <a:lstStyle>
            <a:lvl1pPr>
              <a:defRPr/>
            </a:lvl1pPr>
          </a:lstStyle>
          <a:p>
            <a:pPr>
              <a:defRPr/>
            </a:pPr>
            <a:fld id="{57C9B9E2-2FF1-4C7E-9F07-5809FC76F20E}" type="slidenum">
              <a:rPr lang="it-IT" altLang="it-IT"/>
              <a:pPr>
                <a:defRPr/>
              </a:pPr>
              <a:t>‹N›</a:t>
            </a:fld>
            <a:endParaRPr lang="it-IT" altLang="it-IT"/>
          </a:p>
        </p:txBody>
      </p:sp>
    </p:spTree>
    <p:extLst>
      <p:ext uri="{BB962C8B-B14F-4D97-AF65-F5344CB8AC3E}">
        <p14:creationId xmlns:p14="http://schemas.microsoft.com/office/powerpoint/2010/main" val="118312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5907DC94-FC60-4B60-B557-2E0091FB0134}" type="datetimeFigureOut">
              <a:rPr lang="en-GB" smtClean="0"/>
              <a:t>26/05/2021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291963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5907DC94-FC60-4B60-B557-2E0091FB0134}" type="datetimeFigureOut">
              <a:rPr lang="en-GB" smtClean="0"/>
              <a:t>26/05/2021</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409193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5907DC94-FC60-4B60-B557-2E0091FB0134}" type="datetimeFigureOut">
              <a:rPr lang="en-GB" smtClean="0"/>
              <a:t>26/05/2021</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218877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5907DC94-FC60-4B60-B557-2E0091FB0134}" type="datetimeFigureOut">
              <a:rPr lang="en-GB" smtClean="0"/>
              <a:t>26/05/2021</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31820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907DC94-FC60-4B60-B557-2E0091FB0134}" type="datetimeFigureOut">
              <a:rPr lang="en-GB" smtClean="0"/>
              <a:t>26/05/2021</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149965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907DC94-FC60-4B60-B557-2E0091FB0134}" type="datetimeFigureOut">
              <a:rPr lang="en-GB" smtClean="0"/>
              <a:t>26/05/2021</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312771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907DC94-FC60-4B60-B557-2E0091FB0134}" type="datetimeFigureOut">
              <a:rPr lang="en-GB" smtClean="0"/>
              <a:t>26/05/2021</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224CF28A-71A2-4561-B327-77FAAA28C9FE}" type="slidenum">
              <a:rPr lang="en-GB" smtClean="0"/>
              <a:t>‹N›</a:t>
            </a:fld>
            <a:endParaRPr lang="en-GB"/>
          </a:p>
        </p:txBody>
      </p:sp>
    </p:spTree>
    <p:extLst>
      <p:ext uri="{BB962C8B-B14F-4D97-AF65-F5344CB8AC3E}">
        <p14:creationId xmlns:p14="http://schemas.microsoft.com/office/powerpoint/2010/main" val="239837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7DC94-FC60-4B60-B557-2E0091FB0134}" type="datetimeFigureOut">
              <a:rPr lang="en-GB" smtClean="0"/>
              <a:t>26/05/2021</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CF28A-71A2-4561-B327-77FAAA28C9FE}" type="slidenum">
              <a:rPr lang="en-GB" smtClean="0"/>
              <a:t>‹N›</a:t>
            </a:fld>
            <a:endParaRPr lang="en-GB"/>
          </a:p>
        </p:txBody>
      </p:sp>
    </p:spTree>
    <p:extLst>
      <p:ext uri="{BB962C8B-B14F-4D97-AF65-F5344CB8AC3E}">
        <p14:creationId xmlns:p14="http://schemas.microsoft.com/office/powerpoint/2010/main" val="178082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A46154EA-B56C-451D-8092-EF4948AF6A1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Segnaposto testo 2">
            <a:extLst>
              <a:ext uri="{FF2B5EF4-FFF2-40B4-BE49-F238E27FC236}">
                <a16:creationId xmlns:a16="http://schemas.microsoft.com/office/drawing/2014/main" id="{1963BA1C-4CB7-44D7-B06F-2F4360702AE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45692895-5212-4A1A-8676-C3C82938C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5" name="Segnaposto piè di pagina 4">
            <a:extLst>
              <a:ext uri="{FF2B5EF4-FFF2-40B4-BE49-F238E27FC236}">
                <a16:creationId xmlns:a16="http://schemas.microsoft.com/office/drawing/2014/main" id="{AF0B2366-67B9-4C65-B64F-42F2353E4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C67F5E4A-D40B-4E47-BD96-06F440A82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E3DED30-75B5-400B-8205-0D5B5962D884}" type="slidenum">
              <a:rPr lang="it-IT" altLang="it-IT"/>
              <a:pPr>
                <a:defRPr/>
              </a:pPr>
              <a:t>‹N›</a:t>
            </a:fld>
            <a:endParaRPr lang="it-IT" altLang="it-IT"/>
          </a:p>
        </p:txBody>
      </p:sp>
    </p:spTree>
    <p:extLst>
      <p:ext uri="{BB962C8B-B14F-4D97-AF65-F5344CB8AC3E}">
        <p14:creationId xmlns:p14="http://schemas.microsoft.com/office/powerpoint/2010/main" val="3070269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17.xml"/><Relationship Id="rId7" Type="http://schemas.openxmlformats.org/officeDocument/2006/relationships/image" Target="../media/image19.jpeg"/><Relationship Id="rId2" Type="http://schemas.openxmlformats.org/officeDocument/2006/relationships/video" Target="file:///D:\MyDocuments\DosD\DOCS\DOCUMENTAZIONE\LEZIONI\MICROARRAY\VARIE\Arrayer2.MPEG" TargetMode="External"/><Relationship Id="rId1" Type="http://schemas.openxmlformats.org/officeDocument/2006/relationships/video" Target="file:///D:\MyDocuments\DosD\DOCS\DOCUMENTAZIONE\LEZIONI\MICROARRAY\VARIE\Arrayer1.MPEG" TargetMode="Externa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notesSlide" Target="../notesSlides/notesSlide3.xml"/><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oleObject" Target="../embeddings/oleObject1.bin"/><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8F8B5080-62BC-4500-B765-B6AD7B3AB17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1B0C576C-E877-45A7-BF5A-9CD2D42C99E5}"/>
              </a:ext>
            </a:extLst>
          </p:cNvPr>
          <p:cNvSpPr>
            <a:spLocks noGrp="1"/>
          </p:cNvSpPr>
          <p:nvPr>
            <p:ph type="subTitle" idx="1"/>
          </p:nvPr>
        </p:nvSpPr>
        <p:spPr>
          <a:xfrm>
            <a:off x="952567" y="462448"/>
            <a:ext cx="10058400" cy="1282707"/>
          </a:xfrm>
          <a:effectLst>
            <a:outerShdw blurRad="50800" dist="38100" dir="2700000" algn="tl" rotWithShape="0">
              <a:prstClr val="black">
                <a:alpha val="40000"/>
              </a:prstClr>
            </a:outerShdw>
          </a:effectLst>
        </p:spPr>
        <p:txBody>
          <a:bodyPr>
            <a:normAutofit/>
          </a:bodyPr>
          <a:lstStyle/>
          <a:p>
            <a:r>
              <a:rPr lang="it-IT" sz="3600" b="1" dirty="0">
                <a:solidFill>
                  <a:srgbClr val="FFFFFF"/>
                </a:solidFill>
                <a:latin typeface="Abadi Extra Light" panose="020B0204020104020204" pitchFamily="34" charset="0"/>
              </a:rPr>
              <a:t>L’ipotesi un gene un enzima 80 anni dopo</a:t>
            </a:r>
          </a:p>
          <a:p>
            <a:endParaRPr lang="it-IT" sz="3600" b="1" dirty="0">
              <a:solidFill>
                <a:srgbClr val="FFFFFF"/>
              </a:solidFill>
              <a:latin typeface="Abadi Extra Light" panose="020B0204020104020204" pitchFamily="34" charset="0"/>
            </a:endParaRPr>
          </a:p>
        </p:txBody>
      </p:sp>
    </p:spTree>
    <p:extLst>
      <p:ext uri="{BB962C8B-B14F-4D97-AF65-F5344CB8AC3E}">
        <p14:creationId xmlns:p14="http://schemas.microsoft.com/office/powerpoint/2010/main" val="41608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EF2CA8-4B3F-4C91-87CD-AD46F627F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19075"/>
            <a:ext cx="9525000" cy="641985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65AC0EA-793A-4DFA-A2B7-B1A99296C61C}"/>
              </a:ext>
            </a:extLst>
          </p:cNvPr>
          <p:cNvSpPr txBox="1"/>
          <p:nvPr/>
        </p:nvSpPr>
        <p:spPr>
          <a:xfrm>
            <a:off x="4404992" y="0"/>
            <a:ext cx="3382015" cy="892552"/>
          </a:xfrm>
          <a:prstGeom prst="rect">
            <a:avLst/>
          </a:prstGeom>
          <a:noFill/>
        </p:spPr>
        <p:txBody>
          <a:bodyPr wrap="none" rtlCol="0">
            <a:spAutoFit/>
          </a:bodyPr>
          <a:lstStyle/>
          <a:p>
            <a:pPr algn="ctr"/>
            <a:r>
              <a:rPr lang="it-IT" sz="3200" b="1" dirty="0">
                <a:solidFill>
                  <a:srgbClr val="002060"/>
                </a:solidFill>
              </a:rPr>
              <a:t>Il Progetto </a:t>
            </a:r>
            <a:r>
              <a:rPr lang="it-IT" sz="3200" b="1" dirty="0" err="1">
                <a:solidFill>
                  <a:srgbClr val="002060"/>
                </a:solidFill>
              </a:rPr>
              <a:t>Encode</a:t>
            </a:r>
            <a:r>
              <a:rPr lang="it-IT" sz="3200" b="1" dirty="0">
                <a:solidFill>
                  <a:srgbClr val="002060"/>
                </a:solidFill>
              </a:rPr>
              <a:t> </a:t>
            </a:r>
          </a:p>
          <a:p>
            <a:pPr algn="ctr"/>
            <a:r>
              <a:rPr lang="it-IT" sz="2000" b="1" dirty="0">
                <a:solidFill>
                  <a:srgbClr val="002060"/>
                </a:solidFill>
              </a:rPr>
              <a:t>2003-2007</a:t>
            </a:r>
          </a:p>
        </p:txBody>
      </p:sp>
    </p:spTree>
    <p:extLst>
      <p:ext uri="{BB962C8B-B14F-4D97-AF65-F5344CB8AC3E}">
        <p14:creationId xmlns:p14="http://schemas.microsoft.com/office/powerpoint/2010/main" val="332970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network of node and mesh">
            <a:extLst>
              <a:ext uri="{FF2B5EF4-FFF2-40B4-BE49-F238E27FC236}">
                <a16:creationId xmlns:a16="http://schemas.microsoft.com/office/drawing/2014/main" id="{786942E7-E4E6-4F9B-84F4-F5069E9BA776}"/>
              </a:ext>
            </a:extLst>
          </p:cNvPr>
          <p:cNvPicPr>
            <a:picLocks noChangeAspect="1"/>
          </p:cNvPicPr>
          <p:nvPr/>
        </p:nvPicPr>
        <p:blipFill rotWithShape="1">
          <a:blip r:embed="rId2"/>
          <a:srcRect t="1059" b="2394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EB085C-42EE-455B-8427-20030C112B2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Advanced Technology</a:t>
            </a:r>
          </a:p>
        </p:txBody>
      </p:sp>
    </p:spTree>
    <p:extLst>
      <p:ext uri="{BB962C8B-B14F-4D97-AF65-F5344CB8AC3E}">
        <p14:creationId xmlns:p14="http://schemas.microsoft.com/office/powerpoint/2010/main" val="32809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northerns.jpg">
            <a:extLst>
              <a:ext uri="{FF2B5EF4-FFF2-40B4-BE49-F238E27FC236}">
                <a16:creationId xmlns:a16="http://schemas.microsoft.com/office/drawing/2014/main" id="{41409DF2-7569-4D13-84B4-3C57584CB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1000"/>
            <a:ext cx="6143625"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olo 1">
            <a:extLst>
              <a:ext uri="{FF2B5EF4-FFF2-40B4-BE49-F238E27FC236}">
                <a16:creationId xmlns:a16="http://schemas.microsoft.com/office/drawing/2014/main" id="{5B8C9381-DDBB-46C8-8202-75E3E2B8494F}"/>
              </a:ext>
            </a:extLst>
          </p:cNvPr>
          <p:cNvSpPr>
            <a:spLocks noGrp="1" noChangeArrowheads="1"/>
          </p:cNvSpPr>
          <p:nvPr>
            <p:ph type="title"/>
          </p:nvPr>
        </p:nvSpPr>
        <p:spPr>
          <a:xfrm>
            <a:off x="1981200" y="76200"/>
            <a:ext cx="8229600" cy="1143000"/>
          </a:xfrm>
        </p:spPr>
        <p:txBody>
          <a:bodyPr/>
          <a:lstStyle/>
          <a:p>
            <a:r>
              <a:rPr lang="it-IT" altLang="it-IT" sz="2800" b="1">
                <a:latin typeface="Comic Sans MS" panose="030F0702030302020204" pitchFamily="66" charset="0"/>
              </a:rPr>
              <a:t>Northern blot analysis</a:t>
            </a:r>
          </a:p>
        </p:txBody>
      </p:sp>
      <p:sp>
        <p:nvSpPr>
          <p:cNvPr id="51204" name="CasellaDiTesto 5">
            <a:extLst>
              <a:ext uri="{FF2B5EF4-FFF2-40B4-BE49-F238E27FC236}">
                <a16:creationId xmlns:a16="http://schemas.microsoft.com/office/drawing/2014/main" id="{CD024D93-94E2-477A-BBF1-8BE9A21C8C67}"/>
              </a:ext>
            </a:extLst>
          </p:cNvPr>
          <p:cNvSpPr txBox="1">
            <a:spLocks noChangeArrowheads="1"/>
          </p:cNvSpPr>
          <p:nvPr/>
        </p:nvSpPr>
        <p:spPr bwMode="auto">
          <a:xfrm>
            <a:off x="1828800" y="3657600"/>
            <a:ext cx="83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800" b="1">
                <a:latin typeface="Comic Sans MS" panose="030F0702030302020204" pitchFamily="66" charset="0"/>
              </a:rPr>
              <a:t>Genes</a:t>
            </a:r>
          </a:p>
        </p:txBody>
      </p:sp>
      <p:sp>
        <p:nvSpPr>
          <p:cNvPr id="51205" name="CasellaDiTesto 6">
            <a:extLst>
              <a:ext uri="{FF2B5EF4-FFF2-40B4-BE49-F238E27FC236}">
                <a16:creationId xmlns:a16="http://schemas.microsoft.com/office/drawing/2014/main" id="{146AB2E1-4330-48FC-9589-2449D2D5E8A1}"/>
              </a:ext>
            </a:extLst>
          </p:cNvPr>
          <p:cNvSpPr txBox="1">
            <a:spLocks noChangeArrowheads="1"/>
          </p:cNvSpPr>
          <p:nvPr/>
        </p:nvSpPr>
        <p:spPr bwMode="auto">
          <a:xfrm>
            <a:off x="3048000" y="1143000"/>
            <a:ext cx="995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800" b="1">
                <a:latin typeface="Comic Sans MS" panose="030F0702030302020204" pitchFamily="66" charset="0"/>
              </a:rPr>
              <a:t>Tissues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a:extLst>
              <a:ext uri="{FF2B5EF4-FFF2-40B4-BE49-F238E27FC236}">
                <a16:creationId xmlns:a16="http://schemas.microsoft.com/office/drawing/2014/main" id="{1A884A0A-7422-4ED5-9B32-AAF6BB376FE5}"/>
              </a:ext>
            </a:extLst>
          </p:cNvPr>
          <p:cNvSpPr>
            <a:spLocks noGrp="1" noChangeArrowheads="1"/>
          </p:cNvSpPr>
          <p:nvPr>
            <p:ph type="title"/>
          </p:nvPr>
        </p:nvSpPr>
        <p:spPr>
          <a:xfrm>
            <a:off x="225761" y="-60325"/>
            <a:ext cx="7772400" cy="762000"/>
          </a:xfrm>
        </p:spPr>
        <p:txBody>
          <a:bodyPr/>
          <a:lstStyle/>
          <a:p>
            <a:r>
              <a:rPr lang="it-IT" altLang="it-IT" dirty="0">
                <a:latin typeface="Times New Roman" panose="02020603050405020304" pitchFamily="18" charset="0"/>
                <a:cs typeface="Times New Roman" panose="02020603050405020304" pitchFamily="18" charset="0"/>
              </a:rPr>
              <a:t>Robot per </a:t>
            </a:r>
            <a:r>
              <a:rPr lang="it-IT" altLang="it-IT" dirty="0" err="1">
                <a:latin typeface="Times New Roman" panose="02020603050405020304" pitchFamily="18" charset="0"/>
                <a:cs typeface="Times New Roman" panose="02020603050405020304" pitchFamily="18" charset="0"/>
              </a:rPr>
              <a:t>MicroArray</a:t>
            </a:r>
            <a:r>
              <a:rPr lang="it-IT" altLang="it-IT" dirty="0">
                <a:latin typeface="Times New Roman" panose="02020603050405020304" pitchFamily="18" charset="0"/>
                <a:cs typeface="Times New Roman" panose="02020603050405020304" pitchFamily="18" charset="0"/>
              </a:rPr>
              <a:t> </a:t>
            </a:r>
            <a:r>
              <a:rPr lang="it-IT" altLang="it-IT" dirty="0" err="1">
                <a:latin typeface="Times New Roman" panose="02020603050405020304" pitchFamily="18" charset="0"/>
                <a:cs typeface="Times New Roman" panose="02020603050405020304" pitchFamily="18" charset="0"/>
              </a:rPr>
              <a:t>spottati</a:t>
            </a:r>
            <a:endParaRPr lang="it-IT" altLang="it-IT" dirty="0">
              <a:latin typeface="Times New Roman" panose="02020603050405020304" pitchFamily="18" charset="0"/>
              <a:cs typeface="Times New Roman" panose="02020603050405020304" pitchFamily="18" charset="0"/>
            </a:endParaRPr>
          </a:p>
        </p:txBody>
      </p:sp>
      <p:pic>
        <p:nvPicPr>
          <p:cNvPr id="74756" name="Picture 1031" descr="D:\Lezioni\Lezione Gigi\adjustable.jpeg">
            <a:extLst>
              <a:ext uri="{FF2B5EF4-FFF2-40B4-BE49-F238E27FC236}">
                <a16:creationId xmlns:a16="http://schemas.microsoft.com/office/drawing/2014/main" id="{331794F0-996E-49F3-8081-73FDD3756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2113" y="1648508"/>
            <a:ext cx="21336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1032" descr="D:\Lezioni\Lezione Gigi\dietech2.jpeg">
            <a:extLst>
              <a:ext uri="{FF2B5EF4-FFF2-40B4-BE49-F238E27FC236}">
                <a16:creationId xmlns:a16="http://schemas.microsoft.com/office/drawing/2014/main" id="{DB0ADEE7-57FB-4274-ACA6-93068323A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113" y="4430084"/>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1033" descr="D:\Lezioni\Lezione Gigi\laser.jpeg">
            <a:extLst>
              <a:ext uri="{FF2B5EF4-FFF2-40B4-BE49-F238E27FC236}">
                <a16:creationId xmlns:a16="http://schemas.microsoft.com/office/drawing/2014/main" id="{0D844B5C-7215-4DB9-9B7B-FBB8F5C013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113" y="307435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1034" descr="D:\Lezioni\Lezione Gigi\titan.jpeg">
            <a:extLst>
              <a:ext uri="{FF2B5EF4-FFF2-40B4-BE49-F238E27FC236}">
                <a16:creationId xmlns:a16="http://schemas.microsoft.com/office/drawing/2014/main" id="{AB36434A-C084-4BE1-A26F-9A1E1ED031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2113" y="221079"/>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 Box 1035">
            <a:extLst>
              <a:ext uri="{FF2B5EF4-FFF2-40B4-BE49-F238E27FC236}">
                <a16:creationId xmlns:a16="http://schemas.microsoft.com/office/drawing/2014/main" id="{C3EAA1EE-BA67-45A2-9D23-BD0648569F9B}"/>
              </a:ext>
            </a:extLst>
          </p:cNvPr>
          <p:cNvSpPr txBox="1">
            <a:spLocks noChangeArrowheads="1"/>
          </p:cNvSpPr>
          <p:nvPr/>
        </p:nvSpPr>
        <p:spPr bwMode="auto">
          <a:xfrm>
            <a:off x="8991833" y="5927653"/>
            <a:ext cx="3554160" cy="646331"/>
          </a:xfrm>
          <a:prstGeom prst="rect">
            <a:avLst/>
          </a:prstGeom>
          <a:noFill/>
          <a:ln w="12700">
            <a:noFill/>
            <a:miter lim="800000"/>
            <a:headEnd/>
            <a:tailEnd/>
          </a:ln>
          <a:effectLst/>
        </p:spPr>
        <p:txBody>
          <a:bodyPr wrap="square">
            <a:spAutoFit/>
          </a:bodyPr>
          <a:lstStyle/>
          <a:p>
            <a:pPr algn="ctr" eaLnBrk="1" fontAlgn="auto" hangingPunct="1">
              <a:spcBef>
                <a:spcPts val="0"/>
              </a:spcBef>
              <a:spcAft>
                <a:spcPts val="0"/>
              </a:spcAft>
              <a:defRPr/>
            </a:pPr>
            <a:r>
              <a:rPr lang="it-IT" dirty="0">
                <a:latin typeface="Arial" charset="0"/>
              </a:rPr>
              <a:t>“Penne” per lo </a:t>
            </a:r>
            <a:r>
              <a:rPr lang="it-IT" dirty="0" err="1">
                <a:latin typeface="Arial" charset="0"/>
              </a:rPr>
              <a:t>spotting</a:t>
            </a:r>
            <a:r>
              <a:rPr lang="it-IT" dirty="0">
                <a:latin typeface="Arial" charset="0"/>
              </a:rPr>
              <a:t> </a:t>
            </a:r>
          </a:p>
          <a:p>
            <a:pPr algn="ctr" eaLnBrk="1" fontAlgn="auto" hangingPunct="1">
              <a:spcBef>
                <a:spcPts val="0"/>
              </a:spcBef>
              <a:spcAft>
                <a:spcPts val="0"/>
              </a:spcAft>
              <a:defRPr/>
            </a:pPr>
            <a:r>
              <a:rPr lang="it-IT" dirty="0">
                <a:latin typeface="Arial" charset="0"/>
              </a:rPr>
              <a:t>del DNA</a:t>
            </a:r>
          </a:p>
        </p:txBody>
      </p:sp>
      <p:pic>
        <p:nvPicPr>
          <p:cNvPr id="74761" name="Picture 1036" descr="D:\Lezioni\Lezione Gigi\Splash.jpg">
            <a:extLst>
              <a:ext uri="{FF2B5EF4-FFF2-40B4-BE49-F238E27FC236}">
                <a16:creationId xmlns:a16="http://schemas.microsoft.com/office/drawing/2014/main" id="{F1F60C30-351B-4415-87C3-0E182A06A4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1057" y="284016"/>
            <a:ext cx="197326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Text Box 1037">
            <a:extLst>
              <a:ext uri="{FF2B5EF4-FFF2-40B4-BE49-F238E27FC236}">
                <a16:creationId xmlns:a16="http://schemas.microsoft.com/office/drawing/2014/main" id="{55EE05DA-2F58-4314-9134-FA15D0E24F3A}"/>
              </a:ext>
            </a:extLst>
          </p:cNvPr>
          <p:cNvSpPr txBox="1">
            <a:spLocks noChangeArrowheads="1"/>
          </p:cNvSpPr>
          <p:nvPr/>
        </p:nvSpPr>
        <p:spPr bwMode="auto">
          <a:xfrm>
            <a:off x="4648200" y="3070169"/>
            <a:ext cx="4674476" cy="1200329"/>
          </a:xfrm>
          <a:prstGeom prst="rect">
            <a:avLst/>
          </a:prstGeom>
          <a:noFill/>
          <a:ln w="12700">
            <a:noFill/>
            <a:miter lim="800000"/>
            <a:headEnd/>
            <a:tailEnd/>
          </a:ln>
          <a:effectLst/>
        </p:spPr>
        <p:txBody>
          <a:bodyPr wrap="square">
            <a:spAutoFit/>
          </a:bodyPr>
          <a:lstStyle/>
          <a:p>
            <a:pPr algn="just" eaLnBrk="1" fontAlgn="auto" hangingPunct="1">
              <a:spcBef>
                <a:spcPts val="0"/>
              </a:spcBef>
              <a:spcAft>
                <a:spcPts val="0"/>
              </a:spcAft>
              <a:defRPr/>
            </a:pPr>
            <a:r>
              <a:rPr lang="it-IT" dirty="0">
                <a:latin typeface="Arial" panose="020B0604020202020204" pitchFamily="34" charset="0"/>
                <a:cs typeface="Arial" panose="020B0604020202020204" pitchFamily="34" charset="0"/>
              </a:rPr>
              <a:t>Un “Array” di “penne” per spottare un “Array” di DNA in una singola operazione di scrittura. Le penne funzionano per capillarità o pressione.</a:t>
            </a:r>
          </a:p>
        </p:txBody>
      </p:sp>
      <p:pic>
        <p:nvPicPr>
          <p:cNvPr id="57358" name="Arrayer1.MPEG">
            <a:hlinkClick r:id="" action="ppaction://ole?verb=0"/>
            <a:extLst>
              <a:ext uri="{FF2B5EF4-FFF2-40B4-BE49-F238E27FC236}">
                <a16:creationId xmlns:a16="http://schemas.microsoft.com/office/drawing/2014/main" id="{2DCC3B76-1511-4459-A149-1D1534A52908}"/>
              </a:ext>
            </a:extLst>
          </p:cNvPr>
          <p:cNvPicPr>
            <a:picLocks noRot="1" noChangeAspect="1" noChangeArrowheads="1"/>
          </p:cNvPicPr>
          <p:nvPr>
            <a:videoFile r:link="rId1"/>
          </p:nvPr>
        </p:nvPicPr>
        <p:blipFill>
          <a:blip r:embed="rId10">
            <a:extLst>
              <a:ext uri="{28A0092B-C50C-407E-A947-70E740481C1C}">
                <a14:useLocalDpi xmlns:a14="http://schemas.microsoft.com/office/drawing/2010/main" val="0"/>
              </a:ext>
            </a:extLst>
          </a:blip>
          <a:srcRect/>
          <a:stretch>
            <a:fillRect/>
          </a:stretch>
        </p:blipFill>
        <p:spPr bwMode="auto">
          <a:xfrm>
            <a:off x="617537" y="762000"/>
            <a:ext cx="3699820" cy="277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Arrayer2.MPEG">
            <a:hlinkClick r:id="" action="ppaction://media"/>
            <a:extLst>
              <a:ext uri="{FF2B5EF4-FFF2-40B4-BE49-F238E27FC236}">
                <a16:creationId xmlns:a16="http://schemas.microsoft.com/office/drawing/2014/main" id="{8A5FDED4-AE15-40A8-BDBA-4E7CEF698DAE}"/>
              </a:ext>
            </a:extLst>
          </p:cNvPr>
          <p:cNvPicPr>
            <a:picLocks noRot="1" noChangeAspect="1" noChangeArrowheads="1"/>
          </p:cNvPicPr>
          <p:nvPr>
            <a:videoFile r:link="rId2"/>
          </p:nvPr>
        </p:nvPicPr>
        <p:blipFill>
          <a:blip r:embed="rId11">
            <a:extLst>
              <a:ext uri="{28A0092B-C50C-407E-A947-70E740481C1C}">
                <a14:useLocalDpi xmlns:a14="http://schemas.microsoft.com/office/drawing/2010/main" val="0"/>
              </a:ext>
            </a:extLst>
          </a:blip>
          <a:srcRect/>
          <a:stretch>
            <a:fillRect/>
          </a:stretch>
        </p:blipFill>
        <p:spPr bwMode="auto">
          <a:xfrm>
            <a:off x="4648200" y="899770"/>
            <a:ext cx="2250311" cy="168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8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3811"/>
                                        </p:tgtEl>
                                      </p:cBhvr>
                                    </p:cmd>
                                  </p:childTnLst>
                                </p:cTn>
                              </p:par>
                            </p:childTnLst>
                          </p:cTn>
                        </p:par>
                      </p:childTnLst>
                    </p:cTn>
                  </p:par>
                </p:childTnLst>
              </p:cTn>
              <p:nextCondLst>
                <p:cond evt="onClick" delay="0">
                  <p:tgtEl>
                    <p:spTgt spid="33811"/>
                  </p:tgtEl>
                </p:cond>
              </p:nextCondLst>
            </p:seq>
            <p:video>
              <p:cMediaNode>
                <p:cTn id="7" fill="hold" display="0">
                  <p:stCondLst>
                    <p:cond delay="indefinite"/>
                  </p:stCondLst>
                  <p:endCondLst>
                    <p:cond evt="onNext" delay="0">
                      <p:tgtEl>
                        <p:sldTgt/>
                      </p:tgtEl>
                    </p:cond>
                    <p:cond evt="onPrev" delay="0">
                      <p:tgtEl>
                        <p:sldTgt/>
                      </p:tgtEl>
                    </p:cond>
                  </p:endCondLst>
                </p:cTn>
                <p:tgtEl>
                  <p:spTgt spid="3381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CBBB454-A2F5-4B96-964E-62CCE7684190}"/>
              </a:ext>
            </a:extLst>
          </p:cNvPr>
          <p:cNvSpPr>
            <a:spLocks noChangeArrowheads="1"/>
          </p:cNvSpPr>
          <p:nvPr/>
        </p:nvSpPr>
        <p:spPr bwMode="auto">
          <a:xfrm>
            <a:off x="2092325" y="463550"/>
            <a:ext cx="80724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3300" b="1" i="1">
                <a:solidFill>
                  <a:srgbClr val="0000FF"/>
                </a:solidFill>
                <a:latin typeface="Comic Sans MS" panose="030F0702030302020204" pitchFamily="66" charset="0"/>
              </a:rPr>
              <a:t>Creazione di un vetrino per microarray</a:t>
            </a:r>
          </a:p>
        </p:txBody>
      </p:sp>
      <p:sp>
        <p:nvSpPr>
          <p:cNvPr id="76803" name="Rectangle 3">
            <a:extLst>
              <a:ext uri="{FF2B5EF4-FFF2-40B4-BE49-F238E27FC236}">
                <a16:creationId xmlns:a16="http://schemas.microsoft.com/office/drawing/2014/main" id="{0732F792-AB63-46D6-A4A4-083B89DF65FC}"/>
              </a:ext>
            </a:extLst>
          </p:cNvPr>
          <p:cNvSpPr>
            <a:spLocks noChangeArrowheads="1"/>
          </p:cNvSpPr>
          <p:nvPr/>
        </p:nvSpPr>
        <p:spPr bwMode="auto">
          <a:xfrm>
            <a:off x="2971800" y="457200"/>
            <a:ext cx="7315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it-IT" altLang="it-IT" sz="4400">
              <a:solidFill>
                <a:schemeClr val="tx2"/>
              </a:solidFill>
              <a:latin typeface="Arial" panose="020B0604020202020204" pitchFamily="34" charset="0"/>
            </a:endParaRPr>
          </a:p>
        </p:txBody>
      </p:sp>
      <p:sp>
        <p:nvSpPr>
          <p:cNvPr id="76804" name="Text Box 6">
            <a:extLst>
              <a:ext uri="{FF2B5EF4-FFF2-40B4-BE49-F238E27FC236}">
                <a16:creationId xmlns:a16="http://schemas.microsoft.com/office/drawing/2014/main" id="{FA19BF7C-BB76-416F-B24B-0D2212D81BF4}"/>
              </a:ext>
            </a:extLst>
          </p:cNvPr>
          <p:cNvSpPr txBox="1">
            <a:spLocks noChangeArrowheads="1"/>
          </p:cNvSpPr>
          <p:nvPr/>
        </p:nvSpPr>
        <p:spPr bwMode="auto">
          <a:xfrm>
            <a:off x="2819400" y="1219200"/>
            <a:ext cx="3810000" cy="118745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50000"/>
              </a:lnSpc>
              <a:spcBef>
                <a:spcPct val="50000"/>
              </a:spcBef>
              <a:buFontTx/>
              <a:buNone/>
            </a:pPr>
            <a:endParaRPr lang="it-IT" altLang="it-IT" sz="2000">
              <a:solidFill>
                <a:schemeClr val="accent2"/>
              </a:solidFill>
              <a:latin typeface="Comic Sans MS" panose="030F0702030302020204" pitchFamily="66" charset="0"/>
            </a:endParaRPr>
          </a:p>
          <a:p>
            <a:pPr algn="ctr" eaLnBrk="1" hangingPunct="1">
              <a:lnSpc>
                <a:spcPct val="50000"/>
              </a:lnSpc>
              <a:spcBef>
                <a:spcPct val="50000"/>
              </a:spcBef>
              <a:buFontTx/>
              <a:buNone/>
            </a:pPr>
            <a:r>
              <a:rPr lang="it-IT" altLang="it-IT" sz="2000">
                <a:solidFill>
                  <a:schemeClr val="accent2"/>
                </a:solidFill>
                <a:latin typeface="Comic Sans MS" panose="030F0702030302020204" pitchFamily="66" charset="0"/>
              </a:rPr>
              <a:t>Libreria di cDNA</a:t>
            </a:r>
          </a:p>
          <a:p>
            <a:pPr algn="ctr" eaLnBrk="1" hangingPunct="1">
              <a:lnSpc>
                <a:spcPct val="50000"/>
              </a:lnSpc>
              <a:spcBef>
                <a:spcPct val="50000"/>
              </a:spcBef>
              <a:buFontTx/>
              <a:buNone/>
            </a:pPr>
            <a:r>
              <a:rPr lang="it-IT" altLang="it-IT" sz="2000">
                <a:solidFill>
                  <a:schemeClr val="accent2"/>
                </a:solidFill>
                <a:latin typeface="Comic Sans MS" panose="030F0702030302020204" pitchFamily="66" charset="0"/>
              </a:rPr>
              <a:t>o set di oligonucleotidi</a:t>
            </a:r>
          </a:p>
          <a:p>
            <a:pPr algn="ctr" eaLnBrk="1" hangingPunct="1">
              <a:lnSpc>
                <a:spcPct val="50000"/>
              </a:lnSpc>
              <a:spcBef>
                <a:spcPct val="50000"/>
              </a:spcBef>
              <a:buFontTx/>
              <a:buNone/>
            </a:pPr>
            <a:endParaRPr lang="it-IT" altLang="it-IT" sz="2000">
              <a:solidFill>
                <a:schemeClr val="accent2"/>
              </a:solidFill>
              <a:latin typeface="Comic Sans MS" panose="030F0702030302020204" pitchFamily="66" charset="0"/>
            </a:endParaRPr>
          </a:p>
        </p:txBody>
      </p:sp>
      <p:sp>
        <p:nvSpPr>
          <p:cNvPr id="76805" name="Text Box 8">
            <a:extLst>
              <a:ext uri="{FF2B5EF4-FFF2-40B4-BE49-F238E27FC236}">
                <a16:creationId xmlns:a16="http://schemas.microsoft.com/office/drawing/2014/main" id="{F8936762-9236-4F8A-AFA6-E558A886E8CC}"/>
              </a:ext>
            </a:extLst>
          </p:cNvPr>
          <p:cNvSpPr txBox="1">
            <a:spLocks noChangeArrowheads="1"/>
          </p:cNvSpPr>
          <p:nvPr/>
        </p:nvSpPr>
        <p:spPr bwMode="auto">
          <a:xfrm>
            <a:off x="5867400" y="3657600"/>
            <a:ext cx="3048000" cy="133985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2000">
                <a:solidFill>
                  <a:schemeClr val="accent2"/>
                </a:solidFill>
                <a:latin typeface="Comic Sans MS" panose="030F0702030302020204" pitchFamily="66" charset="0"/>
              </a:rPr>
              <a:t>Spotting o sintesi diretta su vetro: con micro-capillari, ink jet o con robot dedicati</a:t>
            </a:r>
          </a:p>
        </p:txBody>
      </p:sp>
      <p:sp>
        <p:nvSpPr>
          <p:cNvPr id="76806" name="Text Box 9">
            <a:extLst>
              <a:ext uri="{FF2B5EF4-FFF2-40B4-BE49-F238E27FC236}">
                <a16:creationId xmlns:a16="http://schemas.microsoft.com/office/drawing/2014/main" id="{0E384893-C8FC-4E0A-B162-97A5A16843D2}"/>
              </a:ext>
            </a:extLst>
          </p:cNvPr>
          <p:cNvSpPr txBox="1">
            <a:spLocks noChangeArrowheads="1"/>
          </p:cNvSpPr>
          <p:nvPr/>
        </p:nvSpPr>
        <p:spPr bwMode="auto">
          <a:xfrm>
            <a:off x="2438400" y="6019800"/>
            <a:ext cx="3048000" cy="40005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2000">
                <a:solidFill>
                  <a:schemeClr val="accent2"/>
                </a:solidFill>
                <a:latin typeface="Comic Sans MS" panose="030F0702030302020204" pitchFamily="66" charset="0"/>
              </a:rPr>
              <a:t>Fissaggio al supporto</a:t>
            </a:r>
          </a:p>
        </p:txBody>
      </p:sp>
      <p:sp>
        <p:nvSpPr>
          <p:cNvPr id="76807" name="Text Box 10">
            <a:extLst>
              <a:ext uri="{FF2B5EF4-FFF2-40B4-BE49-F238E27FC236}">
                <a16:creationId xmlns:a16="http://schemas.microsoft.com/office/drawing/2014/main" id="{E3585CCA-5C20-4D43-8CDC-0EC0E72B2E51}"/>
              </a:ext>
            </a:extLst>
          </p:cNvPr>
          <p:cNvSpPr txBox="1">
            <a:spLocks noChangeArrowheads="1"/>
          </p:cNvSpPr>
          <p:nvPr/>
        </p:nvSpPr>
        <p:spPr bwMode="auto">
          <a:xfrm>
            <a:off x="6019800" y="6019800"/>
            <a:ext cx="4191000" cy="40005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it-IT" altLang="it-IT" sz="2000">
                <a:solidFill>
                  <a:schemeClr val="accent2"/>
                </a:solidFill>
                <a:latin typeface="Comic Sans MS" panose="030F0702030302020204" pitchFamily="66" charset="0"/>
              </a:rPr>
              <a:t>Denaturazione (Alcali, Calore)</a:t>
            </a:r>
          </a:p>
        </p:txBody>
      </p:sp>
      <p:sp>
        <p:nvSpPr>
          <p:cNvPr id="76808" name="Line 12">
            <a:extLst>
              <a:ext uri="{FF2B5EF4-FFF2-40B4-BE49-F238E27FC236}">
                <a16:creationId xmlns:a16="http://schemas.microsoft.com/office/drawing/2014/main" id="{093DC6F8-E94F-4080-9FD0-2DEFCFD3ACCC}"/>
              </a:ext>
            </a:extLst>
          </p:cNvPr>
          <p:cNvSpPr>
            <a:spLocks noChangeShapeType="1"/>
          </p:cNvSpPr>
          <p:nvPr/>
        </p:nvSpPr>
        <p:spPr bwMode="auto">
          <a:xfrm>
            <a:off x="4876800" y="2895600"/>
            <a:ext cx="1828800" cy="533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76809" name="Line 13">
            <a:extLst>
              <a:ext uri="{FF2B5EF4-FFF2-40B4-BE49-F238E27FC236}">
                <a16:creationId xmlns:a16="http://schemas.microsoft.com/office/drawing/2014/main" id="{8CB2A464-FFAF-4177-9A02-E6555550A673}"/>
              </a:ext>
            </a:extLst>
          </p:cNvPr>
          <p:cNvSpPr>
            <a:spLocks noChangeShapeType="1"/>
          </p:cNvSpPr>
          <p:nvPr/>
        </p:nvSpPr>
        <p:spPr bwMode="auto">
          <a:xfrm flipH="1">
            <a:off x="4953000" y="4876800"/>
            <a:ext cx="685800" cy="152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76810" name="Line 14">
            <a:extLst>
              <a:ext uri="{FF2B5EF4-FFF2-40B4-BE49-F238E27FC236}">
                <a16:creationId xmlns:a16="http://schemas.microsoft.com/office/drawing/2014/main" id="{66817644-8CD4-41C0-BF8D-34BBD52F72A6}"/>
              </a:ext>
            </a:extLst>
          </p:cNvPr>
          <p:cNvSpPr>
            <a:spLocks noChangeShapeType="1"/>
          </p:cNvSpPr>
          <p:nvPr/>
        </p:nvSpPr>
        <p:spPr bwMode="auto">
          <a:xfrm>
            <a:off x="5638800" y="6248400"/>
            <a:ext cx="2286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pic>
        <p:nvPicPr>
          <p:cNvPr id="76811" name="Picture 16">
            <a:extLst>
              <a:ext uri="{FF2B5EF4-FFF2-40B4-BE49-F238E27FC236}">
                <a16:creationId xmlns:a16="http://schemas.microsoft.com/office/drawing/2014/main" id="{032B590D-8C79-409C-AA11-66B9523FB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038600"/>
            <a:ext cx="24384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812" name="Object 17">
            <a:extLst>
              <a:ext uri="{FF2B5EF4-FFF2-40B4-BE49-F238E27FC236}">
                <a16:creationId xmlns:a16="http://schemas.microsoft.com/office/drawing/2014/main" id="{6D82C37E-ED70-4DA9-8F08-73784A933D28}"/>
              </a:ext>
            </a:extLst>
          </p:cNvPr>
          <p:cNvGraphicFramePr>
            <a:graphicFrameLocks noGrp="1" noChangeAspect="1"/>
          </p:cNvGraphicFramePr>
          <p:nvPr>
            <p:ph/>
          </p:nvPr>
        </p:nvGraphicFramePr>
        <p:xfrm>
          <a:off x="3810000" y="2133600"/>
          <a:ext cx="1763713" cy="723900"/>
        </p:xfrm>
        <a:graphic>
          <a:graphicData uri="http://schemas.openxmlformats.org/presentationml/2006/ole">
            <mc:AlternateContent xmlns:mc="http://schemas.openxmlformats.org/markup-compatibility/2006">
              <mc:Choice xmlns:v="urn:schemas-microsoft-com:vml" Requires="v">
                <p:oleObj spid="_x0000_s28674" name="Image" r:id="rId5" imgW="1764457" imgH="723554" progId="Photoshop.Image.6">
                  <p:embed/>
                </p:oleObj>
              </mc:Choice>
              <mc:Fallback>
                <p:oleObj name="Image" r:id="rId5" imgW="1764457" imgH="723554" progId="Photoshop.Image.6">
                  <p:embed/>
                  <p:pic>
                    <p:nvPicPr>
                      <p:cNvPr id="76812" name="Object 17">
                        <a:extLst>
                          <a:ext uri="{FF2B5EF4-FFF2-40B4-BE49-F238E27FC236}">
                            <a16:creationId xmlns:a16="http://schemas.microsoft.com/office/drawing/2014/main" id="{6D82C37E-ED70-4DA9-8F08-73784A933D28}"/>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133600"/>
                        <a:ext cx="176371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42">
            <a:extLst>
              <a:ext uri="{FF2B5EF4-FFF2-40B4-BE49-F238E27FC236}">
                <a16:creationId xmlns:a16="http://schemas.microsoft.com/office/drawing/2014/main" id="{1B00AEE9-6A1C-4BBF-A79E-0445EAB37FB8}"/>
              </a:ext>
            </a:extLst>
          </p:cNvPr>
          <p:cNvGrpSpPr>
            <a:grpSpLocks/>
          </p:cNvGrpSpPr>
          <p:nvPr/>
        </p:nvGrpSpPr>
        <p:grpSpPr bwMode="auto">
          <a:xfrm>
            <a:off x="4800600" y="1309688"/>
            <a:ext cx="879475" cy="442912"/>
            <a:chOff x="1200" y="1104"/>
            <a:chExt cx="864" cy="480"/>
          </a:xfrm>
        </p:grpSpPr>
        <p:grpSp>
          <p:nvGrpSpPr>
            <p:cNvPr id="105618" name="Group 43">
              <a:extLst>
                <a:ext uri="{FF2B5EF4-FFF2-40B4-BE49-F238E27FC236}">
                  <a16:creationId xmlns:a16="http://schemas.microsoft.com/office/drawing/2014/main" id="{FC5EA9A2-E895-4DA8-8BB5-072050AD528F}"/>
                </a:ext>
              </a:extLst>
            </p:cNvPr>
            <p:cNvGrpSpPr>
              <a:grpSpLocks/>
            </p:cNvGrpSpPr>
            <p:nvPr/>
          </p:nvGrpSpPr>
          <p:grpSpPr bwMode="auto">
            <a:xfrm>
              <a:off x="1728" y="1392"/>
              <a:ext cx="192" cy="144"/>
              <a:chOff x="2016" y="3264"/>
              <a:chExt cx="192" cy="144"/>
            </a:xfrm>
          </p:grpSpPr>
          <p:sp>
            <p:nvSpPr>
              <p:cNvPr id="105655" name="Oval 44">
                <a:extLst>
                  <a:ext uri="{FF2B5EF4-FFF2-40B4-BE49-F238E27FC236}">
                    <a16:creationId xmlns:a16="http://schemas.microsoft.com/office/drawing/2014/main" id="{54C22577-2389-4C4D-B399-6E5F652F959C}"/>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56" name="Oval 45">
                <a:extLst>
                  <a:ext uri="{FF2B5EF4-FFF2-40B4-BE49-F238E27FC236}">
                    <a16:creationId xmlns:a16="http://schemas.microsoft.com/office/drawing/2014/main" id="{1D9B8688-91C4-401A-BD16-D193FADD9D45}"/>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19" name="Group 46">
              <a:extLst>
                <a:ext uri="{FF2B5EF4-FFF2-40B4-BE49-F238E27FC236}">
                  <a16:creationId xmlns:a16="http://schemas.microsoft.com/office/drawing/2014/main" id="{620DA2D5-4519-49DB-B6C3-00D965D2C216}"/>
                </a:ext>
              </a:extLst>
            </p:cNvPr>
            <p:cNvGrpSpPr>
              <a:grpSpLocks/>
            </p:cNvGrpSpPr>
            <p:nvPr/>
          </p:nvGrpSpPr>
          <p:grpSpPr bwMode="auto">
            <a:xfrm>
              <a:off x="1728" y="1104"/>
              <a:ext cx="192" cy="144"/>
              <a:chOff x="2016" y="3264"/>
              <a:chExt cx="192" cy="144"/>
            </a:xfrm>
          </p:grpSpPr>
          <p:sp>
            <p:nvSpPr>
              <p:cNvPr id="105653" name="Oval 47">
                <a:extLst>
                  <a:ext uri="{FF2B5EF4-FFF2-40B4-BE49-F238E27FC236}">
                    <a16:creationId xmlns:a16="http://schemas.microsoft.com/office/drawing/2014/main" id="{23B50CD7-D38E-48AE-9EB5-A224A8287F10}"/>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54" name="Oval 48">
                <a:extLst>
                  <a:ext uri="{FF2B5EF4-FFF2-40B4-BE49-F238E27FC236}">
                    <a16:creationId xmlns:a16="http://schemas.microsoft.com/office/drawing/2014/main" id="{91BFA2FF-6527-4FB2-BAD3-23518CE833A7}"/>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0" name="Group 49">
              <a:extLst>
                <a:ext uri="{FF2B5EF4-FFF2-40B4-BE49-F238E27FC236}">
                  <a16:creationId xmlns:a16="http://schemas.microsoft.com/office/drawing/2014/main" id="{B3AE7281-152A-4C09-B9D7-D5E59BE21F21}"/>
                </a:ext>
              </a:extLst>
            </p:cNvPr>
            <p:cNvGrpSpPr>
              <a:grpSpLocks/>
            </p:cNvGrpSpPr>
            <p:nvPr/>
          </p:nvGrpSpPr>
          <p:grpSpPr bwMode="auto">
            <a:xfrm>
              <a:off x="1536" y="1440"/>
              <a:ext cx="192" cy="144"/>
              <a:chOff x="2016" y="3264"/>
              <a:chExt cx="192" cy="144"/>
            </a:xfrm>
          </p:grpSpPr>
          <p:sp>
            <p:nvSpPr>
              <p:cNvPr id="105651" name="Oval 50">
                <a:extLst>
                  <a:ext uri="{FF2B5EF4-FFF2-40B4-BE49-F238E27FC236}">
                    <a16:creationId xmlns:a16="http://schemas.microsoft.com/office/drawing/2014/main" id="{8B7463B3-B1DC-4876-A479-3063D338662D}"/>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52" name="Oval 51">
                <a:extLst>
                  <a:ext uri="{FF2B5EF4-FFF2-40B4-BE49-F238E27FC236}">
                    <a16:creationId xmlns:a16="http://schemas.microsoft.com/office/drawing/2014/main" id="{5AF45CF7-8984-4069-A2F7-78074F324642}"/>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1" name="Group 52">
              <a:extLst>
                <a:ext uri="{FF2B5EF4-FFF2-40B4-BE49-F238E27FC236}">
                  <a16:creationId xmlns:a16="http://schemas.microsoft.com/office/drawing/2014/main" id="{C7097B84-1B69-4F74-9611-6064F8D9101C}"/>
                </a:ext>
              </a:extLst>
            </p:cNvPr>
            <p:cNvGrpSpPr>
              <a:grpSpLocks/>
            </p:cNvGrpSpPr>
            <p:nvPr/>
          </p:nvGrpSpPr>
          <p:grpSpPr bwMode="auto">
            <a:xfrm>
              <a:off x="1872" y="1296"/>
              <a:ext cx="192" cy="144"/>
              <a:chOff x="2016" y="3264"/>
              <a:chExt cx="192" cy="144"/>
            </a:xfrm>
          </p:grpSpPr>
          <p:sp>
            <p:nvSpPr>
              <p:cNvPr id="105649" name="Oval 53">
                <a:extLst>
                  <a:ext uri="{FF2B5EF4-FFF2-40B4-BE49-F238E27FC236}">
                    <a16:creationId xmlns:a16="http://schemas.microsoft.com/office/drawing/2014/main" id="{11F9FEE5-2FBD-4010-8A85-3C494F3F37C1}"/>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50" name="Oval 54">
                <a:extLst>
                  <a:ext uri="{FF2B5EF4-FFF2-40B4-BE49-F238E27FC236}">
                    <a16:creationId xmlns:a16="http://schemas.microsoft.com/office/drawing/2014/main" id="{A0F4F33B-5230-41BF-B9A1-C8B8D7F753E2}"/>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2" name="Group 55">
              <a:extLst>
                <a:ext uri="{FF2B5EF4-FFF2-40B4-BE49-F238E27FC236}">
                  <a16:creationId xmlns:a16="http://schemas.microsoft.com/office/drawing/2014/main" id="{49F7BC27-B17D-41B5-954A-8FFEC9D18E65}"/>
                </a:ext>
              </a:extLst>
            </p:cNvPr>
            <p:cNvGrpSpPr>
              <a:grpSpLocks/>
            </p:cNvGrpSpPr>
            <p:nvPr/>
          </p:nvGrpSpPr>
          <p:grpSpPr bwMode="auto">
            <a:xfrm>
              <a:off x="1680" y="1248"/>
              <a:ext cx="192" cy="144"/>
              <a:chOff x="2016" y="3264"/>
              <a:chExt cx="192" cy="144"/>
            </a:xfrm>
          </p:grpSpPr>
          <p:sp>
            <p:nvSpPr>
              <p:cNvPr id="105647" name="Oval 56">
                <a:extLst>
                  <a:ext uri="{FF2B5EF4-FFF2-40B4-BE49-F238E27FC236}">
                    <a16:creationId xmlns:a16="http://schemas.microsoft.com/office/drawing/2014/main" id="{679E2D32-8392-47A9-932D-F47D06FD319F}"/>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48" name="Oval 57">
                <a:extLst>
                  <a:ext uri="{FF2B5EF4-FFF2-40B4-BE49-F238E27FC236}">
                    <a16:creationId xmlns:a16="http://schemas.microsoft.com/office/drawing/2014/main" id="{194862E4-F1FB-4C88-845C-D657D053FCF7}"/>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3" name="Group 58">
              <a:extLst>
                <a:ext uri="{FF2B5EF4-FFF2-40B4-BE49-F238E27FC236}">
                  <a16:creationId xmlns:a16="http://schemas.microsoft.com/office/drawing/2014/main" id="{03833616-0EC8-419B-93BD-6DE564497A3D}"/>
                </a:ext>
              </a:extLst>
            </p:cNvPr>
            <p:cNvGrpSpPr>
              <a:grpSpLocks/>
            </p:cNvGrpSpPr>
            <p:nvPr/>
          </p:nvGrpSpPr>
          <p:grpSpPr bwMode="auto">
            <a:xfrm>
              <a:off x="1824" y="1200"/>
              <a:ext cx="192" cy="144"/>
              <a:chOff x="2016" y="3264"/>
              <a:chExt cx="192" cy="144"/>
            </a:xfrm>
          </p:grpSpPr>
          <p:sp>
            <p:nvSpPr>
              <p:cNvPr id="105645" name="Oval 59">
                <a:extLst>
                  <a:ext uri="{FF2B5EF4-FFF2-40B4-BE49-F238E27FC236}">
                    <a16:creationId xmlns:a16="http://schemas.microsoft.com/office/drawing/2014/main" id="{5645AC24-3D2C-4B29-A661-D03F5A50266D}"/>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46" name="Oval 60">
                <a:extLst>
                  <a:ext uri="{FF2B5EF4-FFF2-40B4-BE49-F238E27FC236}">
                    <a16:creationId xmlns:a16="http://schemas.microsoft.com/office/drawing/2014/main" id="{CA2359AA-6ADE-46BA-B9AC-C5347618D6D4}"/>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4" name="Group 61">
              <a:extLst>
                <a:ext uri="{FF2B5EF4-FFF2-40B4-BE49-F238E27FC236}">
                  <a16:creationId xmlns:a16="http://schemas.microsoft.com/office/drawing/2014/main" id="{B7303581-DEFD-46E3-9D5C-21C19ED4DCE4}"/>
                </a:ext>
              </a:extLst>
            </p:cNvPr>
            <p:cNvGrpSpPr>
              <a:grpSpLocks/>
            </p:cNvGrpSpPr>
            <p:nvPr/>
          </p:nvGrpSpPr>
          <p:grpSpPr bwMode="auto">
            <a:xfrm>
              <a:off x="1536" y="1296"/>
              <a:ext cx="192" cy="144"/>
              <a:chOff x="2016" y="3264"/>
              <a:chExt cx="192" cy="144"/>
            </a:xfrm>
          </p:grpSpPr>
          <p:sp>
            <p:nvSpPr>
              <p:cNvPr id="105643" name="Oval 62">
                <a:extLst>
                  <a:ext uri="{FF2B5EF4-FFF2-40B4-BE49-F238E27FC236}">
                    <a16:creationId xmlns:a16="http://schemas.microsoft.com/office/drawing/2014/main" id="{51A7797A-E31E-4F17-B64D-74606EDAA16A}"/>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44" name="Oval 63">
                <a:extLst>
                  <a:ext uri="{FF2B5EF4-FFF2-40B4-BE49-F238E27FC236}">
                    <a16:creationId xmlns:a16="http://schemas.microsoft.com/office/drawing/2014/main" id="{2B9D2572-743F-408E-81D9-3331A2A96B20}"/>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5" name="Group 64">
              <a:extLst>
                <a:ext uri="{FF2B5EF4-FFF2-40B4-BE49-F238E27FC236}">
                  <a16:creationId xmlns:a16="http://schemas.microsoft.com/office/drawing/2014/main" id="{E51F8797-B7CB-4058-8CB9-24E0E9927F3F}"/>
                </a:ext>
              </a:extLst>
            </p:cNvPr>
            <p:cNvGrpSpPr>
              <a:grpSpLocks/>
            </p:cNvGrpSpPr>
            <p:nvPr/>
          </p:nvGrpSpPr>
          <p:grpSpPr bwMode="auto">
            <a:xfrm>
              <a:off x="1536" y="1152"/>
              <a:ext cx="192" cy="144"/>
              <a:chOff x="2016" y="3264"/>
              <a:chExt cx="192" cy="144"/>
            </a:xfrm>
          </p:grpSpPr>
          <p:sp>
            <p:nvSpPr>
              <p:cNvPr id="105641" name="Oval 65">
                <a:extLst>
                  <a:ext uri="{FF2B5EF4-FFF2-40B4-BE49-F238E27FC236}">
                    <a16:creationId xmlns:a16="http://schemas.microsoft.com/office/drawing/2014/main" id="{0FF3250B-60A0-489B-8FEE-C8C03E271735}"/>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42" name="Oval 66">
                <a:extLst>
                  <a:ext uri="{FF2B5EF4-FFF2-40B4-BE49-F238E27FC236}">
                    <a16:creationId xmlns:a16="http://schemas.microsoft.com/office/drawing/2014/main" id="{DBB66DA0-58C5-4FEF-A6A1-5914C559AA5E}"/>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6" name="Group 67">
              <a:extLst>
                <a:ext uri="{FF2B5EF4-FFF2-40B4-BE49-F238E27FC236}">
                  <a16:creationId xmlns:a16="http://schemas.microsoft.com/office/drawing/2014/main" id="{07939DB4-536B-4AD0-AD1C-C4964E1ADABB}"/>
                </a:ext>
              </a:extLst>
            </p:cNvPr>
            <p:cNvGrpSpPr>
              <a:grpSpLocks/>
            </p:cNvGrpSpPr>
            <p:nvPr/>
          </p:nvGrpSpPr>
          <p:grpSpPr bwMode="auto">
            <a:xfrm>
              <a:off x="1344" y="1440"/>
              <a:ext cx="192" cy="144"/>
              <a:chOff x="2016" y="3264"/>
              <a:chExt cx="192" cy="144"/>
            </a:xfrm>
          </p:grpSpPr>
          <p:sp>
            <p:nvSpPr>
              <p:cNvPr id="105639" name="Oval 68">
                <a:extLst>
                  <a:ext uri="{FF2B5EF4-FFF2-40B4-BE49-F238E27FC236}">
                    <a16:creationId xmlns:a16="http://schemas.microsoft.com/office/drawing/2014/main" id="{D7BB8EC2-F621-4887-A68D-1FD3421862BC}"/>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40" name="Oval 69">
                <a:extLst>
                  <a:ext uri="{FF2B5EF4-FFF2-40B4-BE49-F238E27FC236}">
                    <a16:creationId xmlns:a16="http://schemas.microsoft.com/office/drawing/2014/main" id="{D5EBD0A6-6B60-4F9E-A03B-A85827DA6E2A}"/>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7" name="Group 70">
              <a:extLst>
                <a:ext uri="{FF2B5EF4-FFF2-40B4-BE49-F238E27FC236}">
                  <a16:creationId xmlns:a16="http://schemas.microsoft.com/office/drawing/2014/main" id="{F48B8D1D-DA6F-44CF-AEB6-0893FA4BB82C}"/>
                </a:ext>
              </a:extLst>
            </p:cNvPr>
            <p:cNvGrpSpPr>
              <a:grpSpLocks/>
            </p:cNvGrpSpPr>
            <p:nvPr/>
          </p:nvGrpSpPr>
          <p:grpSpPr bwMode="auto">
            <a:xfrm>
              <a:off x="1392" y="1296"/>
              <a:ext cx="192" cy="144"/>
              <a:chOff x="2016" y="3264"/>
              <a:chExt cx="192" cy="144"/>
            </a:xfrm>
          </p:grpSpPr>
          <p:sp>
            <p:nvSpPr>
              <p:cNvPr id="105637" name="Oval 71">
                <a:extLst>
                  <a:ext uri="{FF2B5EF4-FFF2-40B4-BE49-F238E27FC236}">
                    <a16:creationId xmlns:a16="http://schemas.microsoft.com/office/drawing/2014/main" id="{E1E99D97-F191-4BBA-A468-337827FDEA12}"/>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38" name="Oval 72">
                <a:extLst>
                  <a:ext uri="{FF2B5EF4-FFF2-40B4-BE49-F238E27FC236}">
                    <a16:creationId xmlns:a16="http://schemas.microsoft.com/office/drawing/2014/main" id="{2AE74E0F-71C0-42D8-AC3B-170EE9D4BC2F}"/>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8" name="Group 73">
              <a:extLst>
                <a:ext uri="{FF2B5EF4-FFF2-40B4-BE49-F238E27FC236}">
                  <a16:creationId xmlns:a16="http://schemas.microsoft.com/office/drawing/2014/main" id="{B2EA95E6-B58C-4901-B166-10001B975EB6}"/>
                </a:ext>
              </a:extLst>
            </p:cNvPr>
            <p:cNvGrpSpPr>
              <a:grpSpLocks/>
            </p:cNvGrpSpPr>
            <p:nvPr/>
          </p:nvGrpSpPr>
          <p:grpSpPr bwMode="auto">
            <a:xfrm>
              <a:off x="1200" y="1344"/>
              <a:ext cx="192" cy="144"/>
              <a:chOff x="2016" y="3264"/>
              <a:chExt cx="192" cy="144"/>
            </a:xfrm>
          </p:grpSpPr>
          <p:sp>
            <p:nvSpPr>
              <p:cNvPr id="105635" name="Oval 74">
                <a:extLst>
                  <a:ext uri="{FF2B5EF4-FFF2-40B4-BE49-F238E27FC236}">
                    <a16:creationId xmlns:a16="http://schemas.microsoft.com/office/drawing/2014/main" id="{5C10716E-F81B-46C9-9878-4542AA303CC0}"/>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36" name="Oval 75">
                <a:extLst>
                  <a:ext uri="{FF2B5EF4-FFF2-40B4-BE49-F238E27FC236}">
                    <a16:creationId xmlns:a16="http://schemas.microsoft.com/office/drawing/2014/main" id="{1ED971BC-C605-47FF-8FBC-7EE2E6D7741A}"/>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29" name="Group 76">
              <a:extLst>
                <a:ext uri="{FF2B5EF4-FFF2-40B4-BE49-F238E27FC236}">
                  <a16:creationId xmlns:a16="http://schemas.microsoft.com/office/drawing/2014/main" id="{AFEA2A6B-299A-4485-BD43-C34A119D58FF}"/>
                </a:ext>
              </a:extLst>
            </p:cNvPr>
            <p:cNvGrpSpPr>
              <a:grpSpLocks/>
            </p:cNvGrpSpPr>
            <p:nvPr/>
          </p:nvGrpSpPr>
          <p:grpSpPr bwMode="auto">
            <a:xfrm>
              <a:off x="1344" y="1152"/>
              <a:ext cx="192" cy="144"/>
              <a:chOff x="2016" y="3264"/>
              <a:chExt cx="192" cy="144"/>
            </a:xfrm>
          </p:grpSpPr>
          <p:sp>
            <p:nvSpPr>
              <p:cNvPr id="105633" name="Oval 77">
                <a:extLst>
                  <a:ext uri="{FF2B5EF4-FFF2-40B4-BE49-F238E27FC236}">
                    <a16:creationId xmlns:a16="http://schemas.microsoft.com/office/drawing/2014/main" id="{D0A58191-E253-4E00-A4FF-FF3449CA4AF5}"/>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34" name="Oval 78">
                <a:extLst>
                  <a:ext uri="{FF2B5EF4-FFF2-40B4-BE49-F238E27FC236}">
                    <a16:creationId xmlns:a16="http://schemas.microsoft.com/office/drawing/2014/main" id="{7D47A104-07F2-4D90-8ABA-06DDFCD4C412}"/>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630" name="Group 79">
              <a:extLst>
                <a:ext uri="{FF2B5EF4-FFF2-40B4-BE49-F238E27FC236}">
                  <a16:creationId xmlns:a16="http://schemas.microsoft.com/office/drawing/2014/main" id="{C53E5376-2410-4702-8E6A-44C0A0A574C7}"/>
                </a:ext>
              </a:extLst>
            </p:cNvPr>
            <p:cNvGrpSpPr>
              <a:grpSpLocks/>
            </p:cNvGrpSpPr>
            <p:nvPr/>
          </p:nvGrpSpPr>
          <p:grpSpPr bwMode="auto">
            <a:xfrm>
              <a:off x="1200" y="1200"/>
              <a:ext cx="192" cy="144"/>
              <a:chOff x="2016" y="3264"/>
              <a:chExt cx="192" cy="144"/>
            </a:xfrm>
          </p:grpSpPr>
          <p:sp>
            <p:nvSpPr>
              <p:cNvPr id="105631" name="Oval 80">
                <a:extLst>
                  <a:ext uri="{FF2B5EF4-FFF2-40B4-BE49-F238E27FC236}">
                    <a16:creationId xmlns:a16="http://schemas.microsoft.com/office/drawing/2014/main" id="{095F7AEC-929E-47C6-BB84-D2E5D44BB36B}"/>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632" name="Oval 81">
                <a:extLst>
                  <a:ext uri="{FF2B5EF4-FFF2-40B4-BE49-F238E27FC236}">
                    <a16:creationId xmlns:a16="http://schemas.microsoft.com/office/drawing/2014/main" id="{783275CF-4ECD-4FC5-A3A7-572CEDBC9B03}"/>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sp>
        <p:nvSpPr>
          <p:cNvPr id="105475" name="Text Box 99">
            <a:extLst>
              <a:ext uri="{FF2B5EF4-FFF2-40B4-BE49-F238E27FC236}">
                <a16:creationId xmlns:a16="http://schemas.microsoft.com/office/drawing/2014/main" id="{6FD2A3EE-C05E-4896-B210-4D3202A80B69}"/>
              </a:ext>
            </a:extLst>
          </p:cNvPr>
          <p:cNvSpPr txBox="1">
            <a:spLocks noChangeArrowheads="1"/>
          </p:cNvSpPr>
          <p:nvPr/>
        </p:nvSpPr>
        <p:spPr bwMode="auto">
          <a:xfrm>
            <a:off x="2133600" y="925513"/>
            <a:ext cx="1198563" cy="314325"/>
          </a:xfrm>
          <a:prstGeom prst="rect">
            <a:avLst/>
          </a:prstGeom>
          <a:noFill/>
          <a:ln w="952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400" b="1">
                <a:solidFill>
                  <a:srgbClr val="FF3300"/>
                </a:solidFill>
                <a:latin typeface="Arial" panose="020B0604020202020204" pitchFamily="34" charset="0"/>
              </a:rPr>
              <a:t>Campione 1</a:t>
            </a:r>
          </a:p>
        </p:txBody>
      </p:sp>
      <p:sp>
        <p:nvSpPr>
          <p:cNvPr id="105476" name="Text Box 100">
            <a:extLst>
              <a:ext uri="{FF2B5EF4-FFF2-40B4-BE49-F238E27FC236}">
                <a16:creationId xmlns:a16="http://schemas.microsoft.com/office/drawing/2014/main" id="{7B3A841C-5CF0-4808-A1B9-419CAE60FA2F}"/>
              </a:ext>
            </a:extLst>
          </p:cNvPr>
          <p:cNvSpPr txBox="1">
            <a:spLocks noChangeArrowheads="1"/>
          </p:cNvSpPr>
          <p:nvPr/>
        </p:nvSpPr>
        <p:spPr bwMode="auto">
          <a:xfrm>
            <a:off x="4154488" y="914400"/>
            <a:ext cx="1198562" cy="314325"/>
          </a:xfrm>
          <a:prstGeom prst="rect">
            <a:avLst/>
          </a:prstGeom>
          <a:noFill/>
          <a:ln w="952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400" b="1">
                <a:solidFill>
                  <a:srgbClr val="FF3300"/>
                </a:solidFill>
                <a:latin typeface="Arial" panose="020B0604020202020204" pitchFamily="34" charset="0"/>
              </a:rPr>
              <a:t>Campione 2</a:t>
            </a:r>
          </a:p>
        </p:txBody>
      </p:sp>
      <p:grpSp>
        <p:nvGrpSpPr>
          <p:cNvPr id="105477" name="Group 101">
            <a:extLst>
              <a:ext uri="{FF2B5EF4-FFF2-40B4-BE49-F238E27FC236}">
                <a16:creationId xmlns:a16="http://schemas.microsoft.com/office/drawing/2014/main" id="{AD87BD90-4029-44B4-BDBE-3395C3F011D5}"/>
              </a:ext>
            </a:extLst>
          </p:cNvPr>
          <p:cNvGrpSpPr>
            <a:grpSpLocks/>
          </p:cNvGrpSpPr>
          <p:nvPr/>
        </p:nvGrpSpPr>
        <p:grpSpPr bwMode="auto">
          <a:xfrm>
            <a:off x="2057400" y="3657600"/>
            <a:ext cx="4422775" cy="398463"/>
            <a:chOff x="1968" y="1635"/>
            <a:chExt cx="2786" cy="251"/>
          </a:xfrm>
        </p:grpSpPr>
        <p:grpSp>
          <p:nvGrpSpPr>
            <p:cNvPr id="105605" name="Group 102">
              <a:extLst>
                <a:ext uri="{FF2B5EF4-FFF2-40B4-BE49-F238E27FC236}">
                  <a16:creationId xmlns:a16="http://schemas.microsoft.com/office/drawing/2014/main" id="{64C55C9A-D9E5-464B-A6D1-779E7D7ACDC6}"/>
                </a:ext>
              </a:extLst>
            </p:cNvPr>
            <p:cNvGrpSpPr>
              <a:grpSpLocks/>
            </p:cNvGrpSpPr>
            <p:nvPr/>
          </p:nvGrpSpPr>
          <p:grpSpPr bwMode="auto">
            <a:xfrm>
              <a:off x="2457" y="1692"/>
              <a:ext cx="423" cy="180"/>
              <a:chOff x="1198" y="1362"/>
              <a:chExt cx="674" cy="348"/>
            </a:xfrm>
          </p:grpSpPr>
          <p:sp>
            <p:nvSpPr>
              <p:cNvPr id="105614" name="Freeform 103">
                <a:extLst>
                  <a:ext uri="{FF2B5EF4-FFF2-40B4-BE49-F238E27FC236}">
                    <a16:creationId xmlns:a16="http://schemas.microsoft.com/office/drawing/2014/main" id="{A5D27311-9222-4311-BEFA-211CB7A873F5}"/>
                  </a:ext>
                </a:extLst>
              </p:cNvPr>
              <p:cNvSpPr>
                <a:spLocks/>
              </p:cNvSpPr>
              <p:nvPr/>
            </p:nvSpPr>
            <p:spPr bwMode="auto">
              <a:xfrm>
                <a:off x="1198" y="136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15" name="Freeform 104">
                <a:extLst>
                  <a:ext uri="{FF2B5EF4-FFF2-40B4-BE49-F238E27FC236}">
                    <a16:creationId xmlns:a16="http://schemas.microsoft.com/office/drawing/2014/main" id="{0FBA70FE-2BCF-4067-9CEF-2FD655A4A7CE}"/>
                  </a:ext>
                </a:extLst>
              </p:cNvPr>
              <p:cNvSpPr>
                <a:spLocks/>
              </p:cNvSpPr>
              <p:nvPr/>
            </p:nvSpPr>
            <p:spPr bwMode="auto">
              <a:xfrm>
                <a:off x="1342" y="1506"/>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16" name="Freeform 105">
                <a:extLst>
                  <a:ext uri="{FF2B5EF4-FFF2-40B4-BE49-F238E27FC236}">
                    <a16:creationId xmlns:a16="http://schemas.microsoft.com/office/drawing/2014/main" id="{17DBF1B9-DFE7-4DAA-A840-5885639CAD8C}"/>
                  </a:ext>
                </a:extLst>
              </p:cNvPr>
              <p:cNvSpPr>
                <a:spLocks/>
              </p:cNvSpPr>
              <p:nvPr/>
            </p:nvSpPr>
            <p:spPr bwMode="auto">
              <a:xfrm>
                <a:off x="1438" y="163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17" name="Freeform 106">
                <a:extLst>
                  <a:ext uri="{FF2B5EF4-FFF2-40B4-BE49-F238E27FC236}">
                    <a16:creationId xmlns:a16="http://schemas.microsoft.com/office/drawing/2014/main" id="{FC8B1788-6445-40BE-A9AA-978EC57D3672}"/>
                  </a:ext>
                </a:extLst>
              </p:cNvPr>
              <p:cNvSpPr>
                <a:spLocks/>
              </p:cNvSpPr>
              <p:nvPr/>
            </p:nvSpPr>
            <p:spPr bwMode="auto">
              <a:xfrm>
                <a:off x="1582" y="139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05606" name="Group 107">
              <a:extLst>
                <a:ext uri="{FF2B5EF4-FFF2-40B4-BE49-F238E27FC236}">
                  <a16:creationId xmlns:a16="http://schemas.microsoft.com/office/drawing/2014/main" id="{ECDC3BCD-DA3A-4068-825F-6067EF6C369C}"/>
                </a:ext>
              </a:extLst>
            </p:cNvPr>
            <p:cNvGrpSpPr>
              <a:grpSpLocks/>
            </p:cNvGrpSpPr>
            <p:nvPr/>
          </p:nvGrpSpPr>
          <p:grpSpPr bwMode="auto">
            <a:xfrm>
              <a:off x="3733" y="1680"/>
              <a:ext cx="443" cy="192"/>
              <a:chOff x="1198" y="1362"/>
              <a:chExt cx="674" cy="348"/>
            </a:xfrm>
          </p:grpSpPr>
          <p:sp>
            <p:nvSpPr>
              <p:cNvPr id="105610" name="Freeform 108">
                <a:extLst>
                  <a:ext uri="{FF2B5EF4-FFF2-40B4-BE49-F238E27FC236}">
                    <a16:creationId xmlns:a16="http://schemas.microsoft.com/office/drawing/2014/main" id="{9D93F87B-96B9-47A9-B6E4-7A0E0FFA0D52}"/>
                  </a:ext>
                </a:extLst>
              </p:cNvPr>
              <p:cNvSpPr>
                <a:spLocks/>
              </p:cNvSpPr>
              <p:nvPr/>
            </p:nvSpPr>
            <p:spPr bwMode="auto">
              <a:xfrm>
                <a:off x="1198" y="136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11" name="Freeform 109">
                <a:extLst>
                  <a:ext uri="{FF2B5EF4-FFF2-40B4-BE49-F238E27FC236}">
                    <a16:creationId xmlns:a16="http://schemas.microsoft.com/office/drawing/2014/main" id="{A31AF135-F81A-493C-AE3B-70BD673FB66F}"/>
                  </a:ext>
                </a:extLst>
              </p:cNvPr>
              <p:cNvSpPr>
                <a:spLocks/>
              </p:cNvSpPr>
              <p:nvPr/>
            </p:nvSpPr>
            <p:spPr bwMode="auto">
              <a:xfrm>
                <a:off x="1342" y="1506"/>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12" name="Freeform 110">
                <a:extLst>
                  <a:ext uri="{FF2B5EF4-FFF2-40B4-BE49-F238E27FC236}">
                    <a16:creationId xmlns:a16="http://schemas.microsoft.com/office/drawing/2014/main" id="{B9A553E5-BB98-4D4C-9E8A-589E0C4ED8C5}"/>
                  </a:ext>
                </a:extLst>
              </p:cNvPr>
              <p:cNvSpPr>
                <a:spLocks/>
              </p:cNvSpPr>
              <p:nvPr/>
            </p:nvSpPr>
            <p:spPr bwMode="auto">
              <a:xfrm>
                <a:off x="1438" y="163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13" name="Freeform 111">
                <a:extLst>
                  <a:ext uri="{FF2B5EF4-FFF2-40B4-BE49-F238E27FC236}">
                    <a16:creationId xmlns:a16="http://schemas.microsoft.com/office/drawing/2014/main" id="{57D66486-459D-468C-B1BE-856A64D1BC45}"/>
                  </a:ext>
                </a:extLst>
              </p:cNvPr>
              <p:cNvSpPr>
                <a:spLocks/>
              </p:cNvSpPr>
              <p:nvPr/>
            </p:nvSpPr>
            <p:spPr bwMode="auto">
              <a:xfrm>
                <a:off x="1582" y="139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05607" name="Text Box 112">
              <a:extLst>
                <a:ext uri="{FF2B5EF4-FFF2-40B4-BE49-F238E27FC236}">
                  <a16:creationId xmlns:a16="http://schemas.microsoft.com/office/drawing/2014/main" id="{F579C371-7B20-481D-9502-7B2146CF989A}"/>
                </a:ext>
              </a:extLst>
            </p:cNvPr>
            <p:cNvSpPr txBox="1">
              <a:spLocks noChangeArrowheads="1"/>
            </p:cNvSpPr>
            <p:nvPr/>
          </p:nvSpPr>
          <p:spPr bwMode="auto">
            <a:xfrm>
              <a:off x="3044" y="1655"/>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800" b="1">
                  <a:solidFill>
                    <a:srgbClr val="000099"/>
                  </a:solidFill>
                  <a:latin typeface="Arial" panose="020B0604020202020204" pitchFamily="34" charset="0"/>
                </a:rPr>
                <a:t>cDNA</a:t>
              </a:r>
            </a:p>
          </p:txBody>
        </p:sp>
        <p:sp>
          <p:nvSpPr>
            <p:cNvPr id="105608" name="Text Box 113">
              <a:extLst>
                <a:ext uri="{FF2B5EF4-FFF2-40B4-BE49-F238E27FC236}">
                  <a16:creationId xmlns:a16="http://schemas.microsoft.com/office/drawing/2014/main" id="{3BA6E4A3-ED93-43ED-9670-B3029186C9D1}"/>
                </a:ext>
              </a:extLst>
            </p:cNvPr>
            <p:cNvSpPr txBox="1">
              <a:spLocks noChangeArrowheads="1"/>
            </p:cNvSpPr>
            <p:nvPr/>
          </p:nvSpPr>
          <p:spPr bwMode="auto">
            <a:xfrm>
              <a:off x="4368" y="1635"/>
              <a:ext cx="386" cy="237"/>
            </a:xfrm>
            <a:prstGeom prst="rect">
              <a:avLst/>
            </a:prstGeom>
            <a:noFill/>
            <a:ln w="9525" algn="ctr">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800" b="1">
                  <a:solidFill>
                    <a:srgbClr val="00FF00"/>
                  </a:solidFill>
                  <a:latin typeface="Arial" panose="020B0604020202020204" pitchFamily="34" charset="0"/>
                </a:rPr>
                <a:t>Cy3</a:t>
              </a:r>
            </a:p>
          </p:txBody>
        </p:sp>
        <p:sp>
          <p:nvSpPr>
            <p:cNvPr id="105609" name="Text Box 114">
              <a:extLst>
                <a:ext uri="{FF2B5EF4-FFF2-40B4-BE49-F238E27FC236}">
                  <a16:creationId xmlns:a16="http://schemas.microsoft.com/office/drawing/2014/main" id="{B0B7EC4F-AC92-4408-B8AD-3EE1763001F1}"/>
                </a:ext>
              </a:extLst>
            </p:cNvPr>
            <p:cNvSpPr txBox="1">
              <a:spLocks noChangeArrowheads="1"/>
            </p:cNvSpPr>
            <p:nvPr/>
          </p:nvSpPr>
          <p:spPr bwMode="auto">
            <a:xfrm>
              <a:off x="1968" y="1641"/>
              <a:ext cx="386" cy="237"/>
            </a:xfrm>
            <a:prstGeom prst="rect">
              <a:avLst/>
            </a:prstGeom>
            <a:noFill/>
            <a:ln w="952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800" b="1">
                  <a:solidFill>
                    <a:srgbClr val="FF3300"/>
                  </a:solidFill>
                  <a:latin typeface="Arial" panose="020B0604020202020204" pitchFamily="34" charset="0"/>
                </a:rPr>
                <a:t>Cy5</a:t>
              </a:r>
            </a:p>
          </p:txBody>
        </p:sp>
      </p:grpSp>
      <p:grpSp>
        <p:nvGrpSpPr>
          <p:cNvPr id="105478" name="Group 115">
            <a:extLst>
              <a:ext uri="{FF2B5EF4-FFF2-40B4-BE49-F238E27FC236}">
                <a16:creationId xmlns:a16="http://schemas.microsoft.com/office/drawing/2014/main" id="{3C7F4CFA-ECFD-4A98-9F0C-8120DABDA8DE}"/>
              </a:ext>
            </a:extLst>
          </p:cNvPr>
          <p:cNvGrpSpPr>
            <a:grpSpLocks/>
          </p:cNvGrpSpPr>
          <p:nvPr/>
        </p:nvGrpSpPr>
        <p:grpSpPr bwMode="auto">
          <a:xfrm>
            <a:off x="2830513" y="1981200"/>
            <a:ext cx="2714625" cy="990600"/>
            <a:chOff x="823" y="1248"/>
            <a:chExt cx="1710" cy="624"/>
          </a:xfrm>
        </p:grpSpPr>
        <p:grpSp>
          <p:nvGrpSpPr>
            <p:cNvPr id="105591" name="Group 116">
              <a:extLst>
                <a:ext uri="{FF2B5EF4-FFF2-40B4-BE49-F238E27FC236}">
                  <a16:creationId xmlns:a16="http://schemas.microsoft.com/office/drawing/2014/main" id="{110E9D6E-0187-41CB-8F0B-3339A6801BEE}"/>
                </a:ext>
              </a:extLst>
            </p:cNvPr>
            <p:cNvGrpSpPr>
              <a:grpSpLocks/>
            </p:cNvGrpSpPr>
            <p:nvPr/>
          </p:nvGrpSpPr>
          <p:grpSpPr bwMode="auto">
            <a:xfrm>
              <a:off x="823" y="1624"/>
              <a:ext cx="1710" cy="248"/>
              <a:chOff x="823" y="1624"/>
              <a:chExt cx="1710" cy="248"/>
            </a:xfrm>
          </p:grpSpPr>
          <p:grpSp>
            <p:nvGrpSpPr>
              <p:cNvPr id="105594" name="Group 117">
                <a:extLst>
                  <a:ext uri="{FF2B5EF4-FFF2-40B4-BE49-F238E27FC236}">
                    <a16:creationId xmlns:a16="http://schemas.microsoft.com/office/drawing/2014/main" id="{8708CC5C-350B-4CFA-A8FB-5A48DDF9DF15}"/>
                  </a:ext>
                </a:extLst>
              </p:cNvPr>
              <p:cNvGrpSpPr>
                <a:grpSpLocks/>
              </p:cNvGrpSpPr>
              <p:nvPr/>
            </p:nvGrpSpPr>
            <p:grpSpPr bwMode="auto">
              <a:xfrm>
                <a:off x="823" y="1644"/>
                <a:ext cx="488" cy="228"/>
                <a:chOff x="1198" y="1362"/>
                <a:chExt cx="674" cy="348"/>
              </a:xfrm>
            </p:grpSpPr>
            <p:sp>
              <p:nvSpPr>
                <p:cNvPr id="105601" name="Freeform 118">
                  <a:extLst>
                    <a:ext uri="{FF2B5EF4-FFF2-40B4-BE49-F238E27FC236}">
                      <a16:creationId xmlns:a16="http://schemas.microsoft.com/office/drawing/2014/main" id="{DA46B2E1-58BF-42F2-A93D-D6BF25538E3C}"/>
                    </a:ext>
                  </a:extLst>
                </p:cNvPr>
                <p:cNvSpPr>
                  <a:spLocks/>
                </p:cNvSpPr>
                <p:nvPr/>
              </p:nvSpPr>
              <p:spPr bwMode="auto">
                <a:xfrm>
                  <a:off x="1198" y="136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02" name="Freeform 119">
                  <a:extLst>
                    <a:ext uri="{FF2B5EF4-FFF2-40B4-BE49-F238E27FC236}">
                      <a16:creationId xmlns:a16="http://schemas.microsoft.com/office/drawing/2014/main" id="{8C588013-4EF8-469D-9CA0-FDC36FFF4B3A}"/>
                    </a:ext>
                  </a:extLst>
                </p:cNvPr>
                <p:cNvSpPr>
                  <a:spLocks/>
                </p:cNvSpPr>
                <p:nvPr/>
              </p:nvSpPr>
              <p:spPr bwMode="auto">
                <a:xfrm>
                  <a:off x="1342" y="1506"/>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03" name="Freeform 120">
                  <a:extLst>
                    <a:ext uri="{FF2B5EF4-FFF2-40B4-BE49-F238E27FC236}">
                      <a16:creationId xmlns:a16="http://schemas.microsoft.com/office/drawing/2014/main" id="{79DE9041-48BC-415C-98DB-C492E9E1D07E}"/>
                    </a:ext>
                  </a:extLst>
                </p:cNvPr>
                <p:cNvSpPr>
                  <a:spLocks/>
                </p:cNvSpPr>
                <p:nvPr/>
              </p:nvSpPr>
              <p:spPr bwMode="auto">
                <a:xfrm>
                  <a:off x="1438" y="163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04" name="Freeform 121">
                  <a:extLst>
                    <a:ext uri="{FF2B5EF4-FFF2-40B4-BE49-F238E27FC236}">
                      <a16:creationId xmlns:a16="http://schemas.microsoft.com/office/drawing/2014/main" id="{16B85E55-836E-4C32-B349-386314DC2E7D}"/>
                    </a:ext>
                  </a:extLst>
                </p:cNvPr>
                <p:cNvSpPr>
                  <a:spLocks/>
                </p:cNvSpPr>
                <p:nvPr/>
              </p:nvSpPr>
              <p:spPr bwMode="auto">
                <a:xfrm>
                  <a:off x="1582" y="139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05595" name="Group 122">
                <a:extLst>
                  <a:ext uri="{FF2B5EF4-FFF2-40B4-BE49-F238E27FC236}">
                    <a16:creationId xmlns:a16="http://schemas.microsoft.com/office/drawing/2014/main" id="{B3A6F962-CA15-42A2-B29A-8AAABD51072E}"/>
                  </a:ext>
                </a:extLst>
              </p:cNvPr>
              <p:cNvGrpSpPr>
                <a:grpSpLocks/>
              </p:cNvGrpSpPr>
              <p:nvPr/>
            </p:nvGrpSpPr>
            <p:grpSpPr bwMode="auto">
              <a:xfrm>
                <a:off x="2068" y="1624"/>
                <a:ext cx="465" cy="232"/>
                <a:chOff x="1198" y="1362"/>
                <a:chExt cx="674" cy="348"/>
              </a:xfrm>
            </p:grpSpPr>
            <p:sp>
              <p:nvSpPr>
                <p:cNvPr id="105597" name="Freeform 123">
                  <a:extLst>
                    <a:ext uri="{FF2B5EF4-FFF2-40B4-BE49-F238E27FC236}">
                      <a16:creationId xmlns:a16="http://schemas.microsoft.com/office/drawing/2014/main" id="{BE18EB8C-7037-4B95-BC29-7D4DA27E20F2}"/>
                    </a:ext>
                  </a:extLst>
                </p:cNvPr>
                <p:cNvSpPr>
                  <a:spLocks/>
                </p:cNvSpPr>
                <p:nvPr/>
              </p:nvSpPr>
              <p:spPr bwMode="auto">
                <a:xfrm>
                  <a:off x="1198" y="136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98" name="Freeform 124">
                  <a:extLst>
                    <a:ext uri="{FF2B5EF4-FFF2-40B4-BE49-F238E27FC236}">
                      <a16:creationId xmlns:a16="http://schemas.microsoft.com/office/drawing/2014/main" id="{BC1531B5-6E2F-4875-9E0F-4F3854944C0F}"/>
                    </a:ext>
                  </a:extLst>
                </p:cNvPr>
                <p:cNvSpPr>
                  <a:spLocks/>
                </p:cNvSpPr>
                <p:nvPr/>
              </p:nvSpPr>
              <p:spPr bwMode="auto">
                <a:xfrm>
                  <a:off x="1342" y="1506"/>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99" name="Freeform 125">
                  <a:extLst>
                    <a:ext uri="{FF2B5EF4-FFF2-40B4-BE49-F238E27FC236}">
                      <a16:creationId xmlns:a16="http://schemas.microsoft.com/office/drawing/2014/main" id="{56B7C70D-7C05-4185-A191-0B4A963BF0A1}"/>
                    </a:ext>
                  </a:extLst>
                </p:cNvPr>
                <p:cNvSpPr>
                  <a:spLocks/>
                </p:cNvSpPr>
                <p:nvPr/>
              </p:nvSpPr>
              <p:spPr bwMode="auto">
                <a:xfrm>
                  <a:off x="1438" y="163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600" name="Freeform 126">
                  <a:extLst>
                    <a:ext uri="{FF2B5EF4-FFF2-40B4-BE49-F238E27FC236}">
                      <a16:creationId xmlns:a16="http://schemas.microsoft.com/office/drawing/2014/main" id="{F6855421-BD47-4BCB-985D-1A494B0CC83B}"/>
                    </a:ext>
                  </a:extLst>
                </p:cNvPr>
                <p:cNvSpPr>
                  <a:spLocks/>
                </p:cNvSpPr>
                <p:nvPr/>
              </p:nvSpPr>
              <p:spPr bwMode="auto">
                <a:xfrm>
                  <a:off x="1582" y="1392"/>
                  <a:ext cx="290" cy="78"/>
                </a:xfrm>
                <a:custGeom>
                  <a:avLst/>
                  <a:gdLst>
                    <a:gd name="T0" fmla="*/ 0 w 826"/>
                    <a:gd name="T1" fmla="*/ 0 h 192"/>
                    <a:gd name="T2" fmla="*/ 0 w 826"/>
                    <a:gd name="T3" fmla="*/ 0 h 192"/>
                    <a:gd name="T4" fmla="*/ 0 w 826"/>
                    <a:gd name="T5" fmla="*/ 0 h 192"/>
                    <a:gd name="T6" fmla="*/ 0 w 826"/>
                    <a:gd name="T7" fmla="*/ 0 h 192"/>
                    <a:gd name="T8" fmla="*/ 0 w 826"/>
                    <a:gd name="T9" fmla="*/ 0 h 192"/>
                    <a:gd name="T10" fmla="*/ 0 w 826"/>
                    <a:gd name="T11" fmla="*/ 0 h 192"/>
                    <a:gd name="T12" fmla="*/ 0 w 826"/>
                    <a:gd name="T13" fmla="*/ 0 h 192"/>
                    <a:gd name="T14" fmla="*/ 0 w 826"/>
                    <a:gd name="T15" fmla="*/ 0 h 192"/>
                    <a:gd name="T16" fmla="*/ 0 w 826"/>
                    <a:gd name="T17" fmla="*/ 0 h 192"/>
                    <a:gd name="T18" fmla="*/ 0 w 826"/>
                    <a:gd name="T19" fmla="*/ 0 h 192"/>
                    <a:gd name="T20" fmla="*/ 0 w 826"/>
                    <a:gd name="T21" fmla="*/ 0 h 192"/>
                    <a:gd name="T22" fmla="*/ 0 w 8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6"/>
                    <a:gd name="T37" fmla="*/ 0 h 192"/>
                    <a:gd name="T38" fmla="*/ 826 w 8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6" h="192">
                      <a:moveTo>
                        <a:pt x="0" y="128"/>
                      </a:moveTo>
                      <a:cubicBezTo>
                        <a:pt x="63" y="87"/>
                        <a:pt x="34" y="99"/>
                        <a:pt x="82" y="83"/>
                      </a:cubicBezTo>
                      <a:cubicBezTo>
                        <a:pt x="120" y="54"/>
                        <a:pt x="157" y="46"/>
                        <a:pt x="201" y="28"/>
                      </a:cubicBezTo>
                      <a:cubicBezTo>
                        <a:pt x="219" y="21"/>
                        <a:pt x="238" y="15"/>
                        <a:pt x="256" y="9"/>
                      </a:cubicBezTo>
                      <a:cubicBezTo>
                        <a:pt x="265" y="6"/>
                        <a:pt x="283" y="0"/>
                        <a:pt x="283" y="0"/>
                      </a:cubicBezTo>
                      <a:cubicBezTo>
                        <a:pt x="307" y="3"/>
                        <a:pt x="333" y="2"/>
                        <a:pt x="356" y="9"/>
                      </a:cubicBezTo>
                      <a:cubicBezTo>
                        <a:pt x="379" y="16"/>
                        <a:pt x="375" y="39"/>
                        <a:pt x="384" y="55"/>
                      </a:cubicBezTo>
                      <a:cubicBezTo>
                        <a:pt x="398" y="80"/>
                        <a:pt x="429" y="130"/>
                        <a:pt x="457" y="147"/>
                      </a:cubicBezTo>
                      <a:cubicBezTo>
                        <a:pt x="509" y="179"/>
                        <a:pt x="559" y="185"/>
                        <a:pt x="621" y="192"/>
                      </a:cubicBezTo>
                      <a:cubicBezTo>
                        <a:pt x="649" y="189"/>
                        <a:pt x="706" y="191"/>
                        <a:pt x="740" y="174"/>
                      </a:cubicBezTo>
                      <a:cubicBezTo>
                        <a:pt x="769" y="160"/>
                        <a:pt x="813" y="110"/>
                        <a:pt x="813" y="110"/>
                      </a:cubicBezTo>
                      <a:cubicBezTo>
                        <a:pt x="826" y="74"/>
                        <a:pt x="823" y="93"/>
                        <a:pt x="823" y="55"/>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05596" name="Text Box 127">
                <a:extLst>
                  <a:ext uri="{FF2B5EF4-FFF2-40B4-BE49-F238E27FC236}">
                    <a16:creationId xmlns:a16="http://schemas.microsoft.com/office/drawing/2014/main" id="{2D16A59B-3B1C-484F-8B14-FCCAB6000B1C}"/>
                  </a:ext>
                </a:extLst>
              </p:cNvPr>
              <p:cNvSpPr txBox="1">
                <a:spLocks noChangeArrowheads="1"/>
              </p:cNvSpPr>
              <p:nvPr/>
            </p:nvSpPr>
            <p:spPr bwMode="auto">
              <a:xfrm>
                <a:off x="1478" y="1641"/>
                <a:ext cx="4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800" b="1">
                    <a:solidFill>
                      <a:srgbClr val="000099"/>
                    </a:solidFill>
                    <a:latin typeface="Arial" panose="020B0604020202020204" pitchFamily="34" charset="0"/>
                  </a:rPr>
                  <a:t>RNA</a:t>
                </a:r>
              </a:p>
            </p:txBody>
          </p:sp>
        </p:grpSp>
        <p:sp>
          <p:nvSpPr>
            <p:cNvPr id="107648" name="AutoShape 128">
              <a:extLst>
                <a:ext uri="{FF2B5EF4-FFF2-40B4-BE49-F238E27FC236}">
                  <a16:creationId xmlns:a16="http://schemas.microsoft.com/office/drawing/2014/main" id="{2B6CDBB4-84CA-4126-8520-8E59981AAEAF}"/>
                </a:ext>
              </a:extLst>
            </p:cNvPr>
            <p:cNvSpPr>
              <a:spLocks noChangeArrowheads="1"/>
            </p:cNvSpPr>
            <p:nvPr/>
          </p:nvSpPr>
          <p:spPr bwMode="auto">
            <a:xfrm>
              <a:off x="912" y="1248"/>
              <a:ext cx="210" cy="240"/>
            </a:xfrm>
            <a:prstGeom prst="downArrow">
              <a:avLst>
                <a:gd name="adj1" fmla="val 50000"/>
                <a:gd name="adj2" fmla="val 28571"/>
              </a:avLst>
            </a:prstGeom>
            <a:gradFill rotWithShape="1">
              <a:gsLst>
                <a:gs pos="0">
                  <a:schemeClr val="folHlink"/>
                </a:gs>
                <a:gs pos="100000">
                  <a:schemeClr val="folHlink">
                    <a:gamma/>
                    <a:shade val="46275"/>
                    <a:invGamma/>
                  </a:schemeClr>
                </a:gs>
              </a:gsLst>
              <a:lin ang="5400000" scaled="1"/>
            </a:gradFill>
            <a:ln w="9525" algn="ctr">
              <a:solidFill>
                <a:srgbClr val="000000"/>
              </a:solidFill>
              <a:miter lim="800000"/>
              <a:headEnd/>
              <a:tailEnd/>
            </a:ln>
            <a:effectLst/>
          </p:spPr>
          <p:txBody>
            <a:bodyPr wrap="none" anchor="ctr"/>
            <a:lstStyle/>
            <a:p>
              <a:pPr eaLnBrk="1" fontAlgn="auto" hangingPunct="1">
                <a:spcBef>
                  <a:spcPts val="0"/>
                </a:spcBef>
                <a:spcAft>
                  <a:spcPts val="0"/>
                </a:spcAft>
                <a:defRPr/>
              </a:pPr>
              <a:endParaRPr lang="it-IT">
                <a:latin typeface="Arial" charset="0"/>
              </a:endParaRPr>
            </a:p>
          </p:txBody>
        </p:sp>
        <p:sp>
          <p:nvSpPr>
            <p:cNvPr id="107649" name="AutoShape 129">
              <a:extLst>
                <a:ext uri="{FF2B5EF4-FFF2-40B4-BE49-F238E27FC236}">
                  <a16:creationId xmlns:a16="http://schemas.microsoft.com/office/drawing/2014/main" id="{4E772019-B315-4732-B580-D8F2890EEA51}"/>
                </a:ext>
              </a:extLst>
            </p:cNvPr>
            <p:cNvSpPr>
              <a:spLocks noChangeArrowheads="1"/>
            </p:cNvSpPr>
            <p:nvPr/>
          </p:nvSpPr>
          <p:spPr bwMode="auto">
            <a:xfrm>
              <a:off x="2238" y="1248"/>
              <a:ext cx="210" cy="240"/>
            </a:xfrm>
            <a:prstGeom prst="downArrow">
              <a:avLst>
                <a:gd name="adj1" fmla="val 50000"/>
                <a:gd name="adj2" fmla="val 28571"/>
              </a:avLst>
            </a:prstGeom>
            <a:gradFill rotWithShape="1">
              <a:gsLst>
                <a:gs pos="0">
                  <a:schemeClr val="folHlink"/>
                </a:gs>
                <a:gs pos="100000">
                  <a:schemeClr val="folHlink">
                    <a:gamma/>
                    <a:shade val="46275"/>
                    <a:invGamma/>
                  </a:schemeClr>
                </a:gs>
              </a:gsLst>
              <a:lin ang="5400000" scaled="1"/>
            </a:gradFill>
            <a:ln w="9525" algn="ctr">
              <a:solidFill>
                <a:srgbClr val="000000"/>
              </a:solidFill>
              <a:miter lim="800000"/>
              <a:headEnd/>
              <a:tailEnd/>
            </a:ln>
            <a:effectLst/>
          </p:spPr>
          <p:txBody>
            <a:bodyPr wrap="none" anchor="ctr"/>
            <a:lstStyle/>
            <a:p>
              <a:pPr eaLnBrk="1" fontAlgn="auto" hangingPunct="1">
                <a:spcBef>
                  <a:spcPts val="0"/>
                </a:spcBef>
                <a:spcAft>
                  <a:spcPts val="0"/>
                </a:spcAft>
                <a:defRPr/>
              </a:pPr>
              <a:endParaRPr lang="it-IT">
                <a:latin typeface="Arial" charset="0"/>
              </a:endParaRPr>
            </a:p>
          </p:txBody>
        </p:sp>
      </p:grpSp>
      <p:sp>
        <p:nvSpPr>
          <p:cNvPr id="107650" name="AutoShape 130">
            <a:extLst>
              <a:ext uri="{FF2B5EF4-FFF2-40B4-BE49-F238E27FC236}">
                <a16:creationId xmlns:a16="http://schemas.microsoft.com/office/drawing/2014/main" id="{C8C5DF1B-74CE-4BAA-83E8-44EEE380B463}"/>
              </a:ext>
            </a:extLst>
          </p:cNvPr>
          <p:cNvSpPr>
            <a:spLocks noChangeArrowheads="1"/>
          </p:cNvSpPr>
          <p:nvPr/>
        </p:nvSpPr>
        <p:spPr bwMode="auto">
          <a:xfrm>
            <a:off x="2971800" y="3200400"/>
            <a:ext cx="333375" cy="381000"/>
          </a:xfrm>
          <a:prstGeom prst="downArrow">
            <a:avLst>
              <a:gd name="adj1" fmla="val 50000"/>
              <a:gd name="adj2" fmla="val 28571"/>
            </a:avLst>
          </a:prstGeom>
          <a:gradFill rotWithShape="1">
            <a:gsLst>
              <a:gs pos="0">
                <a:schemeClr val="folHlink"/>
              </a:gs>
              <a:gs pos="100000">
                <a:schemeClr val="folHlink">
                  <a:gamma/>
                  <a:shade val="46275"/>
                  <a:invGamma/>
                </a:schemeClr>
              </a:gs>
            </a:gsLst>
            <a:lin ang="5400000" scaled="1"/>
          </a:gradFill>
          <a:ln w="9525" algn="ctr">
            <a:solidFill>
              <a:srgbClr val="000000"/>
            </a:solidFill>
            <a:miter lim="800000"/>
            <a:headEnd/>
            <a:tailEnd/>
          </a:ln>
          <a:effectLst/>
        </p:spPr>
        <p:txBody>
          <a:bodyPr wrap="none" anchor="ctr"/>
          <a:lstStyle/>
          <a:p>
            <a:pPr eaLnBrk="1" fontAlgn="auto" hangingPunct="1">
              <a:spcBef>
                <a:spcPts val="0"/>
              </a:spcBef>
              <a:spcAft>
                <a:spcPts val="0"/>
              </a:spcAft>
              <a:defRPr/>
            </a:pPr>
            <a:endParaRPr lang="it-IT">
              <a:latin typeface="Arial" charset="0"/>
            </a:endParaRPr>
          </a:p>
        </p:txBody>
      </p:sp>
      <p:sp>
        <p:nvSpPr>
          <p:cNvPr id="107651" name="AutoShape 131">
            <a:extLst>
              <a:ext uri="{FF2B5EF4-FFF2-40B4-BE49-F238E27FC236}">
                <a16:creationId xmlns:a16="http://schemas.microsoft.com/office/drawing/2014/main" id="{363BDEB2-A6B0-4FBF-BD4A-86F0AC2396C5}"/>
              </a:ext>
            </a:extLst>
          </p:cNvPr>
          <p:cNvSpPr>
            <a:spLocks noChangeArrowheads="1"/>
          </p:cNvSpPr>
          <p:nvPr/>
        </p:nvSpPr>
        <p:spPr bwMode="auto">
          <a:xfrm>
            <a:off x="5105400" y="3200400"/>
            <a:ext cx="333375" cy="381000"/>
          </a:xfrm>
          <a:prstGeom prst="downArrow">
            <a:avLst>
              <a:gd name="adj1" fmla="val 50000"/>
              <a:gd name="adj2" fmla="val 28571"/>
            </a:avLst>
          </a:prstGeom>
          <a:gradFill rotWithShape="1">
            <a:gsLst>
              <a:gs pos="0">
                <a:schemeClr val="folHlink"/>
              </a:gs>
              <a:gs pos="100000">
                <a:schemeClr val="folHlink">
                  <a:gamma/>
                  <a:shade val="46275"/>
                  <a:invGamma/>
                </a:schemeClr>
              </a:gs>
            </a:gsLst>
            <a:lin ang="5400000" scaled="1"/>
          </a:gradFill>
          <a:ln w="9525" algn="ctr">
            <a:solidFill>
              <a:srgbClr val="000000"/>
            </a:solidFill>
            <a:miter lim="800000"/>
            <a:headEnd/>
            <a:tailEnd/>
          </a:ln>
          <a:effectLst/>
        </p:spPr>
        <p:txBody>
          <a:bodyPr wrap="none" anchor="ctr"/>
          <a:lstStyle/>
          <a:p>
            <a:pPr eaLnBrk="1" fontAlgn="auto" hangingPunct="1">
              <a:spcBef>
                <a:spcPts val="0"/>
              </a:spcBef>
              <a:spcAft>
                <a:spcPts val="0"/>
              </a:spcAft>
              <a:defRPr/>
            </a:pPr>
            <a:endParaRPr lang="it-IT">
              <a:latin typeface="Arial" charset="0"/>
            </a:endParaRPr>
          </a:p>
        </p:txBody>
      </p:sp>
      <p:grpSp>
        <p:nvGrpSpPr>
          <p:cNvPr id="23" name="Group 134">
            <a:extLst>
              <a:ext uri="{FF2B5EF4-FFF2-40B4-BE49-F238E27FC236}">
                <a16:creationId xmlns:a16="http://schemas.microsoft.com/office/drawing/2014/main" id="{AE1C0344-D4E3-40B4-B723-E9D6DD336FF3}"/>
              </a:ext>
            </a:extLst>
          </p:cNvPr>
          <p:cNvGrpSpPr>
            <a:grpSpLocks/>
          </p:cNvGrpSpPr>
          <p:nvPr/>
        </p:nvGrpSpPr>
        <p:grpSpPr bwMode="auto">
          <a:xfrm>
            <a:off x="4876800" y="5791200"/>
            <a:ext cx="2590800" cy="457200"/>
            <a:chOff x="2448" y="2496"/>
            <a:chExt cx="1632" cy="288"/>
          </a:xfrm>
        </p:grpSpPr>
        <p:grpSp>
          <p:nvGrpSpPr>
            <p:cNvPr id="105565" name="Group 135">
              <a:extLst>
                <a:ext uri="{FF2B5EF4-FFF2-40B4-BE49-F238E27FC236}">
                  <a16:creationId xmlns:a16="http://schemas.microsoft.com/office/drawing/2014/main" id="{BBAD6614-EBCB-484F-B315-6D9882B2258D}"/>
                </a:ext>
              </a:extLst>
            </p:cNvPr>
            <p:cNvGrpSpPr>
              <a:grpSpLocks/>
            </p:cNvGrpSpPr>
            <p:nvPr/>
          </p:nvGrpSpPr>
          <p:grpSpPr bwMode="auto">
            <a:xfrm>
              <a:off x="2448" y="2496"/>
              <a:ext cx="1632" cy="288"/>
              <a:chOff x="0" y="3072"/>
              <a:chExt cx="2592" cy="672"/>
            </a:xfrm>
          </p:grpSpPr>
          <p:sp>
            <p:nvSpPr>
              <p:cNvPr id="107656" name="AutoShape 136">
                <a:extLst>
                  <a:ext uri="{FF2B5EF4-FFF2-40B4-BE49-F238E27FC236}">
                    <a16:creationId xmlns:a16="http://schemas.microsoft.com/office/drawing/2014/main" id="{C36DC52B-7F6B-4D60-A3C8-6D9701A3366F}"/>
                  </a:ext>
                </a:extLst>
              </p:cNvPr>
              <p:cNvSpPr>
                <a:spLocks noChangeArrowheads="1"/>
              </p:cNvSpPr>
              <p:nvPr/>
            </p:nvSpPr>
            <p:spPr bwMode="auto">
              <a:xfrm>
                <a:off x="0" y="3217"/>
                <a:ext cx="2592" cy="527"/>
              </a:xfrm>
              <a:prstGeom prst="parallelogram">
                <a:avLst>
                  <a:gd name="adj" fmla="val 122727"/>
                </a:avLst>
              </a:prstGeom>
              <a:gradFill rotWithShape="1">
                <a:gsLst>
                  <a:gs pos="0">
                    <a:schemeClr val="accent1"/>
                  </a:gs>
                  <a:gs pos="100000">
                    <a:schemeClr val="accent1">
                      <a:gamma/>
                      <a:shade val="66667"/>
                      <a:invGamma/>
                    </a:schemeClr>
                  </a:gs>
                </a:gsLst>
                <a:lin ang="5400000" scaled="1"/>
              </a:gradFill>
              <a:ln w="9525" algn="ctr">
                <a:solidFill>
                  <a:srgbClr val="000000"/>
                </a:solidFill>
                <a:miter lim="800000"/>
                <a:headEnd/>
                <a:tailEnd/>
              </a:ln>
              <a:effectLst/>
            </p:spPr>
            <p:txBody>
              <a:bodyPr wrap="none" anchor="ctr"/>
              <a:lstStyle/>
              <a:p>
                <a:pPr eaLnBrk="1" fontAlgn="auto" hangingPunct="1">
                  <a:spcBef>
                    <a:spcPts val="0"/>
                  </a:spcBef>
                  <a:spcAft>
                    <a:spcPts val="0"/>
                  </a:spcAft>
                  <a:defRPr/>
                </a:pPr>
                <a:endParaRPr lang="it-IT">
                  <a:latin typeface="Arial" charset="0"/>
                </a:endParaRPr>
              </a:p>
            </p:txBody>
          </p:sp>
          <p:grpSp>
            <p:nvGrpSpPr>
              <p:cNvPr id="105576" name="Group 137">
                <a:extLst>
                  <a:ext uri="{FF2B5EF4-FFF2-40B4-BE49-F238E27FC236}">
                    <a16:creationId xmlns:a16="http://schemas.microsoft.com/office/drawing/2014/main" id="{BB881A0E-7009-4F5D-B833-9FE17DDD50E1}"/>
                  </a:ext>
                </a:extLst>
              </p:cNvPr>
              <p:cNvGrpSpPr>
                <a:grpSpLocks/>
              </p:cNvGrpSpPr>
              <p:nvPr/>
            </p:nvGrpSpPr>
            <p:grpSpPr bwMode="auto">
              <a:xfrm>
                <a:off x="1609" y="3072"/>
                <a:ext cx="647" cy="506"/>
                <a:chOff x="1488" y="3072"/>
                <a:chExt cx="647" cy="506"/>
              </a:xfrm>
            </p:grpSpPr>
            <p:sp>
              <p:nvSpPr>
                <p:cNvPr id="105587" name="Freeform 138">
                  <a:extLst>
                    <a:ext uri="{FF2B5EF4-FFF2-40B4-BE49-F238E27FC236}">
                      <a16:creationId xmlns:a16="http://schemas.microsoft.com/office/drawing/2014/main" id="{AD312409-94F0-45B7-9203-D6DF5DCFF870}"/>
                    </a:ext>
                  </a:extLst>
                </p:cNvPr>
                <p:cNvSpPr>
                  <a:spLocks/>
                </p:cNvSpPr>
                <p:nvPr/>
              </p:nvSpPr>
              <p:spPr bwMode="auto">
                <a:xfrm>
                  <a:off x="1624" y="3094"/>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88" name="Freeform 139">
                  <a:extLst>
                    <a:ext uri="{FF2B5EF4-FFF2-40B4-BE49-F238E27FC236}">
                      <a16:creationId xmlns:a16="http://schemas.microsoft.com/office/drawing/2014/main" id="{5450711A-1CB9-4EFE-BBA3-B5B8D8C36B95}"/>
                    </a:ext>
                  </a:extLst>
                </p:cNvPr>
                <p:cNvSpPr>
                  <a:spLocks/>
                </p:cNvSpPr>
                <p:nvPr/>
              </p:nvSpPr>
              <p:spPr bwMode="auto">
                <a:xfrm>
                  <a:off x="1488" y="3312"/>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89" name="Freeform 140">
                  <a:extLst>
                    <a:ext uri="{FF2B5EF4-FFF2-40B4-BE49-F238E27FC236}">
                      <a16:creationId xmlns:a16="http://schemas.microsoft.com/office/drawing/2014/main" id="{0CFF069B-39FA-4BE7-9451-DE69FFB9AA02}"/>
                    </a:ext>
                  </a:extLst>
                </p:cNvPr>
                <p:cNvSpPr>
                  <a:spLocks/>
                </p:cNvSpPr>
                <p:nvPr/>
              </p:nvSpPr>
              <p:spPr bwMode="auto">
                <a:xfrm>
                  <a:off x="1982" y="3072"/>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90" name="Freeform 141">
                  <a:extLst>
                    <a:ext uri="{FF2B5EF4-FFF2-40B4-BE49-F238E27FC236}">
                      <a16:creationId xmlns:a16="http://schemas.microsoft.com/office/drawing/2014/main" id="{C085754A-5AC6-4C47-9896-AAB74992161B}"/>
                    </a:ext>
                  </a:extLst>
                </p:cNvPr>
                <p:cNvSpPr>
                  <a:spLocks/>
                </p:cNvSpPr>
                <p:nvPr/>
              </p:nvSpPr>
              <p:spPr bwMode="auto">
                <a:xfrm>
                  <a:off x="1864" y="3312"/>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05577" name="Group 142">
                <a:extLst>
                  <a:ext uri="{FF2B5EF4-FFF2-40B4-BE49-F238E27FC236}">
                    <a16:creationId xmlns:a16="http://schemas.microsoft.com/office/drawing/2014/main" id="{421DB709-3D5A-45B1-9B98-FE8E8F53F1C7}"/>
                  </a:ext>
                </a:extLst>
              </p:cNvPr>
              <p:cNvGrpSpPr>
                <a:grpSpLocks/>
              </p:cNvGrpSpPr>
              <p:nvPr/>
            </p:nvGrpSpPr>
            <p:grpSpPr bwMode="auto">
              <a:xfrm>
                <a:off x="985" y="3094"/>
                <a:ext cx="647" cy="506"/>
                <a:chOff x="793" y="3094"/>
                <a:chExt cx="647" cy="506"/>
              </a:xfrm>
            </p:grpSpPr>
            <p:sp>
              <p:nvSpPr>
                <p:cNvPr id="105583" name="Freeform 143">
                  <a:extLst>
                    <a:ext uri="{FF2B5EF4-FFF2-40B4-BE49-F238E27FC236}">
                      <a16:creationId xmlns:a16="http://schemas.microsoft.com/office/drawing/2014/main" id="{2BE02DFD-3C50-44B9-A23F-8F740E6EF14A}"/>
                    </a:ext>
                  </a:extLst>
                </p:cNvPr>
                <p:cNvSpPr>
                  <a:spLocks/>
                </p:cNvSpPr>
                <p:nvPr/>
              </p:nvSpPr>
              <p:spPr bwMode="auto">
                <a:xfrm>
                  <a:off x="929" y="3116"/>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84" name="Freeform 144">
                  <a:extLst>
                    <a:ext uri="{FF2B5EF4-FFF2-40B4-BE49-F238E27FC236}">
                      <a16:creationId xmlns:a16="http://schemas.microsoft.com/office/drawing/2014/main" id="{2DC79DEF-4E34-489D-BB06-45D5C318B66A}"/>
                    </a:ext>
                  </a:extLst>
                </p:cNvPr>
                <p:cNvSpPr>
                  <a:spLocks/>
                </p:cNvSpPr>
                <p:nvPr/>
              </p:nvSpPr>
              <p:spPr bwMode="auto">
                <a:xfrm>
                  <a:off x="793" y="3334"/>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85" name="Freeform 145">
                  <a:extLst>
                    <a:ext uri="{FF2B5EF4-FFF2-40B4-BE49-F238E27FC236}">
                      <a16:creationId xmlns:a16="http://schemas.microsoft.com/office/drawing/2014/main" id="{58A162CD-DBE1-4745-81D3-C129F932BF66}"/>
                    </a:ext>
                  </a:extLst>
                </p:cNvPr>
                <p:cNvSpPr>
                  <a:spLocks/>
                </p:cNvSpPr>
                <p:nvPr/>
              </p:nvSpPr>
              <p:spPr bwMode="auto">
                <a:xfrm>
                  <a:off x="1287" y="3094"/>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86" name="Freeform 146">
                  <a:extLst>
                    <a:ext uri="{FF2B5EF4-FFF2-40B4-BE49-F238E27FC236}">
                      <a16:creationId xmlns:a16="http://schemas.microsoft.com/office/drawing/2014/main" id="{A840CB79-C14E-4CF8-A5C4-78F447D00019}"/>
                    </a:ext>
                  </a:extLst>
                </p:cNvPr>
                <p:cNvSpPr>
                  <a:spLocks/>
                </p:cNvSpPr>
                <p:nvPr/>
              </p:nvSpPr>
              <p:spPr bwMode="auto">
                <a:xfrm>
                  <a:off x="1169" y="3334"/>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05578" name="Group 147">
                <a:extLst>
                  <a:ext uri="{FF2B5EF4-FFF2-40B4-BE49-F238E27FC236}">
                    <a16:creationId xmlns:a16="http://schemas.microsoft.com/office/drawing/2014/main" id="{1D67663F-8B9D-44AF-BE42-227C609161D3}"/>
                  </a:ext>
                </a:extLst>
              </p:cNvPr>
              <p:cNvGrpSpPr>
                <a:grpSpLocks/>
              </p:cNvGrpSpPr>
              <p:nvPr/>
            </p:nvGrpSpPr>
            <p:grpSpPr bwMode="auto">
              <a:xfrm>
                <a:off x="336" y="3120"/>
                <a:ext cx="647" cy="506"/>
                <a:chOff x="336" y="3168"/>
                <a:chExt cx="647" cy="506"/>
              </a:xfrm>
            </p:grpSpPr>
            <p:sp>
              <p:nvSpPr>
                <p:cNvPr id="105579" name="Freeform 148">
                  <a:extLst>
                    <a:ext uri="{FF2B5EF4-FFF2-40B4-BE49-F238E27FC236}">
                      <a16:creationId xmlns:a16="http://schemas.microsoft.com/office/drawing/2014/main" id="{F1EFB521-2CFD-4E58-B9B7-22850ED3B214}"/>
                    </a:ext>
                  </a:extLst>
                </p:cNvPr>
                <p:cNvSpPr>
                  <a:spLocks/>
                </p:cNvSpPr>
                <p:nvPr/>
              </p:nvSpPr>
              <p:spPr bwMode="auto">
                <a:xfrm>
                  <a:off x="472" y="3190"/>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80" name="Freeform 149">
                  <a:extLst>
                    <a:ext uri="{FF2B5EF4-FFF2-40B4-BE49-F238E27FC236}">
                      <a16:creationId xmlns:a16="http://schemas.microsoft.com/office/drawing/2014/main" id="{925CFA27-5930-49F4-B78D-A343CBE46239}"/>
                    </a:ext>
                  </a:extLst>
                </p:cNvPr>
                <p:cNvSpPr>
                  <a:spLocks/>
                </p:cNvSpPr>
                <p:nvPr/>
              </p:nvSpPr>
              <p:spPr bwMode="auto">
                <a:xfrm>
                  <a:off x="336" y="3408"/>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81" name="Freeform 150">
                  <a:extLst>
                    <a:ext uri="{FF2B5EF4-FFF2-40B4-BE49-F238E27FC236}">
                      <a16:creationId xmlns:a16="http://schemas.microsoft.com/office/drawing/2014/main" id="{DEFFF0C7-6625-4AA4-AC9A-8B9F173AD3B3}"/>
                    </a:ext>
                  </a:extLst>
                </p:cNvPr>
                <p:cNvSpPr>
                  <a:spLocks/>
                </p:cNvSpPr>
                <p:nvPr/>
              </p:nvSpPr>
              <p:spPr bwMode="auto">
                <a:xfrm>
                  <a:off x="830" y="3168"/>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82" name="Freeform 151">
                  <a:extLst>
                    <a:ext uri="{FF2B5EF4-FFF2-40B4-BE49-F238E27FC236}">
                      <a16:creationId xmlns:a16="http://schemas.microsoft.com/office/drawing/2014/main" id="{6347CAFA-7116-4970-B84A-C21CB0554AC0}"/>
                    </a:ext>
                  </a:extLst>
                </p:cNvPr>
                <p:cNvSpPr>
                  <a:spLocks/>
                </p:cNvSpPr>
                <p:nvPr/>
              </p:nvSpPr>
              <p:spPr bwMode="auto">
                <a:xfrm>
                  <a:off x="712" y="3408"/>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sp>
          <p:nvSpPr>
            <p:cNvPr id="105566" name="Freeform 152">
              <a:extLst>
                <a:ext uri="{FF2B5EF4-FFF2-40B4-BE49-F238E27FC236}">
                  <a16:creationId xmlns:a16="http://schemas.microsoft.com/office/drawing/2014/main" id="{9D0D30AE-E3FA-4363-BFC1-B4C64CE8F4AB}"/>
                </a:ext>
              </a:extLst>
            </p:cNvPr>
            <p:cNvSpPr>
              <a:spLocks/>
            </p:cNvSpPr>
            <p:nvPr/>
          </p:nvSpPr>
          <p:spPr bwMode="auto">
            <a:xfrm flipH="1">
              <a:off x="3173" y="2505"/>
              <a:ext cx="61" cy="114"/>
            </a:xfrm>
            <a:custGeom>
              <a:avLst/>
              <a:gdLst>
                <a:gd name="T0" fmla="*/ 0 w 156"/>
                <a:gd name="T1" fmla="*/ 0 h 389"/>
                <a:gd name="T2" fmla="*/ 0 w 156"/>
                <a:gd name="T3" fmla="*/ 0 h 389"/>
                <a:gd name="T4" fmla="*/ 0 w 156"/>
                <a:gd name="T5" fmla="*/ 0 h 389"/>
                <a:gd name="T6" fmla="*/ 0 w 156"/>
                <a:gd name="T7" fmla="*/ 0 h 389"/>
                <a:gd name="T8" fmla="*/ 0 w 156"/>
                <a:gd name="T9" fmla="*/ 0 h 389"/>
                <a:gd name="T10" fmla="*/ 0 w 156"/>
                <a:gd name="T11" fmla="*/ 0 h 389"/>
                <a:gd name="T12" fmla="*/ 0 w 156"/>
                <a:gd name="T13" fmla="*/ 0 h 389"/>
                <a:gd name="T14" fmla="*/ 0 w 156"/>
                <a:gd name="T15" fmla="*/ 0 h 389"/>
                <a:gd name="T16" fmla="*/ 0 w 156"/>
                <a:gd name="T17" fmla="*/ 0 h 389"/>
                <a:gd name="T18" fmla="*/ 0 w 156"/>
                <a:gd name="T19" fmla="*/ 0 h 389"/>
                <a:gd name="T20" fmla="*/ 0 w 156"/>
                <a:gd name="T21" fmla="*/ 0 h 389"/>
                <a:gd name="T22" fmla="*/ 0 w 156"/>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67" name="Freeform 153">
              <a:extLst>
                <a:ext uri="{FF2B5EF4-FFF2-40B4-BE49-F238E27FC236}">
                  <a16:creationId xmlns:a16="http://schemas.microsoft.com/office/drawing/2014/main" id="{29D3CE71-51DF-4362-A05E-FD1D32ABA4A8}"/>
                </a:ext>
              </a:extLst>
            </p:cNvPr>
            <p:cNvSpPr>
              <a:spLocks/>
            </p:cNvSpPr>
            <p:nvPr/>
          </p:nvSpPr>
          <p:spPr bwMode="auto">
            <a:xfrm flipH="1">
              <a:off x="3808" y="2496"/>
              <a:ext cx="60" cy="114"/>
            </a:xfrm>
            <a:custGeom>
              <a:avLst/>
              <a:gdLst>
                <a:gd name="T0" fmla="*/ 0 w 156"/>
                <a:gd name="T1" fmla="*/ 0 h 389"/>
                <a:gd name="T2" fmla="*/ 0 w 156"/>
                <a:gd name="T3" fmla="*/ 0 h 389"/>
                <a:gd name="T4" fmla="*/ 0 w 156"/>
                <a:gd name="T5" fmla="*/ 0 h 389"/>
                <a:gd name="T6" fmla="*/ 0 w 156"/>
                <a:gd name="T7" fmla="*/ 0 h 389"/>
                <a:gd name="T8" fmla="*/ 0 w 156"/>
                <a:gd name="T9" fmla="*/ 0 h 389"/>
                <a:gd name="T10" fmla="*/ 0 w 156"/>
                <a:gd name="T11" fmla="*/ 0 h 389"/>
                <a:gd name="T12" fmla="*/ 0 w 156"/>
                <a:gd name="T13" fmla="*/ 0 h 389"/>
                <a:gd name="T14" fmla="*/ 0 w 156"/>
                <a:gd name="T15" fmla="*/ 0 h 389"/>
                <a:gd name="T16" fmla="*/ 0 w 156"/>
                <a:gd name="T17" fmla="*/ 0 h 389"/>
                <a:gd name="T18" fmla="*/ 0 w 156"/>
                <a:gd name="T19" fmla="*/ 0 h 389"/>
                <a:gd name="T20" fmla="*/ 0 w 156"/>
                <a:gd name="T21" fmla="*/ 0 h 389"/>
                <a:gd name="T22" fmla="*/ 0 w 156"/>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68" name="Freeform 154">
              <a:extLst>
                <a:ext uri="{FF2B5EF4-FFF2-40B4-BE49-F238E27FC236}">
                  <a16:creationId xmlns:a16="http://schemas.microsoft.com/office/drawing/2014/main" id="{166C03FD-5EFD-4CBE-9EBD-EFE0D192125E}"/>
                </a:ext>
              </a:extLst>
            </p:cNvPr>
            <p:cNvSpPr>
              <a:spLocks/>
            </p:cNvSpPr>
            <p:nvPr/>
          </p:nvSpPr>
          <p:spPr bwMode="auto">
            <a:xfrm flipH="1">
              <a:off x="3113" y="2608"/>
              <a:ext cx="60" cy="114"/>
            </a:xfrm>
            <a:custGeom>
              <a:avLst/>
              <a:gdLst>
                <a:gd name="T0" fmla="*/ 0 w 156"/>
                <a:gd name="T1" fmla="*/ 0 h 389"/>
                <a:gd name="T2" fmla="*/ 0 w 156"/>
                <a:gd name="T3" fmla="*/ 0 h 389"/>
                <a:gd name="T4" fmla="*/ 0 w 156"/>
                <a:gd name="T5" fmla="*/ 0 h 389"/>
                <a:gd name="T6" fmla="*/ 0 w 156"/>
                <a:gd name="T7" fmla="*/ 0 h 389"/>
                <a:gd name="T8" fmla="*/ 0 w 156"/>
                <a:gd name="T9" fmla="*/ 0 h 389"/>
                <a:gd name="T10" fmla="*/ 0 w 156"/>
                <a:gd name="T11" fmla="*/ 0 h 389"/>
                <a:gd name="T12" fmla="*/ 0 w 156"/>
                <a:gd name="T13" fmla="*/ 0 h 389"/>
                <a:gd name="T14" fmla="*/ 0 w 156"/>
                <a:gd name="T15" fmla="*/ 0 h 389"/>
                <a:gd name="T16" fmla="*/ 0 w 156"/>
                <a:gd name="T17" fmla="*/ 0 h 389"/>
                <a:gd name="T18" fmla="*/ 0 w 156"/>
                <a:gd name="T19" fmla="*/ 0 h 389"/>
                <a:gd name="T20" fmla="*/ 0 w 156"/>
                <a:gd name="T21" fmla="*/ 0 h 389"/>
                <a:gd name="T22" fmla="*/ 0 w 156"/>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69" name="Freeform 155">
              <a:extLst>
                <a:ext uri="{FF2B5EF4-FFF2-40B4-BE49-F238E27FC236}">
                  <a16:creationId xmlns:a16="http://schemas.microsoft.com/office/drawing/2014/main" id="{BA4FE325-438A-456D-B053-529633B0B85D}"/>
                </a:ext>
              </a:extLst>
            </p:cNvPr>
            <p:cNvSpPr>
              <a:spLocks/>
            </p:cNvSpPr>
            <p:nvPr/>
          </p:nvSpPr>
          <p:spPr bwMode="auto">
            <a:xfrm flipH="1">
              <a:off x="3476" y="2599"/>
              <a:ext cx="60" cy="114"/>
            </a:xfrm>
            <a:custGeom>
              <a:avLst/>
              <a:gdLst>
                <a:gd name="T0" fmla="*/ 0 w 156"/>
                <a:gd name="T1" fmla="*/ 0 h 389"/>
                <a:gd name="T2" fmla="*/ 0 w 156"/>
                <a:gd name="T3" fmla="*/ 0 h 389"/>
                <a:gd name="T4" fmla="*/ 0 w 156"/>
                <a:gd name="T5" fmla="*/ 0 h 389"/>
                <a:gd name="T6" fmla="*/ 0 w 156"/>
                <a:gd name="T7" fmla="*/ 0 h 389"/>
                <a:gd name="T8" fmla="*/ 0 w 156"/>
                <a:gd name="T9" fmla="*/ 0 h 389"/>
                <a:gd name="T10" fmla="*/ 0 w 156"/>
                <a:gd name="T11" fmla="*/ 0 h 389"/>
                <a:gd name="T12" fmla="*/ 0 w 156"/>
                <a:gd name="T13" fmla="*/ 0 h 389"/>
                <a:gd name="T14" fmla="*/ 0 w 156"/>
                <a:gd name="T15" fmla="*/ 0 h 389"/>
                <a:gd name="T16" fmla="*/ 0 w 156"/>
                <a:gd name="T17" fmla="*/ 0 h 389"/>
                <a:gd name="T18" fmla="*/ 0 w 156"/>
                <a:gd name="T19" fmla="*/ 0 h 389"/>
                <a:gd name="T20" fmla="*/ 0 w 156"/>
                <a:gd name="T21" fmla="*/ 0 h 389"/>
                <a:gd name="T22" fmla="*/ 0 w 156"/>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70" name="Freeform 156">
              <a:extLst>
                <a:ext uri="{FF2B5EF4-FFF2-40B4-BE49-F238E27FC236}">
                  <a16:creationId xmlns:a16="http://schemas.microsoft.com/office/drawing/2014/main" id="{3ADBFC78-75BD-427F-A053-FD283A6CD78F}"/>
                </a:ext>
              </a:extLst>
            </p:cNvPr>
            <p:cNvSpPr>
              <a:spLocks/>
            </p:cNvSpPr>
            <p:nvPr/>
          </p:nvSpPr>
          <p:spPr bwMode="auto">
            <a:xfrm flipH="1">
              <a:off x="3415" y="2505"/>
              <a:ext cx="61" cy="114"/>
            </a:xfrm>
            <a:custGeom>
              <a:avLst/>
              <a:gdLst>
                <a:gd name="T0" fmla="*/ 0 w 156"/>
                <a:gd name="T1" fmla="*/ 0 h 389"/>
                <a:gd name="T2" fmla="*/ 0 w 156"/>
                <a:gd name="T3" fmla="*/ 0 h 389"/>
                <a:gd name="T4" fmla="*/ 0 w 156"/>
                <a:gd name="T5" fmla="*/ 0 h 389"/>
                <a:gd name="T6" fmla="*/ 0 w 156"/>
                <a:gd name="T7" fmla="*/ 0 h 389"/>
                <a:gd name="T8" fmla="*/ 0 w 156"/>
                <a:gd name="T9" fmla="*/ 0 h 389"/>
                <a:gd name="T10" fmla="*/ 0 w 156"/>
                <a:gd name="T11" fmla="*/ 0 h 389"/>
                <a:gd name="T12" fmla="*/ 0 w 156"/>
                <a:gd name="T13" fmla="*/ 0 h 389"/>
                <a:gd name="T14" fmla="*/ 0 w 156"/>
                <a:gd name="T15" fmla="*/ 0 h 389"/>
                <a:gd name="T16" fmla="*/ 0 w 156"/>
                <a:gd name="T17" fmla="*/ 0 h 389"/>
                <a:gd name="T18" fmla="*/ 0 w 156"/>
                <a:gd name="T19" fmla="*/ 0 h 389"/>
                <a:gd name="T20" fmla="*/ 0 w 156"/>
                <a:gd name="T21" fmla="*/ 0 h 389"/>
                <a:gd name="T22" fmla="*/ 0 w 156"/>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71" name="Freeform 157">
              <a:extLst>
                <a:ext uri="{FF2B5EF4-FFF2-40B4-BE49-F238E27FC236}">
                  <a16:creationId xmlns:a16="http://schemas.microsoft.com/office/drawing/2014/main" id="{4F1E281F-E405-4075-B0C4-B489740C950B}"/>
                </a:ext>
              </a:extLst>
            </p:cNvPr>
            <p:cNvSpPr>
              <a:spLocks/>
            </p:cNvSpPr>
            <p:nvPr/>
          </p:nvSpPr>
          <p:spPr bwMode="auto">
            <a:xfrm flipH="1">
              <a:off x="3566" y="2505"/>
              <a:ext cx="61" cy="114"/>
            </a:xfrm>
            <a:custGeom>
              <a:avLst/>
              <a:gdLst>
                <a:gd name="T0" fmla="*/ 0 w 156"/>
                <a:gd name="T1" fmla="*/ 0 h 389"/>
                <a:gd name="T2" fmla="*/ 0 w 156"/>
                <a:gd name="T3" fmla="*/ 0 h 389"/>
                <a:gd name="T4" fmla="*/ 0 w 156"/>
                <a:gd name="T5" fmla="*/ 0 h 389"/>
                <a:gd name="T6" fmla="*/ 0 w 156"/>
                <a:gd name="T7" fmla="*/ 0 h 389"/>
                <a:gd name="T8" fmla="*/ 0 w 156"/>
                <a:gd name="T9" fmla="*/ 0 h 389"/>
                <a:gd name="T10" fmla="*/ 0 w 156"/>
                <a:gd name="T11" fmla="*/ 0 h 389"/>
                <a:gd name="T12" fmla="*/ 0 w 156"/>
                <a:gd name="T13" fmla="*/ 0 h 389"/>
                <a:gd name="T14" fmla="*/ 0 w 156"/>
                <a:gd name="T15" fmla="*/ 0 h 389"/>
                <a:gd name="T16" fmla="*/ 0 w 156"/>
                <a:gd name="T17" fmla="*/ 0 h 389"/>
                <a:gd name="T18" fmla="*/ 0 w 156"/>
                <a:gd name="T19" fmla="*/ 0 h 389"/>
                <a:gd name="T20" fmla="*/ 0 w 156"/>
                <a:gd name="T21" fmla="*/ 0 h 389"/>
                <a:gd name="T22" fmla="*/ 0 w 156"/>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72" name="Freeform 158">
              <a:extLst>
                <a:ext uri="{FF2B5EF4-FFF2-40B4-BE49-F238E27FC236}">
                  <a16:creationId xmlns:a16="http://schemas.microsoft.com/office/drawing/2014/main" id="{A54ACF48-9C9F-4D34-B627-6D1624C95F21}"/>
                </a:ext>
              </a:extLst>
            </p:cNvPr>
            <p:cNvSpPr>
              <a:spLocks/>
            </p:cNvSpPr>
            <p:nvPr/>
          </p:nvSpPr>
          <p:spPr bwMode="auto">
            <a:xfrm flipH="1">
              <a:off x="3717" y="2588"/>
              <a:ext cx="61" cy="114"/>
            </a:xfrm>
            <a:custGeom>
              <a:avLst/>
              <a:gdLst>
                <a:gd name="T0" fmla="*/ 0 w 156"/>
                <a:gd name="T1" fmla="*/ 0 h 389"/>
                <a:gd name="T2" fmla="*/ 0 w 156"/>
                <a:gd name="T3" fmla="*/ 0 h 389"/>
                <a:gd name="T4" fmla="*/ 0 w 156"/>
                <a:gd name="T5" fmla="*/ 0 h 389"/>
                <a:gd name="T6" fmla="*/ 0 w 156"/>
                <a:gd name="T7" fmla="*/ 0 h 389"/>
                <a:gd name="T8" fmla="*/ 0 w 156"/>
                <a:gd name="T9" fmla="*/ 0 h 389"/>
                <a:gd name="T10" fmla="*/ 0 w 156"/>
                <a:gd name="T11" fmla="*/ 0 h 389"/>
                <a:gd name="T12" fmla="*/ 0 w 156"/>
                <a:gd name="T13" fmla="*/ 0 h 389"/>
                <a:gd name="T14" fmla="*/ 0 w 156"/>
                <a:gd name="T15" fmla="*/ 0 h 389"/>
                <a:gd name="T16" fmla="*/ 0 w 156"/>
                <a:gd name="T17" fmla="*/ 0 h 389"/>
                <a:gd name="T18" fmla="*/ 0 w 156"/>
                <a:gd name="T19" fmla="*/ 0 h 389"/>
                <a:gd name="T20" fmla="*/ 0 w 156"/>
                <a:gd name="T21" fmla="*/ 0 h 389"/>
                <a:gd name="T22" fmla="*/ 0 w 156"/>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73" name="Freeform 159">
              <a:extLst>
                <a:ext uri="{FF2B5EF4-FFF2-40B4-BE49-F238E27FC236}">
                  <a16:creationId xmlns:a16="http://schemas.microsoft.com/office/drawing/2014/main" id="{378E495F-80B8-4596-8CC3-FD5AC735AA95}"/>
                </a:ext>
              </a:extLst>
            </p:cNvPr>
            <p:cNvSpPr>
              <a:spLocks/>
            </p:cNvSpPr>
            <p:nvPr/>
          </p:nvSpPr>
          <p:spPr bwMode="auto">
            <a:xfrm flipH="1">
              <a:off x="2901" y="2629"/>
              <a:ext cx="61" cy="114"/>
            </a:xfrm>
            <a:custGeom>
              <a:avLst/>
              <a:gdLst>
                <a:gd name="T0" fmla="*/ 0 w 156"/>
                <a:gd name="T1" fmla="*/ 0 h 389"/>
                <a:gd name="T2" fmla="*/ 0 w 156"/>
                <a:gd name="T3" fmla="*/ 0 h 389"/>
                <a:gd name="T4" fmla="*/ 0 w 156"/>
                <a:gd name="T5" fmla="*/ 0 h 389"/>
                <a:gd name="T6" fmla="*/ 0 w 156"/>
                <a:gd name="T7" fmla="*/ 0 h 389"/>
                <a:gd name="T8" fmla="*/ 0 w 156"/>
                <a:gd name="T9" fmla="*/ 0 h 389"/>
                <a:gd name="T10" fmla="*/ 0 w 156"/>
                <a:gd name="T11" fmla="*/ 0 h 389"/>
                <a:gd name="T12" fmla="*/ 0 w 156"/>
                <a:gd name="T13" fmla="*/ 0 h 389"/>
                <a:gd name="T14" fmla="*/ 0 w 156"/>
                <a:gd name="T15" fmla="*/ 0 h 389"/>
                <a:gd name="T16" fmla="*/ 0 w 156"/>
                <a:gd name="T17" fmla="*/ 0 h 389"/>
                <a:gd name="T18" fmla="*/ 0 w 156"/>
                <a:gd name="T19" fmla="*/ 0 h 389"/>
                <a:gd name="T20" fmla="*/ 0 w 156"/>
                <a:gd name="T21" fmla="*/ 0 h 389"/>
                <a:gd name="T22" fmla="*/ 0 w 156"/>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74" name="Freeform 160">
              <a:extLst>
                <a:ext uri="{FF2B5EF4-FFF2-40B4-BE49-F238E27FC236}">
                  <a16:creationId xmlns:a16="http://schemas.microsoft.com/office/drawing/2014/main" id="{FD918FA7-9C54-4E8C-8D0D-5BCACAC1B3CE}"/>
                </a:ext>
              </a:extLst>
            </p:cNvPr>
            <p:cNvSpPr>
              <a:spLocks/>
            </p:cNvSpPr>
            <p:nvPr/>
          </p:nvSpPr>
          <p:spPr bwMode="auto">
            <a:xfrm flipH="1">
              <a:off x="2780" y="2526"/>
              <a:ext cx="61" cy="114"/>
            </a:xfrm>
            <a:custGeom>
              <a:avLst/>
              <a:gdLst>
                <a:gd name="T0" fmla="*/ 0 w 156"/>
                <a:gd name="T1" fmla="*/ 0 h 389"/>
                <a:gd name="T2" fmla="*/ 0 w 156"/>
                <a:gd name="T3" fmla="*/ 0 h 389"/>
                <a:gd name="T4" fmla="*/ 0 w 156"/>
                <a:gd name="T5" fmla="*/ 0 h 389"/>
                <a:gd name="T6" fmla="*/ 0 w 156"/>
                <a:gd name="T7" fmla="*/ 0 h 389"/>
                <a:gd name="T8" fmla="*/ 0 w 156"/>
                <a:gd name="T9" fmla="*/ 0 h 389"/>
                <a:gd name="T10" fmla="*/ 0 w 156"/>
                <a:gd name="T11" fmla="*/ 0 h 389"/>
                <a:gd name="T12" fmla="*/ 0 w 156"/>
                <a:gd name="T13" fmla="*/ 0 h 389"/>
                <a:gd name="T14" fmla="*/ 0 w 156"/>
                <a:gd name="T15" fmla="*/ 0 h 389"/>
                <a:gd name="T16" fmla="*/ 0 w 156"/>
                <a:gd name="T17" fmla="*/ 0 h 389"/>
                <a:gd name="T18" fmla="*/ 0 w 156"/>
                <a:gd name="T19" fmla="*/ 0 h 389"/>
                <a:gd name="T20" fmla="*/ 0 w 156"/>
                <a:gd name="T21" fmla="*/ 0 h 389"/>
                <a:gd name="T22" fmla="*/ 0 w 156"/>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28" name="Group 211">
            <a:extLst>
              <a:ext uri="{FF2B5EF4-FFF2-40B4-BE49-F238E27FC236}">
                <a16:creationId xmlns:a16="http://schemas.microsoft.com/office/drawing/2014/main" id="{7AFB9BAE-2AF6-4D09-B25A-7951AAD819E4}"/>
              </a:ext>
            </a:extLst>
          </p:cNvPr>
          <p:cNvGrpSpPr>
            <a:grpSpLocks/>
          </p:cNvGrpSpPr>
          <p:nvPr/>
        </p:nvGrpSpPr>
        <p:grpSpPr bwMode="auto">
          <a:xfrm>
            <a:off x="2743200" y="4495800"/>
            <a:ext cx="2819400" cy="609600"/>
            <a:chOff x="384" y="2832"/>
            <a:chExt cx="2361" cy="380"/>
          </a:xfrm>
        </p:grpSpPr>
        <p:sp>
          <p:nvSpPr>
            <p:cNvPr id="105544" name="Freeform 165">
              <a:extLst>
                <a:ext uri="{FF2B5EF4-FFF2-40B4-BE49-F238E27FC236}">
                  <a16:creationId xmlns:a16="http://schemas.microsoft.com/office/drawing/2014/main" id="{BFD9767C-AB5D-4545-B421-72123762BADE}"/>
                </a:ext>
              </a:extLst>
            </p:cNvPr>
            <p:cNvSpPr>
              <a:spLocks/>
            </p:cNvSpPr>
            <p:nvPr/>
          </p:nvSpPr>
          <p:spPr bwMode="auto">
            <a:xfrm>
              <a:off x="384" y="2848"/>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45" name="Freeform 166">
              <a:extLst>
                <a:ext uri="{FF2B5EF4-FFF2-40B4-BE49-F238E27FC236}">
                  <a16:creationId xmlns:a16="http://schemas.microsoft.com/office/drawing/2014/main" id="{A118C011-953F-4ADE-88D1-3756E1537B46}"/>
                </a:ext>
              </a:extLst>
            </p:cNvPr>
            <p:cNvSpPr>
              <a:spLocks/>
            </p:cNvSpPr>
            <p:nvPr/>
          </p:nvSpPr>
          <p:spPr bwMode="auto">
            <a:xfrm>
              <a:off x="839" y="2897"/>
              <a:ext cx="542"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46" name="Freeform 167">
              <a:extLst>
                <a:ext uri="{FF2B5EF4-FFF2-40B4-BE49-F238E27FC236}">
                  <a16:creationId xmlns:a16="http://schemas.microsoft.com/office/drawing/2014/main" id="{9F71C722-F0B3-45FA-BFF9-BE385EFD4B21}"/>
                </a:ext>
              </a:extLst>
            </p:cNvPr>
            <p:cNvSpPr>
              <a:spLocks/>
            </p:cNvSpPr>
            <p:nvPr/>
          </p:nvSpPr>
          <p:spPr bwMode="auto">
            <a:xfrm>
              <a:off x="979" y="2962"/>
              <a:ext cx="542"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47" name="Freeform 168">
              <a:extLst>
                <a:ext uri="{FF2B5EF4-FFF2-40B4-BE49-F238E27FC236}">
                  <a16:creationId xmlns:a16="http://schemas.microsoft.com/office/drawing/2014/main" id="{119E04AA-BCF3-4B54-A0C1-4914D9554B87}"/>
                </a:ext>
              </a:extLst>
            </p:cNvPr>
            <p:cNvSpPr>
              <a:spLocks/>
            </p:cNvSpPr>
            <p:nvPr/>
          </p:nvSpPr>
          <p:spPr bwMode="auto">
            <a:xfrm>
              <a:off x="489" y="2994"/>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48" name="Freeform 169">
              <a:extLst>
                <a:ext uri="{FF2B5EF4-FFF2-40B4-BE49-F238E27FC236}">
                  <a16:creationId xmlns:a16="http://schemas.microsoft.com/office/drawing/2014/main" id="{FBB34014-82B3-4E27-A67C-134A5EA5E925}"/>
                </a:ext>
              </a:extLst>
            </p:cNvPr>
            <p:cNvSpPr>
              <a:spLocks/>
            </p:cNvSpPr>
            <p:nvPr/>
          </p:nvSpPr>
          <p:spPr bwMode="auto">
            <a:xfrm>
              <a:off x="1013" y="3059"/>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49" name="Freeform 170">
              <a:extLst>
                <a:ext uri="{FF2B5EF4-FFF2-40B4-BE49-F238E27FC236}">
                  <a16:creationId xmlns:a16="http://schemas.microsoft.com/office/drawing/2014/main" id="{92002DDE-B7CC-4C88-9ACC-F9C705903D3F}"/>
                </a:ext>
              </a:extLst>
            </p:cNvPr>
            <p:cNvSpPr>
              <a:spLocks/>
            </p:cNvSpPr>
            <p:nvPr/>
          </p:nvSpPr>
          <p:spPr bwMode="auto">
            <a:xfrm>
              <a:off x="1853" y="3124"/>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0" name="Freeform 171">
              <a:extLst>
                <a:ext uri="{FF2B5EF4-FFF2-40B4-BE49-F238E27FC236}">
                  <a16:creationId xmlns:a16="http://schemas.microsoft.com/office/drawing/2014/main" id="{14E6BFD9-E062-42AB-AD35-51228DAD4427}"/>
                </a:ext>
              </a:extLst>
            </p:cNvPr>
            <p:cNvSpPr>
              <a:spLocks/>
            </p:cNvSpPr>
            <p:nvPr/>
          </p:nvSpPr>
          <p:spPr bwMode="auto">
            <a:xfrm>
              <a:off x="1083" y="3140"/>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1" name="Freeform 172">
              <a:extLst>
                <a:ext uri="{FF2B5EF4-FFF2-40B4-BE49-F238E27FC236}">
                  <a16:creationId xmlns:a16="http://schemas.microsoft.com/office/drawing/2014/main" id="{C8B08614-3FA4-4E84-AE54-65687011F7EA}"/>
                </a:ext>
              </a:extLst>
            </p:cNvPr>
            <p:cNvSpPr>
              <a:spLocks/>
            </p:cNvSpPr>
            <p:nvPr/>
          </p:nvSpPr>
          <p:spPr bwMode="auto">
            <a:xfrm>
              <a:off x="1433" y="3027"/>
              <a:ext cx="543"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2" name="Freeform 173">
              <a:extLst>
                <a:ext uri="{FF2B5EF4-FFF2-40B4-BE49-F238E27FC236}">
                  <a16:creationId xmlns:a16="http://schemas.microsoft.com/office/drawing/2014/main" id="{C4CC60F7-B590-4FF3-89F4-74D8B9A3AEDF}"/>
                </a:ext>
              </a:extLst>
            </p:cNvPr>
            <p:cNvSpPr>
              <a:spLocks/>
            </p:cNvSpPr>
            <p:nvPr/>
          </p:nvSpPr>
          <p:spPr bwMode="auto">
            <a:xfrm>
              <a:off x="699" y="2881"/>
              <a:ext cx="543"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3" name="Freeform 174">
              <a:extLst>
                <a:ext uri="{FF2B5EF4-FFF2-40B4-BE49-F238E27FC236}">
                  <a16:creationId xmlns:a16="http://schemas.microsoft.com/office/drawing/2014/main" id="{574894E4-2F6D-42E2-9E97-38C9F3D1FF81}"/>
                </a:ext>
              </a:extLst>
            </p:cNvPr>
            <p:cNvSpPr>
              <a:spLocks/>
            </p:cNvSpPr>
            <p:nvPr/>
          </p:nvSpPr>
          <p:spPr bwMode="auto">
            <a:xfrm>
              <a:off x="1153" y="2929"/>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4" name="Freeform 175">
              <a:extLst>
                <a:ext uri="{FF2B5EF4-FFF2-40B4-BE49-F238E27FC236}">
                  <a16:creationId xmlns:a16="http://schemas.microsoft.com/office/drawing/2014/main" id="{C6EE91D3-5BB0-4213-B270-6D1942C557C1}"/>
                </a:ext>
              </a:extLst>
            </p:cNvPr>
            <p:cNvSpPr>
              <a:spLocks/>
            </p:cNvSpPr>
            <p:nvPr/>
          </p:nvSpPr>
          <p:spPr bwMode="auto">
            <a:xfrm>
              <a:off x="1293" y="2994"/>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5" name="Freeform 176">
              <a:extLst>
                <a:ext uri="{FF2B5EF4-FFF2-40B4-BE49-F238E27FC236}">
                  <a16:creationId xmlns:a16="http://schemas.microsoft.com/office/drawing/2014/main" id="{AAF9991A-35B8-407C-AC3F-72C9441526A2}"/>
                </a:ext>
              </a:extLst>
            </p:cNvPr>
            <p:cNvSpPr>
              <a:spLocks/>
            </p:cNvSpPr>
            <p:nvPr/>
          </p:nvSpPr>
          <p:spPr bwMode="auto">
            <a:xfrm>
              <a:off x="804" y="3027"/>
              <a:ext cx="542"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6" name="Freeform 177">
              <a:extLst>
                <a:ext uri="{FF2B5EF4-FFF2-40B4-BE49-F238E27FC236}">
                  <a16:creationId xmlns:a16="http://schemas.microsoft.com/office/drawing/2014/main" id="{275437E4-821C-4898-9B73-F1604E021CA9}"/>
                </a:ext>
              </a:extLst>
            </p:cNvPr>
            <p:cNvSpPr>
              <a:spLocks/>
            </p:cNvSpPr>
            <p:nvPr/>
          </p:nvSpPr>
          <p:spPr bwMode="auto">
            <a:xfrm>
              <a:off x="1328" y="3092"/>
              <a:ext cx="543"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7" name="Freeform 178">
              <a:extLst>
                <a:ext uri="{FF2B5EF4-FFF2-40B4-BE49-F238E27FC236}">
                  <a16:creationId xmlns:a16="http://schemas.microsoft.com/office/drawing/2014/main" id="{BCED7CB8-92B9-4994-8F42-B2FD49E5014F}"/>
                </a:ext>
              </a:extLst>
            </p:cNvPr>
            <p:cNvSpPr>
              <a:spLocks/>
            </p:cNvSpPr>
            <p:nvPr/>
          </p:nvSpPr>
          <p:spPr bwMode="auto">
            <a:xfrm>
              <a:off x="2168" y="3157"/>
              <a:ext cx="542"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8" name="Freeform 179">
              <a:extLst>
                <a:ext uri="{FF2B5EF4-FFF2-40B4-BE49-F238E27FC236}">
                  <a16:creationId xmlns:a16="http://schemas.microsoft.com/office/drawing/2014/main" id="{B08E0FB4-0ABB-4B75-9AA4-EED75DEF01EA}"/>
                </a:ext>
              </a:extLst>
            </p:cNvPr>
            <p:cNvSpPr>
              <a:spLocks/>
            </p:cNvSpPr>
            <p:nvPr/>
          </p:nvSpPr>
          <p:spPr bwMode="auto">
            <a:xfrm>
              <a:off x="1398" y="3173"/>
              <a:ext cx="543"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59" name="Freeform 180">
              <a:extLst>
                <a:ext uri="{FF2B5EF4-FFF2-40B4-BE49-F238E27FC236}">
                  <a16:creationId xmlns:a16="http://schemas.microsoft.com/office/drawing/2014/main" id="{E44E6E39-8065-4D93-92D8-8E9CEF2B449C}"/>
                </a:ext>
              </a:extLst>
            </p:cNvPr>
            <p:cNvSpPr>
              <a:spLocks/>
            </p:cNvSpPr>
            <p:nvPr/>
          </p:nvSpPr>
          <p:spPr bwMode="auto">
            <a:xfrm>
              <a:off x="1748" y="3059"/>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60" name="Freeform 181">
              <a:extLst>
                <a:ext uri="{FF2B5EF4-FFF2-40B4-BE49-F238E27FC236}">
                  <a16:creationId xmlns:a16="http://schemas.microsoft.com/office/drawing/2014/main" id="{DAA2BC50-29C6-4C6A-A615-6F25099ABCB3}"/>
                </a:ext>
              </a:extLst>
            </p:cNvPr>
            <p:cNvSpPr>
              <a:spLocks/>
            </p:cNvSpPr>
            <p:nvPr/>
          </p:nvSpPr>
          <p:spPr bwMode="auto">
            <a:xfrm>
              <a:off x="1888" y="2978"/>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61" name="Freeform 182">
              <a:extLst>
                <a:ext uri="{FF2B5EF4-FFF2-40B4-BE49-F238E27FC236}">
                  <a16:creationId xmlns:a16="http://schemas.microsoft.com/office/drawing/2014/main" id="{DD9464A6-43EF-4449-8CC0-3DC3A5FF981D}"/>
                </a:ext>
              </a:extLst>
            </p:cNvPr>
            <p:cNvSpPr>
              <a:spLocks/>
            </p:cNvSpPr>
            <p:nvPr/>
          </p:nvSpPr>
          <p:spPr bwMode="auto">
            <a:xfrm>
              <a:off x="1608" y="2897"/>
              <a:ext cx="543"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62" name="Freeform 183">
              <a:extLst>
                <a:ext uri="{FF2B5EF4-FFF2-40B4-BE49-F238E27FC236}">
                  <a16:creationId xmlns:a16="http://schemas.microsoft.com/office/drawing/2014/main" id="{4429B022-276B-4B4D-8CA3-5E62DB9A7023}"/>
                </a:ext>
              </a:extLst>
            </p:cNvPr>
            <p:cNvSpPr>
              <a:spLocks/>
            </p:cNvSpPr>
            <p:nvPr/>
          </p:nvSpPr>
          <p:spPr bwMode="auto">
            <a:xfrm>
              <a:off x="2203" y="2881"/>
              <a:ext cx="542" cy="39"/>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63" name="Freeform 184">
              <a:extLst>
                <a:ext uri="{FF2B5EF4-FFF2-40B4-BE49-F238E27FC236}">
                  <a16:creationId xmlns:a16="http://schemas.microsoft.com/office/drawing/2014/main" id="{E8068024-A9E6-4282-993C-13C370EB5E5C}"/>
                </a:ext>
              </a:extLst>
            </p:cNvPr>
            <p:cNvSpPr>
              <a:spLocks/>
            </p:cNvSpPr>
            <p:nvPr/>
          </p:nvSpPr>
          <p:spPr bwMode="auto">
            <a:xfrm>
              <a:off x="1818" y="2832"/>
              <a:ext cx="543"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64" name="Freeform 185">
              <a:extLst>
                <a:ext uri="{FF2B5EF4-FFF2-40B4-BE49-F238E27FC236}">
                  <a16:creationId xmlns:a16="http://schemas.microsoft.com/office/drawing/2014/main" id="{9E1D8BC4-3C80-438A-A441-67DAA977A44F}"/>
                </a:ext>
              </a:extLst>
            </p:cNvPr>
            <p:cNvSpPr>
              <a:spLocks/>
            </p:cNvSpPr>
            <p:nvPr/>
          </p:nvSpPr>
          <p:spPr bwMode="auto">
            <a:xfrm>
              <a:off x="2063" y="2929"/>
              <a:ext cx="542" cy="40"/>
            </a:xfrm>
            <a:custGeom>
              <a:avLst/>
              <a:gdLst>
                <a:gd name="T0" fmla="*/ 0 w 745"/>
                <a:gd name="T1" fmla="*/ 0 h 117"/>
                <a:gd name="T2" fmla="*/ 1 w 745"/>
                <a:gd name="T3" fmla="*/ 0 h 117"/>
                <a:gd name="T4" fmla="*/ 1 w 745"/>
                <a:gd name="T5" fmla="*/ 0 h 117"/>
                <a:gd name="T6" fmla="*/ 1 w 745"/>
                <a:gd name="T7" fmla="*/ 0 h 117"/>
                <a:gd name="T8" fmla="*/ 1 w 745"/>
                <a:gd name="T9" fmla="*/ 0 h 117"/>
                <a:gd name="T10" fmla="*/ 1 w 745"/>
                <a:gd name="T11" fmla="*/ 0 h 117"/>
                <a:gd name="T12" fmla="*/ 1 w 745"/>
                <a:gd name="T13" fmla="*/ 0 h 117"/>
                <a:gd name="T14" fmla="*/ 1 w 745"/>
                <a:gd name="T15" fmla="*/ 0 h 117"/>
                <a:gd name="T16" fmla="*/ 1 w 745"/>
                <a:gd name="T17" fmla="*/ 0 h 117"/>
                <a:gd name="T18" fmla="*/ 1 w 745"/>
                <a:gd name="T19" fmla="*/ 0 h 117"/>
                <a:gd name="T20" fmla="*/ 1 w 745"/>
                <a:gd name="T21" fmla="*/ 0 h 117"/>
                <a:gd name="T22" fmla="*/ 1 w 745"/>
                <a:gd name="T23" fmla="*/ 0 h 117"/>
                <a:gd name="T24" fmla="*/ 1 w 745"/>
                <a:gd name="T25" fmla="*/ 0 h 117"/>
                <a:gd name="T26" fmla="*/ 1 w 745"/>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5"/>
                <a:gd name="T43" fmla="*/ 0 h 117"/>
                <a:gd name="T44" fmla="*/ 745 w 745"/>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5" h="117">
                  <a:moveTo>
                    <a:pt x="0" y="16"/>
                  </a:moveTo>
                  <a:cubicBezTo>
                    <a:pt x="23" y="23"/>
                    <a:pt x="69" y="39"/>
                    <a:pt x="69" y="39"/>
                  </a:cubicBezTo>
                  <a:cubicBezTo>
                    <a:pt x="91" y="72"/>
                    <a:pt x="100" y="72"/>
                    <a:pt x="138" y="62"/>
                  </a:cubicBezTo>
                  <a:cubicBezTo>
                    <a:pt x="166" y="44"/>
                    <a:pt x="183" y="19"/>
                    <a:pt x="215" y="8"/>
                  </a:cubicBezTo>
                  <a:cubicBezTo>
                    <a:pt x="228" y="11"/>
                    <a:pt x="242" y="10"/>
                    <a:pt x="253" y="16"/>
                  </a:cubicBezTo>
                  <a:cubicBezTo>
                    <a:pt x="274" y="28"/>
                    <a:pt x="266" y="45"/>
                    <a:pt x="276" y="62"/>
                  </a:cubicBezTo>
                  <a:cubicBezTo>
                    <a:pt x="284" y="75"/>
                    <a:pt x="297" y="82"/>
                    <a:pt x="307" y="93"/>
                  </a:cubicBezTo>
                  <a:cubicBezTo>
                    <a:pt x="356" y="76"/>
                    <a:pt x="380" y="35"/>
                    <a:pt x="422" y="8"/>
                  </a:cubicBezTo>
                  <a:cubicBezTo>
                    <a:pt x="437" y="11"/>
                    <a:pt x="453" y="11"/>
                    <a:pt x="468" y="16"/>
                  </a:cubicBezTo>
                  <a:cubicBezTo>
                    <a:pt x="488" y="23"/>
                    <a:pt x="492" y="55"/>
                    <a:pt x="507" y="70"/>
                  </a:cubicBezTo>
                  <a:cubicBezTo>
                    <a:pt x="518" y="108"/>
                    <a:pt x="517" y="116"/>
                    <a:pt x="553" y="93"/>
                  </a:cubicBezTo>
                  <a:cubicBezTo>
                    <a:pt x="580" y="51"/>
                    <a:pt x="570" y="18"/>
                    <a:pt x="622" y="0"/>
                  </a:cubicBezTo>
                  <a:cubicBezTo>
                    <a:pt x="652" y="33"/>
                    <a:pt x="646" y="80"/>
                    <a:pt x="691" y="100"/>
                  </a:cubicBezTo>
                  <a:cubicBezTo>
                    <a:pt x="729" y="117"/>
                    <a:pt x="723" y="116"/>
                    <a:pt x="745" y="116"/>
                  </a:cubicBezTo>
                </a:path>
              </a:pathLst>
            </a:cu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07709" name="AutoShape 189">
            <a:extLst>
              <a:ext uri="{FF2B5EF4-FFF2-40B4-BE49-F238E27FC236}">
                <a16:creationId xmlns:a16="http://schemas.microsoft.com/office/drawing/2014/main" id="{5881C3E8-298B-4857-A261-FCFDCB2FEE05}"/>
              </a:ext>
            </a:extLst>
          </p:cNvPr>
          <p:cNvSpPr>
            <a:spLocks noChangeArrowheads="1"/>
          </p:cNvSpPr>
          <p:nvPr/>
        </p:nvSpPr>
        <p:spPr bwMode="auto">
          <a:xfrm rot="2069037">
            <a:off x="4648200" y="4038600"/>
            <a:ext cx="333375" cy="381000"/>
          </a:xfrm>
          <a:prstGeom prst="downArrow">
            <a:avLst>
              <a:gd name="adj1" fmla="val 50000"/>
              <a:gd name="adj2" fmla="val 28571"/>
            </a:avLst>
          </a:prstGeom>
          <a:gradFill rotWithShape="1">
            <a:gsLst>
              <a:gs pos="0">
                <a:schemeClr val="folHlink"/>
              </a:gs>
              <a:gs pos="100000">
                <a:schemeClr val="folHlink">
                  <a:gamma/>
                  <a:shade val="46275"/>
                  <a:invGamma/>
                </a:schemeClr>
              </a:gs>
            </a:gsLst>
            <a:lin ang="5400000" scaled="1"/>
          </a:gradFill>
          <a:ln w="9525" algn="ctr">
            <a:solidFill>
              <a:srgbClr val="000000"/>
            </a:solidFill>
            <a:miter lim="800000"/>
            <a:headEnd/>
            <a:tailEnd/>
          </a:ln>
          <a:effectLst/>
        </p:spPr>
        <p:txBody>
          <a:bodyPr wrap="none" anchor="ctr"/>
          <a:lstStyle/>
          <a:p>
            <a:pPr eaLnBrk="1" fontAlgn="auto" hangingPunct="1">
              <a:spcBef>
                <a:spcPts val="0"/>
              </a:spcBef>
              <a:spcAft>
                <a:spcPts val="0"/>
              </a:spcAft>
              <a:defRPr/>
            </a:pPr>
            <a:endParaRPr lang="it-IT">
              <a:latin typeface="Arial" charset="0"/>
            </a:endParaRPr>
          </a:p>
        </p:txBody>
      </p:sp>
      <p:sp>
        <p:nvSpPr>
          <p:cNvPr id="107710" name="AutoShape 190">
            <a:extLst>
              <a:ext uri="{FF2B5EF4-FFF2-40B4-BE49-F238E27FC236}">
                <a16:creationId xmlns:a16="http://schemas.microsoft.com/office/drawing/2014/main" id="{3E63F5AD-DB1D-445E-BDF9-A9011E0D8BC6}"/>
              </a:ext>
            </a:extLst>
          </p:cNvPr>
          <p:cNvSpPr>
            <a:spLocks noChangeArrowheads="1"/>
          </p:cNvSpPr>
          <p:nvPr/>
        </p:nvSpPr>
        <p:spPr bwMode="auto">
          <a:xfrm rot="18526386">
            <a:off x="3352800" y="4114801"/>
            <a:ext cx="333375" cy="381000"/>
          </a:xfrm>
          <a:prstGeom prst="downArrow">
            <a:avLst>
              <a:gd name="adj1" fmla="val 50000"/>
              <a:gd name="adj2" fmla="val 28571"/>
            </a:avLst>
          </a:prstGeom>
          <a:gradFill rotWithShape="1">
            <a:gsLst>
              <a:gs pos="0">
                <a:schemeClr val="folHlink"/>
              </a:gs>
              <a:gs pos="100000">
                <a:schemeClr val="folHlink">
                  <a:gamma/>
                  <a:shade val="46275"/>
                  <a:invGamma/>
                </a:schemeClr>
              </a:gs>
            </a:gsLst>
            <a:lin ang="5400000" scaled="1"/>
          </a:gradFill>
          <a:ln w="9525" algn="ctr">
            <a:solidFill>
              <a:srgbClr val="000000"/>
            </a:solidFill>
            <a:miter lim="800000"/>
            <a:headEnd/>
            <a:tailEnd/>
          </a:ln>
          <a:effectLst/>
        </p:spPr>
        <p:txBody>
          <a:bodyPr wrap="none" anchor="ctr"/>
          <a:lstStyle/>
          <a:p>
            <a:pPr eaLnBrk="1" fontAlgn="auto" hangingPunct="1">
              <a:spcBef>
                <a:spcPts val="0"/>
              </a:spcBef>
              <a:spcAft>
                <a:spcPts val="0"/>
              </a:spcAft>
              <a:defRPr/>
            </a:pPr>
            <a:endParaRPr lang="it-IT">
              <a:latin typeface="Arial" charset="0"/>
            </a:endParaRPr>
          </a:p>
        </p:txBody>
      </p:sp>
      <p:sp>
        <p:nvSpPr>
          <p:cNvPr id="107711" name="AutoShape 191">
            <a:extLst>
              <a:ext uri="{FF2B5EF4-FFF2-40B4-BE49-F238E27FC236}">
                <a16:creationId xmlns:a16="http://schemas.microsoft.com/office/drawing/2014/main" id="{4997528C-566B-4AA6-82E1-FB5B3E8E76A7}"/>
              </a:ext>
            </a:extLst>
          </p:cNvPr>
          <p:cNvSpPr>
            <a:spLocks noChangeArrowheads="1"/>
          </p:cNvSpPr>
          <p:nvPr/>
        </p:nvSpPr>
        <p:spPr bwMode="auto">
          <a:xfrm>
            <a:off x="5943600" y="5334000"/>
            <a:ext cx="333375" cy="381000"/>
          </a:xfrm>
          <a:prstGeom prst="downArrow">
            <a:avLst>
              <a:gd name="adj1" fmla="val 50000"/>
              <a:gd name="adj2" fmla="val 28571"/>
            </a:avLst>
          </a:prstGeom>
          <a:gradFill rotWithShape="1">
            <a:gsLst>
              <a:gs pos="0">
                <a:schemeClr val="folHlink"/>
              </a:gs>
              <a:gs pos="100000">
                <a:schemeClr val="folHlink">
                  <a:gamma/>
                  <a:shade val="46275"/>
                  <a:invGamma/>
                </a:schemeClr>
              </a:gs>
            </a:gsLst>
            <a:lin ang="5400000" scaled="1"/>
          </a:gradFill>
          <a:ln w="9525" algn="ctr">
            <a:solidFill>
              <a:srgbClr val="000000"/>
            </a:solidFill>
            <a:miter lim="800000"/>
            <a:headEnd/>
            <a:tailEnd/>
          </a:ln>
          <a:effectLst/>
        </p:spPr>
        <p:txBody>
          <a:bodyPr wrap="none" anchor="ctr"/>
          <a:lstStyle/>
          <a:p>
            <a:pPr eaLnBrk="1" fontAlgn="auto" hangingPunct="1">
              <a:spcBef>
                <a:spcPts val="0"/>
              </a:spcBef>
              <a:spcAft>
                <a:spcPts val="0"/>
              </a:spcAft>
              <a:defRPr/>
            </a:pPr>
            <a:endParaRPr lang="it-IT">
              <a:latin typeface="Arial" charset="0"/>
            </a:endParaRPr>
          </a:p>
        </p:txBody>
      </p:sp>
      <p:grpSp>
        <p:nvGrpSpPr>
          <p:cNvPr id="29" name="Group 192">
            <a:extLst>
              <a:ext uri="{FF2B5EF4-FFF2-40B4-BE49-F238E27FC236}">
                <a16:creationId xmlns:a16="http://schemas.microsoft.com/office/drawing/2014/main" id="{C1F640EE-6EFD-497B-8526-5DDA7428266A}"/>
              </a:ext>
            </a:extLst>
          </p:cNvPr>
          <p:cNvGrpSpPr>
            <a:grpSpLocks/>
          </p:cNvGrpSpPr>
          <p:nvPr/>
        </p:nvGrpSpPr>
        <p:grpSpPr bwMode="auto">
          <a:xfrm>
            <a:off x="6629400" y="4419600"/>
            <a:ext cx="2667000" cy="533400"/>
            <a:chOff x="240" y="2496"/>
            <a:chExt cx="1680" cy="336"/>
          </a:xfrm>
        </p:grpSpPr>
        <p:sp>
          <p:nvSpPr>
            <p:cNvPr id="107713" name="AutoShape 193">
              <a:extLst>
                <a:ext uri="{FF2B5EF4-FFF2-40B4-BE49-F238E27FC236}">
                  <a16:creationId xmlns:a16="http://schemas.microsoft.com/office/drawing/2014/main" id="{50239AF5-BC50-4784-89A7-7C950183A73D}"/>
                </a:ext>
              </a:extLst>
            </p:cNvPr>
            <p:cNvSpPr>
              <a:spLocks noChangeArrowheads="1"/>
            </p:cNvSpPr>
            <p:nvPr/>
          </p:nvSpPr>
          <p:spPr bwMode="auto">
            <a:xfrm>
              <a:off x="240" y="2568"/>
              <a:ext cx="1680" cy="264"/>
            </a:xfrm>
            <a:prstGeom prst="parallelogram">
              <a:avLst>
                <a:gd name="adj" fmla="val 159091"/>
              </a:avLst>
            </a:prstGeom>
            <a:gradFill rotWithShape="1">
              <a:gsLst>
                <a:gs pos="0">
                  <a:schemeClr val="accent1"/>
                </a:gs>
                <a:gs pos="100000">
                  <a:schemeClr val="accent1">
                    <a:gamma/>
                    <a:shade val="66667"/>
                    <a:invGamma/>
                  </a:schemeClr>
                </a:gs>
              </a:gsLst>
              <a:lin ang="5400000" scaled="1"/>
            </a:gradFill>
            <a:ln w="9525" algn="ctr">
              <a:solidFill>
                <a:srgbClr val="000000"/>
              </a:solidFill>
              <a:miter lim="800000"/>
              <a:headEnd/>
              <a:tailEnd/>
            </a:ln>
            <a:effectLst/>
          </p:spPr>
          <p:txBody>
            <a:bodyPr wrap="none" anchor="ctr"/>
            <a:lstStyle/>
            <a:p>
              <a:pPr eaLnBrk="1" fontAlgn="auto" hangingPunct="1">
                <a:spcBef>
                  <a:spcPts val="0"/>
                </a:spcBef>
                <a:spcAft>
                  <a:spcPts val="0"/>
                </a:spcAft>
                <a:defRPr/>
              </a:pPr>
              <a:endParaRPr lang="it-IT">
                <a:latin typeface="Arial" charset="0"/>
              </a:endParaRPr>
            </a:p>
          </p:txBody>
        </p:sp>
        <p:grpSp>
          <p:nvGrpSpPr>
            <p:cNvPr id="105529" name="Group 194">
              <a:extLst>
                <a:ext uri="{FF2B5EF4-FFF2-40B4-BE49-F238E27FC236}">
                  <a16:creationId xmlns:a16="http://schemas.microsoft.com/office/drawing/2014/main" id="{EB7400FD-0122-4405-816A-F550415B4786}"/>
                </a:ext>
              </a:extLst>
            </p:cNvPr>
            <p:cNvGrpSpPr>
              <a:grpSpLocks/>
            </p:cNvGrpSpPr>
            <p:nvPr/>
          </p:nvGrpSpPr>
          <p:grpSpPr bwMode="auto">
            <a:xfrm>
              <a:off x="1283" y="2496"/>
              <a:ext cx="419" cy="253"/>
              <a:chOff x="1488" y="3072"/>
              <a:chExt cx="647" cy="506"/>
            </a:xfrm>
          </p:grpSpPr>
          <p:sp>
            <p:nvSpPr>
              <p:cNvPr id="105540" name="Freeform 195">
                <a:extLst>
                  <a:ext uri="{FF2B5EF4-FFF2-40B4-BE49-F238E27FC236}">
                    <a16:creationId xmlns:a16="http://schemas.microsoft.com/office/drawing/2014/main" id="{15879219-9C01-4ED3-B2B0-E497A553D81C}"/>
                  </a:ext>
                </a:extLst>
              </p:cNvPr>
              <p:cNvSpPr>
                <a:spLocks/>
              </p:cNvSpPr>
              <p:nvPr/>
            </p:nvSpPr>
            <p:spPr bwMode="auto">
              <a:xfrm>
                <a:off x="1624" y="3094"/>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41" name="Freeform 196">
                <a:extLst>
                  <a:ext uri="{FF2B5EF4-FFF2-40B4-BE49-F238E27FC236}">
                    <a16:creationId xmlns:a16="http://schemas.microsoft.com/office/drawing/2014/main" id="{76BDF86F-9636-439E-8BDA-36817091CE73}"/>
                  </a:ext>
                </a:extLst>
              </p:cNvPr>
              <p:cNvSpPr>
                <a:spLocks/>
              </p:cNvSpPr>
              <p:nvPr/>
            </p:nvSpPr>
            <p:spPr bwMode="auto">
              <a:xfrm>
                <a:off x="1488" y="3312"/>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42" name="Freeform 197">
                <a:extLst>
                  <a:ext uri="{FF2B5EF4-FFF2-40B4-BE49-F238E27FC236}">
                    <a16:creationId xmlns:a16="http://schemas.microsoft.com/office/drawing/2014/main" id="{D5A89CFB-3660-4420-87FA-950D4B723393}"/>
                  </a:ext>
                </a:extLst>
              </p:cNvPr>
              <p:cNvSpPr>
                <a:spLocks/>
              </p:cNvSpPr>
              <p:nvPr/>
            </p:nvSpPr>
            <p:spPr bwMode="auto">
              <a:xfrm>
                <a:off x="1982" y="3072"/>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43" name="Freeform 198">
                <a:extLst>
                  <a:ext uri="{FF2B5EF4-FFF2-40B4-BE49-F238E27FC236}">
                    <a16:creationId xmlns:a16="http://schemas.microsoft.com/office/drawing/2014/main" id="{028A0E11-1792-411D-9109-6DF8A622F9AB}"/>
                  </a:ext>
                </a:extLst>
              </p:cNvPr>
              <p:cNvSpPr>
                <a:spLocks/>
              </p:cNvSpPr>
              <p:nvPr/>
            </p:nvSpPr>
            <p:spPr bwMode="auto">
              <a:xfrm>
                <a:off x="1864" y="3312"/>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05530" name="Group 199">
              <a:extLst>
                <a:ext uri="{FF2B5EF4-FFF2-40B4-BE49-F238E27FC236}">
                  <a16:creationId xmlns:a16="http://schemas.microsoft.com/office/drawing/2014/main" id="{6C8E3C70-5A1B-409A-A89F-AB9898B7075E}"/>
                </a:ext>
              </a:extLst>
            </p:cNvPr>
            <p:cNvGrpSpPr>
              <a:grpSpLocks/>
            </p:cNvGrpSpPr>
            <p:nvPr/>
          </p:nvGrpSpPr>
          <p:grpSpPr bwMode="auto">
            <a:xfrm>
              <a:off x="878" y="2507"/>
              <a:ext cx="420" cy="253"/>
              <a:chOff x="793" y="3094"/>
              <a:chExt cx="647" cy="506"/>
            </a:xfrm>
          </p:grpSpPr>
          <p:sp>
            <p:nvSpPr>
              <p:cNvPr id="105536" name="Freeform 200">
                <a:extLst>
                  <a:ext uri="{FF2B5EF4-FFF2-40B4-BE49-F238E27FC236}">
                    <a16:creationId xmlns:a16="http://schemas.microsoft.com/office/drawing/2014/main" id="{EDEE3886-97E2-4315-A7E1-8B38401A3630}"/>
                  </a:ext>
                </a:extLst>
              </p:cNvPr>
              <p:cNvSpPr>
                <a:spLocks/>
              </p:cNvSpPr>
              <p:nvPr/>
            </p:nvSpPr>
            <p:spPr bwMode="auto">
              <a:xfrm>
                <a:off x="929" y="3116"/>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37" name="Freeform 201">
                <a:extLst>
                  <a:ext uri="{FF2B5EF4-FFF2-40B4-BE49-F238E27FC236}">
                    <a16:creationId xmlns:a16="http://schemas.microsoft.com/office/drawing/2014/main" id="{0680D28C-D1BE-4B28-BBE7-66E186FF8C4E}"/>
                  </a:ext>
                </a:extLst>
              </p:cNvPr>
              <p:cNvSpPr>
                <a:spLocks/>
              </p:cNvSpPr>
              <p:nvPr/>
            </p:nvSpPr>
            <p:spPr bwMode="auto">
              <a:xfrm>
                <a:off x="793" y="3334"/>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38" name="Freeform 202">
                <a:extLst>
                  <a:ext uri="{FF2B5EF4-FFF2-40B4-BE49-F238E27FC236}">
                    <a16:creationId xmlns:a16="http://schemas.microsoft.com/office/drawing/2014/main" id="{D8EE6254-A2C2-4650-8F37-8D88F24EB645}"/>
                  </a:ext>
                </a:extLst>
              </p:cNvPr>
              <p:cNvSpPr>
                <a:spLocks/>
              </p:cNvSpPr>
              <p:nvPr/>
            </p:nvSpPr>
            <p:spPr bwMode="auto">
              <a:xfrm>
                <a:off x="1287" y="3094"/>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39" name="Freeform 203">
                <a:extLst>
                  <a:ext uri="{FF2B5EF4-FFF2-40B4-BE49-F238E27FC236}">
                    <a16:creationId xmlns:a16="http://schemas.microsoft.com/office/drawing/2014/main" id="{AC70B883-380A-4B93-86FE-9C44AE004127}"/>
                  </a:ext>
                </a:extLst>
              </p:cNvPr>
              <p:cNvSpPr>
                <a:spLocks/>
              </p:cNvSpPr>
              <p:nvPr/>
            </p:nvSpPr>
            <p:spPr bwMode="auto">
              <a:xfrm>
                <a:off x="1169" y="3334"/>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05531" name="Group 204">
              <a:extLst>
                <a:ext uri="{FF2B5EF4-FFF2-40B4-BE49-F238E27FC236}">
                  <a16:creationId xmlns:a16="http://schemas.microsoft.com/office/drawing/2014/main" id="{110912AF-5D6C-46A4-9CB3-95DE6444C5E6}"/>
                </a:ext>
              </a:extLst>
            </p:cNvPr>
            <p:cNvGrpSpPr>
              <a:grpSpLocks/>
            </p:cNvGrpSpPr>
            <p:nvPr/>
          </p:nvGrpSpPr>
          <p:grpSpPr bwMode="auto">
            <a:xfrm>
              <a:off x="458" y="2520"/>
              <a:ext cx="419" cy="253"/>
              <a:chOff x="336" y="3168"/>
              <a:chExt cx="647" cy="506"/>
            </a:xfrm>
          </p:grpSpPr>
          <p:sp>
            <p:nvSpPr>
              <p:cNvPr id="105532" name="Freeform 205">
                <a:extLst>
                  <a:ext uri="{FF2B5EF4-FFF2-40B4-BE49-F238E27FC236}">
                    <a16:creationId xmlns:a16="http://schemas.microsoft.com/office/drawing/2014/main" id="{CE9284F3-2A8D-4A8B-BE80-8ED68BA3088C}"/>
                  </a:ext>
                </a:extLst>
              </p:cNvPr>
              <p:cNvSpPr>
                <a:spLocks/>
              </p:cNvSpPr>
              <p:nvPr/>
            </p:nvSpPr>
            <p:spPr bwMode="auto">
              <a:xfrm>
                <a:off x="472" y="3190"/>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33" name="Freeform 206">
                <a:extLst>
                  <a:ext uri="{FF2B5EF4-FFF2-40B4-BE49-F238E27FC236}">
                    <a16:creationId xmlns:a16="http://schemas.microsoft.com/office/drawing/2014/main" id="{9963A850-96FC-4EB5-83A9-572583A2CFFB}"/>
                  </a:ext>
                </a:extLst>
              </p:cNvPr>
              <p:cNvSpPr>
                <a:spLocks/>
              </p:cNvSpPr>
              <p:nvPr/>
            </p:nvSpPr>
            <p:spPr bwMode="auto">
              <a:xfrm>
                <a:off x="336" y="3408"/>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34" name="Freeform 207">
                <a:extLst>
                  <a:ext uri="{FF2B5EF4-FFF2-40B4-BE49-F238E27FC236}">
                    <a16:creationId xmlns:a16="http://schemas.microsoft.com/office/drawing/2014/main" id="{2C66B615-0802-4B4D-94AE-124FC56654B8}"/>
                  </a:ext>
                </a:extLst>
              </p:cNvPr>
              <p:cNvSpPr>
                <a:spLocks/>
              </p:cNvSpPr>
              <p:nvPr/>
            </p:nvSpPr>
            <p:spPr bwMode="auto">
              <a:xfrm>
                <a:off x="830" y="3168"/>
                <a:ext cx="153" cy="266"/>
              </a:xfrm>
              <a:custGeom>
                <a:avLst/>
                <a:gdLst>
                  <a:gd name="T0" fmla="*/ 23 w 156"/>
                  <a:gd name="T1" fmla="*/ 0 h 389"/>
                  <a:gd name="T2" fmla="*/ 49 w 156"/>
                  <a:gd name="T3" fmla="*/ 1 h 389"/>
                  <a:gd name="T4" fmla="*/ 35 w 156"/>
                  <a:gd name="T5" fmla="*/ 1 h 389"/>
                  <a:gd name="T6" fmla="*/ 14 w 156"/>
                  <a:gd name="T7" fmla="*/ 1 h 389"/>
                  <a:gd name="T8" fmla="*/ 4 w 156"/>
                  <a:gd name="T9" fmla="*/ 1 h 389"/>
                  <a:gd name="T10" fmla="*/ 58 w 156"/>
                  <a:gd name="T11" fmla="*/ 1 h 389"/>
                  <a:gd name="T12" fmla="*/ 35 w 156"/>
                  <a:gd name="T13" fmla="*/ 1 h 389"/>
                  <a:gd name="T14" fmla="*/ 25 w 156"/>
                  <a:gd name="T15" fmla="*/ 1 h 389"/>
                  <a:gd name="T16" fmla="*/ 25 w 156"/>
                  <a:gd name="T17" fmla="*/ 1 h 389"/>
                  <a:gd name="T18" fmla="*/ 67 w 156"/>
                  <a:gd name="T19" fmla="*/ 1 h 389"/>
                  <a:gd name="T20" fmla="*/ 54 w 156"/>
                  <a:gd name="T21" fmla="*/ 1 h 389"/>
                  <a:gd name="T22" fmla="*/ 26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5535" name="Freeform 208">
                <a:extLst>
                  <a:ext uri="{FF2B5EF4-FFF2-40B4-BE49-F238E27FC236}">
                    <a16:creationId xmlns:a16="http://schemas.microsoft.com/office/drawing/2014/main" id="{815DA3D2-2311-44BA-9395-D9F75DB75EB4}"/>
                  </a:ext>
                </a:extLst>
              </p:cNvPr>
              <p:cNvSpPr>
                <a:spLocks/>
              </p:cNvSpPr>
              <p:nvPr/>
            </p:nvSpPr>
            <p:spPr bwMode="auto">
              <a:xfrm>
                <a:off x="712" y="3408"/>
                <a:ext cx="152" cy="266"/>
              </a:xfrm>
              <a:custGeom>
                <a:avLst/>
                <a:gdLst>
                  <a:gd name="T0" fmla="*/ 19 w 156"/>
                  <a:gd name="T1" fmla="*/ 0 h 389"/>
                  <a:gd name="T2" fmla="*/ 39 w 156"/>
                  <a:gd name="T3" fmla="*/ 1 h 389"/>
                  <a:gd name="T4" fmla="*/ 30 w 156"/>
                  <a:gd name="T5" fmla="*/ 1 h 389"/>
                  <a:gd name="T6" fmla="*/ 14 w 156"/>
                  <a:gd name="T7" fmla="*/ 1 h 389"/>
                  <a:gd name="T8" fmla="*/ 4 w 156"/>
                  <a:gd name="T9" fmla="*/ 1 h 389"/>
                  <a:gd name="T10" fmla="*/ 47 w 156"/>
                  <a:gd name="T11" fmla="*/ 1 h 389"/>
                  <a:gd name="T12" fmla="*/ 30 w 156"/>
                  <a:gd name="T13" fmla="*/ 1 h 389"/>
                  <a:gd name="T14" fmla="*/ 19 w 156"/>
                  <a:gd name="T15" fmla="*/ 1 h 389"/>
                  <a:gd name="T16" fmla="*/ 19 w 156"/>
                  <a:gd name="T17" fmla="*/ 1 h 389"/>
                  <a:gd name="T18" fmla="*/ 53 w 156"/>
                  <a:gd name="T19" fmla="*/ 1 h 389"/>
                  <a:gd name="T20" fmla="*/ 44 w 156"/>
                  <a:gd name="T21" fmla="*/ 1 h 389"/>
                  <a:gd name="T22" fmla="*/ 25 w 15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389"/>
                  <a:gd name="T38" fmla="*/ 156 w 15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389">
                    <a:moveTo>
                      <a:pt x="23" y="0"/>
                    </a:moveTo>
                    <a:cubicBezTo>
                      <a:pt x="57" y="11"/>
                      <a:pt x="62" y="30"/>
                      <a:pt x="87" y="54"/>
                    </a:cubicBezTo>
                    <a:cubicBezTo>
                      <a:pt x="96" y="81"/>
                      <a:pt x="100" y="112"/>
                      <a:pt x="68" y="128"/>
                    </a:cubicBezTo>
                    <a:cubicBezTo>
                      <a:pt x="51" y="137"/>
                      <a:pt x="14" y="146"/>
                      <a:pt x="14" y="146"/>
                    </a:cubicBezTo>
                    <a:cubicBezTo>
                      <a:pt x="11" y="137"/>
                      <a:pt x="0" y="127"/>
                      <a:pt x="4" y="118"/>
                    </a:cubicBezTo>
                    <a:cubicBezTo>
                      <a:pt x="15" y="95"/>
                      <a:pt x="87" y="121"/>
                      <a:pt x="105" y="128"/>
                    </a:cubicBezTo>
                    <a:cubicBezTo>
                      <a:pt x="148" y="192"/>
                      <a:pt x="144" y="229"/>
                      <a:pt x="68" y="256"/>
                    </a:cubicBezTo>
                    <a:cubicBezTo>
                      <a:pt x="56" y="253"/>
                      <a:pt x="37" y="257"/>
                      <a:pt x="32" y="246"/>
                    </a:cubicBezTo>
                    <a:cubicBezTo>
                      <a:pt x="27" y="236"/>
                      <a:pt x="39" y="221"/>
                      <a:pt x="50" y="219"/>
                    </a:cubicBezTo>
                    <a:cubicBezTo>
                      <a:pt x="74" y="214"/>
                      <a:pt x="99" y="225"/>
                      <a:pt x="123" y="228"/>
                    </a:cubicBezTo>
                    <a:cubicBezTo>
                      <a:pt x="139" y="279"/>
                      <a:pt x="156" y="345"/>
                      <a:pt x="96" y="365"/>
                    </a:cubicBezTo>
                    <a:cubicBezTo>
                      <a:pt x="74" y="389"/>
                      <a:pt x="87" y="384"/>
                      <a:pt x="59" y="384"/>
                    </a:cubicBezTo>
                  </a:path>
                </a:pathLst>
              </a:custGeom>
              <a:noFill/>
              <a:ln w="38100">
                <a:solidFill>
                  <a:srgbClr val="EAF507"/>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sp>
        <p:nvSpPr>
          <p:cNvPr id="107729" name="Text Box 209">
            <a:extLst>
              <a:ext uri="{FF2B5EF4-FFF2-40B4-BE49-F238E27FC236}">
                <a16:creationId xmlns:a16="http://schemas.microsoft.com/office/drawing/2014/main" id="{D6792ED7-9E60-464A-B7E2-1C6C00157D97}"/>
              </a:ext>
            </a:extLst>
          </p:cNvPr>
          <p:cNvSpPr txBox="1">
            <a:spLocks noChangeArrowheads="1"/>
          </p:cNvSpPr>
          <p:nvPr/>
        </p:nvSpPr>
        <p:spPr bwMode="auto">
          <a:xfrm>
            <a:off x="5715000" y="4038600"/>
            <a:ext cx="8366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8800">
                <a:solidFill>
                  <a:schemeClr val="folHlink"/>
                </a:solidFill>
                <a:latin typeface="Arial" panose="020B0604020202020204" pitchFamily="34" charset="0"/>
              </a:rPr>
              <a:t>+</a:t>
            </a:r>
          </a:p>
        </p:txBody>
      </p:sp>
      <p:grpSp>
        <p:nvGrpSpPr>
          <p:cNvPr id="105488" name="Group 213">
            <a:extLst>
              <a:ext uri="{FF2B5EF4-FFF2-40B4-BE49-F238E27FC236}">
                <a16:creationId xmlns:a16="http://schemas.microsoft.com/office/drawing/2014/main" id="{C7492747-D915-444E-A192-F2F9CF743680}"/>
              </a:ext>
            </a:extLst>
          </p:cNvPr>
          <p:cNvGrpSpPr>
            <a:grpSpLocks/>
          </p:cNvGrpSpPr>
          <p:nvPr/>
        </p:nvGrpSpPr>
        <p:grpSpPr bwMode="auto">
          <a:xfrm>
            <a:off x="2667000" y="1309688"/>
            <a:ext cx="879475" cy="442912"/>
            <a:chOff x="1200" y="1104"/>
            <a:chExt cx="864" cy="480"/>
          </a:xfrm>
        </p:grpSpPr>
        <p:grpSp>
          <p:nvGrpSpPr>
            <p:cNvPr id="105489" name="Group 214">
              <a:extLst>
                <a:ext uri="{FF2B5EF4-FFF2-40B4-BE49-F238E27FC236}">
                  <a16:creationId xmlns:a16="http://schemas.microsoft.com/office/drawing/2014/main" id="{2C6C05B1-033E-452E-8C34-2E21F8476558}"/>
                </a:ext>
              </a:extLst>
            </p:cNvPr>
            <p:cNvGrpSpPr>
              <a:grpSpLocks/>
            </p:cNvGrpSpPr>
            <p:nvPr/>
          </p:nvGrpSpPr>
          <p:grpSpPr bwMode="auto">
            <a:xfrm>
              <a:off x="1728" y="1392"/>
              <a:ext cx="192" cy="144"/>
              <a:chOff x="2016" y="3264"/>
              <a:chExt cx="192" cy="144"/>
            </a:xfrm>
          </p:grpSpPr>
          <p:sp>
            <p:nvSpPr>
              <p:cNvPr id="105526" name="Oval 215">
                <a:extLst>
                  <a:ext uri="{FF2B5EF4-FFF2-40B4-BE49-F238E27FC236}">
                    <a16:creationId xmlns:a16="http://schemas.microsoft.com/office/drawing/2014/main" id="{0A3D0BEB-855D-4C66-BFC2-D52307A28BEA}"/>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27" name="Oval 216">
                <a:extLst>
                  <a:ext uri="{FF2B5EF4-FFF2-40B4-BE49-F238E27FC236}">
                    <a16:creationId xmlns:a16="http://schemas.microsoft.com/office/drawing/2014/main" id="{98B1B6DB-E241-41C6-9C8F-E241BE262776}"/>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0" name="Group 217">
              <a:extLst>
                <a:ext uri="{FF2B5EF4-FFF2-40B4-BE49-F238E27FC236}">
                  <a16:creationId xmlns:a16="http://schemas.microsoft.com/office/drawing/2014/main" id="{139FB9A6-27F5-4B02-96D9-70AFCCD5BC1C}"/>
                </a:ext>
              </a:extLst>
            </p:cNvPr>
            <p:cNvGrpSpPr>
              <a:grpSpLocks/>
            </p:cNvGrpSpPr>
            <p:nvPr/>
          </p:nvGrpSpPr>
          <p:grpSpPr bwMode="auto">
            <a:xfrm>
              <a:off x="1728" y="1104"/>
              <a:ext cx="192" cy="144"/>
              <a:chOff x="2016" y="3264"/>
              <a:chExt cx="192" cy="144"/>
            </a:xfrm>
          </p:grpSpPr>
          <p:sp>
            <p:nvSpPr>
              <p:cNvPr id="105524" name="Oval 218">
                <a:extLst>
                  <a:ext uri="{FF2B5EF4-FFF2-40B4-BE49-F238E27FC236}">
                    <a16:creationId xmlns:a16="http://schemas.microsoft.com/office/drawing/2014/main" id="{8F28FF81-D880-4241-96B7-F9E9C01DD741}"/>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25" name="Oval 219">
                <a:extLst>
                  <a:ext uri="{FF2B5EF4-FFF2-40B4-BE49-F238E27FC236}">
                    <a16:creationId xmlns:a16="http://schemas.microsoft.com/office/drawing/2014/main" id="{7BFB946D-CC41-42D0-8EE3-25C120AB06C8}"/>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1" name="Group 220">
              <a:extLst>
                <a:ext uri="{FF2B5EF4-FFF2-40B4-BE49-F238E27FC236}">
                  <a16:creationId xmlns:a16="http://schemas.microsoft.com/office/drawing/2014/main" id="{B3149D36-1FCE-4CB3-88AA-774E43911875}"/>
                </a:ext>
              </a:extLst>
            </p:cNvPr>
            <p:cNvGrpSpPr>
              <a:grpSpLocks/>
            </p:cNvGrpSpPr>
            <p:nvPr/>
          </p:nvGrpSpPr>
          <p:grpSpPr bwMode="auto">
            <a:xfrm>
              <a:off x="1536" y="1440"/>
              <a:ext cx="192" cy="144"/>
              <a:chOff x="2016" y="3264"/>
              <a:chExt cx="192" cy="144"/>
            </a:xfrm>
          </p:grpSpPr>
          <p:sp>
            <p:nvSpPr>
              <p:cNvPr id="105522" name="Oval 221">
                <a:extLst>
                  <a:ext uri="{FF2B5EF4-FFF2-40B4-BE49-F238E27FC236}">
                    <a16:creationId xmlns:a16="http://schemas.microsoft.com/office/drawing/2014/main" id="{CE367571-7479-4CAC-A208-0350EE367F23}"/>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23" name="Oval 222">
                <a:extLst>
                  <a:ext uri="{FF2B5EF4-FFF2-40B4-BE49-F238E27FC236}">
                    <a16:creationId xmlns:a16="http://schemas.microsoft.com/office/drawing/2014/main" id="{88DB46E7-2321-4032-B15C-F272714743F1}"/>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2" name="Group 223">
              <a:extLst>
                <a:ext uri="{FF2B5EF4-FFF2-40B4-BE49-F238E27FC236}">
                  <a16:creationId xmlns:a16="http://schemas.microsoft.com/office/drawing/2014/main" id="{BF66F2FD-29B6-4FBC-9A83-3A0AB675CD42}"/>
                </a:ext>
              </a:extLst>
            </p:cNvPr>
            <p:cNvGrpSpPr>
              <a:grpSpLocks/>
            </p:cNvGrpSpPr>
            <p:nvPr/>
          </p:nvGrpSpPr>
          <p:grpSpPr bwMode="auto">
            <a:xfrm>
              <a:off x="1872" y="1296"/>
              <a:ext cx="192" cy="144"/>
              <a:chOff x="2016" y="3264"/>
              <a:chExt cx="192" cy="144"/>
            </a:xfrm>
          </p:grpSpPr>
          <p:sp>
            <p:nvSpPr>
              <p:cNvPr id="105520" name="Oval 224">
                <a:extLst>
                  <a:ext uri="{FF2B5EF4-FFF2-40B4-BE49-F238E27FC236}">
                    <a16:creationId xmlns:a16="http://schemas.microsoft.com/office/drawing/2014/main" id="{C55F1D77-BC87-47ED-BD8B-E3A5DFE12C4F}"/>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21" name="Oval 225">
                <a:extLst>
                  <a:ext uri="{FF2B5EF4-FFF2-40B4-BE49-F238E27FC236}">
                    <a16:creationId xmlns:a16="http://schemas.microsoft.com/office/drawing/2014/main" id="{A5314D82-9A24-4BC5-9C63-020AF5C9F114}"/>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3" name="Group 226">
              <a:extLst>
                <a:ext uri="{FF2B5EF4-FFF2-40B4-BE49-F238E27FC236}">
                  <a16:creationId xmlns:a16="http://schemas.microsoft.com/office/drawing/2014/main" id="{24BF4CB7-A313-4416-A8A7-B5928AEA6411}"/>
                </a:ext>
              </a:extLst>
            </p:cNvPr>
            <p:cNvGrpSpPr>
              <a:grpSpLocks/>
            </p:cNvGrpSpPr>
            <p:nvPr/>
          </p:nvGrpSpPr>
          <p:grpSpPr bwMode="auto">
            <a:xfrm>
              <a:off x="1680" y="1248"/>
              <a:ext cx="192" cy="144"/>
              <a:chOff x="2016" y="3264"/>
              <a:chExt cx="192" cy="144"/>
            </a:xfrm>
          </p:grpSpPr>
          <p:sp>
            <p:nvSpPr>
              <p:cNvPr id="105518" name="Oval 227">
                <a:extLst>
                  <a:ext uri="{FF2B5EF4-FFF2-40B4-BE49-F238E27FC236}">
                    <a16:creationId xmlns:a16="http://schemas.microsoft.com/office/drawing/2014/main" id="{5B1C1CA8-65D5-4B02-9A7D-51B641A7B033}"/>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19" name="Oval 228">
                <a:extLst>
                  <a:ext uri="{FF2B5EF4-FFF2-40B4-BE49-F238E27FC236}">
                    <a16:creationId xmlns:a16="http://schemas.microsoft.com/office/drawing/2014/main" id="{A6FDF053-C489-478E-8DBC-E381C73EB361}"/>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4" name="Group 229">
              <a:extLst>
                <a:ext uri="{FF2B5EF4-FFF2-40B4-BE49-F238E27FC236}">
                  <a16:creationId xmlns:a16="http://schemas.microsoft.com/office/drawing/2014/main" id="{98F6124E-12B3-4BEC-9B6D-423F96405D87}"/>
                </a:ext>
              </a:extLst>
            </p:cNvPr>
            <p:cNvGrpSpPr>
              <a:grpSpLocks/>
            </p:cNvGrpSpPr>
            <p:nvPr/>
          </p:nvGrpSpPr>
          <p:grpSpPr bwMode="auto">
            <a:xfrm>
              <a:off x="1824" y="1200"/>
              <a:ext cx="192" cy="144"/>
              <a:chOff x="2016" y="3264"/>
              <a:chExt cx="192" cy="144"/>
            </a:xfrm>
          </p:grpSpPr>
          <p:sp>
            <p:nvSpPr>
              <p:cNvPr id="105516" name="Oval 230">
                <a:extLst>
                  <a:ext uri="{FF2B5EF4-FFF2-40B4-BE49-F238E27FC236}">
                    <a16:creationId xmlns:a16="http://schemas.microsoft.com/office/drawing/2014/main" id="{F587AD64-1DE4-48B4-A28C-037885D88150}"/>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17" name="Oval 231">
                <a:extLst>
                  <a:ext uri="{FF2B5EF4-FFF2-40B4-BE49-F238E27FC236}">
                    <a16:creationId xmlns:a16="http://schemas.microsoft.com/office/drawing/2014/main" id="{A562F081-31B2-4877-B4C3-CC346C39A41C}"/>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5" name="Group 232">
              <a:extLst>
                <a:ext uri="{FF2B5EF4-FFF2-40B4-BE49-F238E27FC236}">
                  <a16:creationId xmlns:a16="http://schemas.microsoft.com/office/drawing/2014/main" id="{0AF47FF4-FC02-453C-AECE-D02EFE5B239A}"/>
                </a:ext>
              </a:extLst>
            </p:cNvPr>
            <p:cNvGrpSpPr>
              <a:grpSpLocks/>
            </p:cNvGrpSpPr>
            <p:nvPr/>
          </p:nvGrpSpPr>
          <p:grpSpPr bwMode="auto">
            <a:xfrm>
              <a:off x="1536" y="1296"/>
              <a:ext cx="192" cy="144"/>
              <a:chOff x="2016" y="3264"/>
              <a:chExt cx="192" cy="144"/>
            </a:xfrm>
          </p:grpSpPr>
          <p:sp>
            <p:nvSpPr>
              <p:cNvPr id="105514" name="Oval 233">
                <a:extLst>
                  <a:ext uri="{FF2B5EF4-FFF2-40B4-BE49-F238E27FC236}">
                    <a16:creationId xmlns:a16="http://schemas.microsoft.com/office/drawing/2014/main" id="{31BBA3C0-B642-4A48-AD5B-F540F62E3704}"/>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15" name="Oval 234">
                <a:extLst>
                  <a:ext uri="{FF2B5EF4-FFF2-40B4-BE49-F238E27FC236}">
                    <a16:creationId xmlns:a16="http://schemas.microsoft.com/office/drawing/2014/main" id="{07E0FA4B-FF74-4655-BF33-FF6C0D93DA8D}"/>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6" name="Group 235">
              <a:extLst>
                <a:ext uri="{FF2B5EF4-FFF2-40B4-BE49-F238E27FC236}">
                  <a16:creationId xmlns:a16="http://schemas.microsoft.com/office/drawing/2014/main" id="{50BAF3E9-7F3A-4672-8FD9-BEF89131F470}"/>
                </a:ext>
              </a:extLst>
            </p:cNvPr>
            <p:cNvGrpSpPr>
              <a:grpSpLocks/>
            </p:cNvGrpSpPr>
            <p:nvPr/>
          </p:nvGrpSpPr>
          <p:grpSpPr bwMode="auto">
            <a:xfrm>
              <a:off x="1536" y="1152"/>
              <a:ext cx="192" cy="144"/>
              <a:chOff x="2016" y="3264"/>
              <a:chExt cx="192" cy="144"/>
            </a:xfrm>
          </p:grpSpPr>
          <p:sp>
            <p:nvSpPr>
              <p:cNvPr id="105512" name="Oval 236">
                <a:extLst>
                  <a:ext uri="{FF2B5EF4-FFF2-40B4-BE49-F238E27FC236}">
                    <a16:creationId xmlns:a16="http://schemas.microsoft.com/office/drawing/2014/main" id="{89F0EA9E-2C0D-4102-9021-2744B4C4BF17}"/>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13" name="Oval 237">
                <a:extLst>
                  <a:ext uri="{FF2B5EF4-FFF2-40B4-BE49-F238E27FC236}">
                    <a16:creationId xmlns:a16="http://schemas.microsoft.com/office/drawing/2014/main" id="{B896EC6D-5F9E-4849-8C5E-168C2EA437E6}"/>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7" name="Group 238">
              <a:extLst>
                <a:ext uri="{FF2B5EF4-FFF2-40B4-BE49-F238E27FC236}">
                  <a16:creationId xmlns:a16="http://schemas.microsoft.com/office/drawing/2014/main" id="{432DA8E0-36EF-42CF-88C7-52B1117B7F68}"/>
                </a:ext>
              </a:extLst>
            </p:cNvPr>
            <p:cNvGrpSpPr>
              <a:grpSpLocks/>
            </p:cNvGrpSpPr>
            <p:nvPr/>
          </p:nvGrpSpPr>
          <p:grpSpPr bwMode="auto">
            <a:xfrm>
              <a:off x="1344" y="1440"/>
              <a:ext cx="192" cy="144"/>
              <a:chOff x="2016" y="3264"/>
              <a:chExt cx="192" cy="144"/>
            </a:xfrm>
          </p:grpSpPr>
          <p:sp>
            <p:nvSpPr>
              <p:cNvPr id="105510" name="Oval 239">
                <a:extLst>
                  <a:ext uri="{FF2B5EF4-FFF2-40B4-BE49-F238E27FC236}">
                    <a16:creationId xmlns:a16="http://schemas.microsoft.com/office/drawing/2014/main" id="{1FF474E6-E97E-4B5A-877B-2DDC1A775E1D}"/>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11" name="Oval 240">
                <a:extLst>
                  <a:ext uri="{FF2B5EF4-FFF2-40B4-BE49-F238E27FC236}">
                    <a16:creationId xmlns:a16="http://schemas.microsoft.com/office/drawing/2014/main" id="{6CCBFBD5-6D9E-4C5C-9CEE-2449C025C299}"/>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8" name="Group 241">
              <a:extLst>
                <a:ext uri="{FF2B5EF4-FFF2-40B4-BE49-F238E27FC236}">
                  <a16:creationId xmlns:a16="http://schemas.microsoft.com/office/drawing/2014/main" id="{0DE0C406-85CB-423B-AFE1-D3CE4D2FCD49}"/>
                </a:ext>
              </a:extLst>
            </p:cNvPr>
            <p:cNvGrpSpPr>
              <a:grpSpLocks/>
            </p:cNvGrpSpPr>
            <p:nvPr/>
          </p:nvGrpSpPr>
          <p:grpSpPr bwMode="auto">
            <a:xfrm>
              <a:off x="1392" y="1296"/>
              <a:ext cx="192" cy="144"/>
              <a:chOff x="2016" y="3264"/>
              <a:chExt cx="192" cy="144"/>
            </a:xfrm>
          </p:grpSpPr>
          <p:sp>
            <p:nvSpPr>
              <p:cNvPr id="105508" name="Oval 242">
                <a:extLst>
                  <a:ext uri="{FF2B5EF4-FFF2-40B4-BE49-F238E27FC236}">
                    <a16:creationId xmlns:a16="http://schemas.microsoft.com/office/drawing/2014/main" id="{F30F722F-1156-403A-948A-C982FF37C9E6}"/>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09" name="Oval 243">
                <a:extLst>
                  <a:ext uri="{FF2B5EF4-FFF2-40B4-BE49-F238E27FC236}">
                    <a16:creationId xmlns:a16="http://schemas.microsoft.com/office/drawing/2014/main" id="{3F424880-4B14-4667-8467-011EFD73B1C8}"/>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499" name="Group 244">
              <a:extLst>
                <a:ext uri="{FF2B5EF4-FFF2-40B4-BE49-F238E27FC236}">
                  <a16:creationId xmlns:a16="http://schemas.microsoft.com/office/drawing/2014/main" id="{0C1B33CC-6D7A-4DA8-BBF7-012B4CAD5D23}"/>
                </a:ext>
              </a:extLst>
            </p:cNvPr>
            <p:cNvGrpSpPr>
              <a:grpSpLocks/>
            </p:cNvGrpSpPr>
            <p:nvPr/>
          </p:nvGrpSpPr>
          <p:grpSpPr bwMode="auto">
            <a:xfrm>
              <a:off x="1200" y="1344"/>
              <a:ext cx="192" cy="144"/>
              <a:chOff x="2016" y="3264"/>
              <a:chExt cx="192" cy="144"/>
            </a:xfrm>
          </p:grpSpPr>
          <p:sp>
            <p:nvSpPr>
              <p:cNvPr id="105506" name="Oval 245">
                <a:extLst>
                  <a:ext uri="{FF2B5EF4-FFF2-40B4-BE49-F238E27FC236}">
                    <a16:creationId xmlns:a16="http://schemas.microsoft.com/office/drawing/2014/main" id="{B1281286-C5EB-4548-BC88-03A2D7E52767}"/>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07" name="Oval 246">
                <a:extLst>
                  <a:ext uri="{FF2B5EF4-FFF2-40B4-BE49-F238E27FC236}">
                    <a16:creationId xmlns:a16="http://schemas.microsoft.com/office/drawing/2014/main" id="{C155A115-6240-4053-96EE-61CE00F5A599}"/>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500" name="Group 247">
              <a:extLst>
                <a:ext uri="{FF2B5EF4-FFF2-40B4-BE49-F238E27FC236}">
                  <a16:creationId xmlns:a16="http://schemas.microsoft.com/office/drawing/2014/main" id="{38AF0091-3848-48E0-A13E-5A76A678025A}"/>
                </a:ext>
              </a:extLst>
            </p:cNvPr>
            <p:cNvGrpSpPr>
              <a:grpSpLocks/>
            </p:cNvGrpSpPr>
            <p:nvPr/>
          </p:nvGrpSpPr>
          <p:grpSpPr bwMode="auto">
            <a:xfrm>
              <a:off x="1344" y="1152"/>
              <a:ext cx="192" cy="144"/>
              <a:chOff x="2016" y="3264"/>
              <a:chExt cx="192" cy="144"/>
            </a:xfrm>
          </p:grpSpPr>
          <p:sp>
            <p:nvSpPr>
              <p:cNvPr id="105504" name="Oval 248">
                <a:extLst>
                  <a:ext uri="{FF2B5EF4-FFF2-40B4-BE49-F238E27FC236}">
                    <a16:creationId xmlns:a16="http://schemas.microsoft.com/office/drawing/2014/main" id="{36216D08-CA7A-490D-81FF-7E1F4EDF4FCD}"/>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05" name="Oval 249">
                <a:extLst>
                  <a:ext uri="{FF2B5EF4-FFF2-40B4-BE49-F238E27FC236}">
                    <a16:creationId xmlns:a16="http://schemas.microsoft.com/office/drawing/2014/main" id="{A2B42449-AA97-480B-ABEC-7E255075E1E5}"/>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nvGrpSpPr>
            <p:cNvPr id="105501" name="Group 250">
              <a:extLst>
                <a:ext uri="{FF2B5EF4-FFF2-40B4-BE49-F238E27FC236}">
                  <a16:creationId xmlns:a16="http://schemas.microsoft.com/office/drawing/2014/main" id="{B05C85CB-B0A2-4BCB-B004-FE0BFA9CCF88}"/>
                </a:ext>
              </a:extLst>
            </p:cNvPr>
            <p:cNvGrpSpPr>
              <a:grpSpLocks/>
            </p:cNvGrpSpPr>
            <p:nvPr/>
          </p:nvGrpSpPr>
          <p:grpSpPr bwMode="auto">
            <a:xfrm>
              <a:off x="1200" y="1200"/>
              <a:ext cx="192" cy="144"/>
              <a:chOff x="2016" y="3264"/>
              <a:chExt cx="192" cy="144"/>
            </a:xfrm>
          </p:grpSpPr>
          <p:sp>
            <p:nvSpPr>
              <p:cNvPr id="105502" name="Oval 251">
                <a:extLst>
                  <a:ext uri="{FF2B5EF4-FFF2-40B4-BE49-F238E27FC236}">
                    <a16:creationId xmlns:a16="http://schemas.microsoft.com/office/drawing/2014/main" id="{6FAB6CE9-9F84-4AA1-BBF3-7E63CC53B8DA}"/>
                  </a:ext>
                </a:extLst>
              </p:cNvPr>
              <p:cNvSpPr>
                <a:spLocks noChangeArrowheads="1"/>
              </p:cNvSpPr>
              <p:nvPr/>
            </p:nvSpPr>
            <p:spPr bwMode="auto">
              <a:xfrm>
                <a:off x="2016" y="3264"/>
                <a:ext cx="192" cy="144"/>
              </a:xfrm>
              <a:prstGeom prst="ellipse">
                <a:avLst/>
              </a:prstGeom>
              <a:solidFill>
                <a:srgbClr val="FF9933"/>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05503" name="Oval 252">
                <a:extLst>
                  <a:ext uri="{FF2B5EF4-FFF2-40B4-BE49-F238E27FC236}">
                    <a16:creationId xmlns:a16="http://schemas.microsoft.com/office/drawing/2014/main" id="{2154C4B4-6542-438C-B017-14BD0299FA15}"/>
                  </a:ext>
                </a:extLst>
              </p:cNvPr>
              <p:cNvSpPr>
                <a:spLocks noChangeArrowheads="1"/>
              </p:cNvSpPr>
              <p:nvPr/>
            </p:nvSpPr>
            <p:spPr bwMode="auto">
              <a:xfrm>
                <a:off x="2112" y="3312"/>
                <a:ext cx="48" cy="48"/>
              </a:xfrm>
              <a:prstGeom prst="ellipse">
                <a:avLst/>
              </a:prstGeom>
              <a:solidFill>
                <a:schemeClr val="tx1"/>
              </a:soli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710"/>
                                        </p:tgtEl>
                                        <p:attrNameLst>
                                          <p:attrName>style.visibility</p:attrName>
                                        </p:attrNameLst>
                                      </p:cBhvr>
                                      <p:to>
                                        <p:strVal val="visible"/>
                                      </p:to>
                                    </p:set>
                                    <p:animEffect transition="in" filter="wipe(down)">
                                      <p:cBhvr>
                                        <p:cTn id="7" dur="500"/>
                                        <p:tgtEl>
                                          <p:spTgt spid="1077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7709"/>
                                        </p:tgtEl>
                                        <p:attrNameLst>
                                          <p:attrName>style.visibility</p:attrName>
                                        </p:attrNameLst>
                                      </p:cBhvr>
                                      <p:to>
                                        <p:strVal val="visible"/>
                                      </p:to>
                                    </p:set>
                                    <p:animEffect transition="in" filter="wipe(down)">
                                      <p:cBhvr>
                                        <p:cTn id="10" dur="500"/>
                                        <p:tgtEl>
                                          <p:spTgt spid="107709"/>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7729"/>
                                        </p:tgtEl>
                                        <p:attrNameLst>
                                          <p:attrName>style.visibility</p:attrName>
                                        </p:attrNameLst>
                                      </p:cBhvr>
                                      <p:to>
                                        <p:strVal val="visible"/>
                                      </p:to>
                                    </p:set>
                                    <p:animEffect transition="in" filter="wipe(down)">
                                      <p:cBhvr>
                                        <p:cTn id="18" dur="500"/>
                                        <p:tgtEl>
                                          <p:spTgt spid="107729"/>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7711"/>
                                        </p:tgtEl>
                                        <p:attrNameLst>
                                          <p:attrName>style.visibility</p:attrName>
                                        </p:attrNameLst>
                                      </p:cBhvr>
                                      <p:to>
                                        <p:strVal val="visible"/>
                                      </p:to>
                                    </p:set>
                                    <p:animEffect transition="in" filter="wipe(down)">
                                      <p:cBhvr>
                                        <p:cTn id="26" dur="500"/>
                                        <p:tgtEl>
                                          <p:spTgt spid="107711"/>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09" grpId="0" animBg="1"/>
      <p:bldP spid="107710" grpId="0" animBg="1"/>
      <p:bldP spid="107711" grpId="0" animBg="1"/>
      <p:bldP spid="1077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4CD59BE4-F231-4351-8A13-5743835766DF}"/>
              </a:ext>
            </a:extLst>
          </p:cNvPr>
          <p:cNvSpPr>
            <a:spLocks noGrp="1" noChangeArrowheads="1"/>
          </p:cNvSpPr>
          <p:nvPr>
            <p:ph type="title"/>
          </p:nvPr>
        </p:nvSpPr>
        <p:spPr/>
        <p:txBody>
          <a:bodyPr/>
          <a:lstStyle/>
          <a:p>
            <a:pPr algn="r"/>
            <a:r>
              <a:rPr lang="it-IT" altLang="it-IT"/>
              <a:t>MicroArray con Fluorocromi</a:t>
            </a:r>
          </a:p>
        </p:txBody>
      </p:sp>
      <p:grpSp>
        <p:nvGrpSpPr>
          <p:cNvPr id="113667" name="Group 7">
            <a:extLst>
              <a:ext uri="{FF2B5EF4-FFF2-40B4-BE49-F238E27FC236}">
                <a16:creationId xmlns:a16="http://schemas.microsoft.com/office/drawing/2014/main" id="{5AFF2A9F-965F-4DA4-989F-B822CF7C6F8E}"/>
              </a:ext>
            </a:extLst>
          </p:cNvPr>
          <p:cNvGrpSpPr>
            <a:grpSpLocks/>
          </p:cNvGrpSpPr>
          <p:nvPr/>
        </p:nvGrpSpPr>
        <p:grpSpPr bwMode="auto">
          <a:xfrm>
            <a:off x="2590800" y="3581400"/>
            <a:ext cx="3152775" cy="3124200"/>
            <a:chOff x="864" y="720"/>
            <a:chExt cx="1986" cy="1968"/>
          </a:xfrm>
        </p:grpSpPr>
        <p:pic>
          <p:nvPicPr>
            <p:cNvPr id="113681" name="Picture 5">
              <a:extLst>
                <a:ext uri="{FF2B5EF4-FFF2-40B4-BE49-F238E27FC236}">
                  <a16:creationId xmlns:a16="http://schemas.microsoft.com/office/drawing/2014/main" id="{AF282CF1-D19B-4D7E-BD6E-68D6AB305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720"/>
              <a:ext cx="1986"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3682" name="Rectangle 6">
              <a:extLst>
                <a:ext uri="{FF2B5EF4-FFF2-40B4-BE49-F238E27FC236}">
                  <a16:creationId xmlns:a16="http://schemas.microsoft.com/office/drawing/2014/main" id="{8470EAE8-1815-45CF-B1C2-067B23A78904}"/>
                </a:ext>
              </a:extLst>
            </p:cNvPr>
            <p:cNvSpPr>
              <a:spLocks noChangeArrowheads="1"/>
            </p:cNvSpPr>
            <p:nvPr/>
          </p:nvSpPr>
          <p:spPr bwMode="auto">
            <a:xfrm>
              <a:off x="1920" y="940"/>
              <a:ext cx="116" cy="233"/>
            </a:xfrm>
            <a:prstGeom prst="rect">
              <a:avLst/>
            </a:prstGeom>
            <a:noFill/>
            <a:ln w="12700">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grpSp>
      <p:sp>
        <p:nvSpPr>
          <p:cNvPr id="113668" name="Line 8">
            <a:extLst>
              <a:ext uri="{FF2B5EF4-FFF2-40B4-BE49-F238E27FC236}">
                <a16:creationId xmlns:a16="http://schemas.microsoft.com/office/drawing/2014/main" id="{08AE2B8E-B108-47BD-A878-C20EEEE83048}"/>
              </a:ext>
            </a:extLst>
          </p:cNvPr>
          <p:cNvSpPr>
            <a:spLocks noChangeShapeType="1"/>
          </p:cNvSpPr>
          <p:nvPr/>
        </p:nvSpPr>
        <p:spPr bwMode="auto">
          <a:xfrm>
            <a:off x="4267200" y="4572000"/>
            <a:ext cx="28194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it-IT"/>
          </a:p>
        </p:txBody>
      </p:sp>
      <p:sp>
        <p:nvSpPr>
          <p:cNvPr id="113669" name="Line 9">
            <a:extLst>
              <a:ext uri="{FF2B5EF4-FFF2-40B4-BE49-F238E27FC236}">
                <a16:creationId xmlns:a16="http://schemas.microsoft.com/office/drawing/2014/main" id="{3F600016-9018-433F-94F2-E060528F3811}"/>
              </a:ext>
            </a:extLst>
          </p:cNvPr>
          <p:cNvSpPr>
            <a:spLocks noChangeShapeType="1"/>
          </p:cNvSpPr>
          <p:nvPr/>
        </p:nvSpPr>
        <p:spPr bwMode="auto">
          <a:xfrm flipV="1">
            <a:off x="4267200" y="1676400"/>
            <a:ext cx="2819400" cy="198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it-IT"/>
          </a:p>
        </p:txBody>
      </p:sp>
      <p:sp>
        <p:nvSpPr>
          <p:cNvPr id="113670" name="Line 10">
            <a:extLst>
              <a:ext uri="{FF2B5EF4-FFF2-40B4-BE49-F238E27FC236}">
                <a16:creationId xmlns:a16="http://schemas.microsoft.com/office/drawing/2014/main" id="{5D18775A-F5C7-46B6-AA12-985648CB5F7F}"/>
              </a:ext>
            </a:extLst>
          </p:cNvPr>
          <p:cNvSpPr>
            <a:spLocks noChangeShapeType="1"/>
          </p:cNvSpPr>
          <p:nvPr/>
        </p:nvSpPr>
        <p:spPr bwMode="auto">
          <a:xfrm flipV="1">
            <a:off x="5105400" y="1676400"/>
            <a:ext cx="5029200" cy="198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it-IT"/>
          </a:p>
        </p:txBody>
      </p:sp>
      <p:sp>
        <p:nvSpPr>
          <p:cNvPr id="113671" name="Line 11">
            <a:extLst>
              <a:ext uri="{FF2B5EF4-FFF2-40B4-BE49-F238E27FC236}">
                <a16:creationId xmlns:a16="http://schemas.microsoft.com/office/drawing/2014/main" id="{94A250E1-3512-4269-BB23-AB32A33F5785}"/>
              </a:ext>
            </a:extLst>
          </p:cNvPr>
          <p:cNvSpPr>
            <a:spLocks noChangeShapeType="1"/>
          </p:cNvSpPr>
          <p:nvPr/>
        </p:nvSpPr>
        <p:spPr bwMode="auto">
          <a:xfrm>
            <a:off x="5105400" y="4572000"/>
            <a:ext cx="5029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it-IT"/>
          </a:p>
        </p:txBody>
      </p:sp>
      <p:pic>
        <p:nvPicPr>
          <p:cNvPr id="113672" name="Picture 4">
            <a:extLst>
              <a:ext uri="{FF2B5EF4-FFF2-40B4-BE49-F238E27FC236}">
                <a16:creationId xmlns:a16="http://schemas.microsoft.com/office/drawing/2014/main" id="{5C572DD2-52E2-4B3B-8900-7EF40D2F9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0"/>
            <a:ext cx="3038475" cy="3076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3673" name="Text Box 12">
            <a:extLst>
              <a:ext uri="{FF2B5EF4-FFF2-40B4-BE49-F238E27FC236}">
                <a16:creationId xmlns:a16="http://schemas.microsoft.com/office/drawing/2014/main" id="{CD9D4863-4F81-4864-8811-D908FEF04104}"/>
              </a:ext>
            </a:extLst>
          </p:cNvPr>
          <p:cNvSpPr txBox="1">
            <a:spLocks noChangeArrowheads="1"/>
          </p:cNvSpPr>
          <p:nvPr/>
        </p:nvSpPr>
        <p:spPr bwMode="auto">
          <a:xfrm>
            <a:off x="5867400" y="4800600"/>
            <a:ext cx="4800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600" b="1" i="1">
                <a:solidFill>
                  <a:schemeClr val="tx2"/>
                </a:solidFill>
                <a:latin typeface="Arial" panose="020B0604020202020204" pitchFamily="34" charset="0"/>
              </a:rPr>
              <a:t>MicroArray con 550 spot di cDNA di topo; le sequenze target sono stae marcate con Cy3-dUTP –verde (wild type) e Cy5-dUTP –rosso (mutante).</a:t>
            </a:r>
          </a:p>
          <a:p>
            <a:pPr eaLnBrk="1" hangingPunct="1">
              <a:lnSpc>
                <a:spcPct val="100000"/>
              </a:lnSpc>
              <a:spcBef>
                <a:spcPct val="0"/>
              </a:spcBef>
              <a:buFontTx/>
              <a:buNone/>
            </a:pPr>
            <a:r>
              <a:rPr lang="it-IT" altLang="it-IT" sz="1600" b="1" i="1">
                <a:solidFill>
                  <a:schemeClr val="tx2"/>
                </a:solidFill>
                <a:latin typeface="Arial" panose="020B0604020202020204" pitchFamily="34" charset="0"/>
              </a:rPr>
              <a:t>La sovrapposizione dell’emissione di Cy3 e Cy5 in uno stesso spot genera una colorazione gialla. L’intensità della fluorescenza è legata al numero di fluorofori legati.</a:t>
            </a:r>
          </a:p>
        </p:txBody>
      </p:sp>
      <p:pic>
        <p:nvPicPr>
          <p:cNvPr id="113674" name="Picture 15">
            <a:extLst>
              <a:ext uri="{FF2B5EF4-FFF2-40B4-BE49-F238E27FC236}">
                <a16:creationId xmlns:a16="http://schemas.microsoft.com/office/drawing/2014/main" id="{1962A7B4-7C1D-4700-A917-1246DEE50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981200"/>
            <a:ext cx="42862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13675" name="Group 18">
            <a:extLst>
              <a:ext uri="{FF2B5EF4-FFF2-40B4-BE49-F238E27FC236}">
                <a16:creationId xmlns:a16="http://schemas.microsoft.com/office/drawing/2014/main" id="{04D91D0A-9FFE-4EB6-A21B-D1ADD09B4141}"/>
              </a:ext>
            </a:extLst>
          </p:cNvPr>
          <p:cNvGrpSpPr>
            <a:grpSpLocks/>
          </p:cNvGrpSpPr>
          <p:nvPr/>
        </p:nvGrpSpPr>
        <p:grpSpPr bwMode="auto">
          <a:xfrm>
            <a:off x="3962400" y="1371600"/>
            <a:ext cx="457200" cy="609600"/>
            <a:chOff x="816" y="768"/>
            <a:chExt cx="288" cy="384"/>
          </a:xfrm>
        </p:grpSpPr>
        <p:sp>
          <p:nvSpPr>
            <p:cNvPr id="32784" name="Text Box 16">
              <a:extLst>
                <a:ext uri="{FF2B5EF4-FFF2-40B4-BE49-F238E27FC236}">
                  <a16:creationId xmlns:a16="http://schemas.microsoft.com/office/drawing/2014/main" id="{61B34905-5C51-46E8-B0F8-E517181EB8E0}"/>
                </a:ext>
              </a:extLst>
            </p:cNvPr>
            <p:cNvSpPr txBox="1">
              <a:spLocks noChangeArrowheads="1"/>
            </p:cNvSpPr>
            <p:nvPr/>
          </p:nvSpPr>
          <p:spPr bwMode="auto">
            <a:xfrm>
              <a:off x="816" y="768"/>
              <a:ext cx="288" cy="181"/>
            </a:xfrm>
            <a:prstGeom prst="rect">
              <a:avLst/>
            </a:prstGeom>
            <a:noFill/>
            <a:ln w="12700">
              <a:solidFill>
                <a:srgbClr val="FFFF00"/>
              </a:solidFill>
              <a:miter lim="800000"/>
              <a:headEnd/>
              <a:tailEnd/>
            </a:ln>
            <a:effectLst/>
          </p:spPr>
          <p:txBody>
            <a:bodyPr>
              <a:spAutoFit/>
            </a:bodyPr>
            <a:lstStyle/>
            <a:p>
              <a:pPr eaLnBrk="1" fontAlgn="auto" hangingPunct="1">
                <a:spcBef>
                  <a:spcPts val="0"/>
                </a:spcBef>
                <a:spcAft>
                  <a:spcPts val="0"/>
                </a:spcAft>
                <a:defRPr/>
              </a:pPr>
              <a:r>
                <a:rPr lang="it-IT" sz="1200">
                  <a:solidFill>
                    <a:srgbClr val="FFFF00"/>
                  </a:solidFill>
                  <a:effectLst>
                    <a:outerShdw blurRad="38100" dist="38100" dir="2700000" algn="tl">
                      <a:srgbClr val="000000"/>
                    </a:outerShdw>
                  </a:effectLst>
                  <a:latin typeface="Arial" charset="0"/>
                </a:rPr>
                <a:t>Cy3</a:t>
              </a:r>
            </a:p>
          </p:txBody>
        </p:sp>
        <p:sp>
          <p:nvSpPr>
            <p:cNvPr id="113680" name="Line 17">
              <a:extLst>
                <a:ext uri="{FF2B5EF4-FFF2-40B4-BE49-F238E27FC236}">
                  <a16:creationId xmlns:a16="http://schemas.microsoft.com/office/drawing/2014/main" id="{448D1BAD-6482-40EC-A558-51F9C5363F40}"/>
                </a:ext>
              </a:extLst>
            </p:cNvPr>
            <p:cNvSpPr>
              <a:spLocks noChangeShapeType="1"/>
            </p:cNvSpPr>
            <p:nvPr/>
          </p:nvSpPr>
          <p:spPr bwMode="auto">
            <a:xfrm>
              <a:off x="960" y="960"/>
              <a:ext cx="0" cy="192"/>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grpSp>
      <p:grpSp>
        <p:nvGrpSpPr>
          <p:cNvPr id="113676" name="Group 19">
            <a:extLst>
              <a:ext uri="{FF2B5EF4-FFF2-40B4-BE49-F238E27FC236}">
                <a16:creationId xmlns:a16="http://schemas.microsoft.com/office/drawing/2014/main" id="{AD1ACECC-7BF3-41E7-8395-5777E42920D5}"/>
              </a:ext>
            </a:extLst>
          </p:cNvPr>
          <p:cNvGrpSpPr>
            <a:grpSpLocks/>
          </p:cNvGrpSpPr>
          <p:nvPr/>
        </p:nvGrpSpPr>
        <p:grpSpPr bwMode="auto">
          <a:xfrm>
            <a:off x="3048000" y="1371600"/>
            <a:ext cx="457200" cy="609600"/>
            <a:chOff x="816" y="768"/>
            <a:chExt cx="288" cy="384"/>
          </a:xfrm>
        </p:grpSpPr>
        <p:sp>
          <p:nvSpPr>
            <p:cNvPr id="32788" name="Text Box 20">
              <a:extLst>
                <a:ext uri="{FF2B5EF4-FFF2-40B4-BE49-F238E27FC236}">
                  <a16:creationId xmlns:a16="http://schemas.microsoft.com/office/drawing/2014/main" id="{BEB3C17B-4FC4-46D3-A0D1-71E5EB27606C}"/>
                </a:ext>
              </a:extLst>
            </p:cNvPr>
            <p:cNvSpPr txBox="1">
              <a:spLocks noChangeArrowheads="1"/>
            </p:cNvSpPr>
            <p:nvPr/>
          </p:nvSpPr>
          <p:spPr bwMode="auto">
            <a:xfrm>
              <a:off x="816" y="768"/>
              <a:ext cx="288" cy="181"/>
            </a:xfrm>
            <a:prstGeom prst="rect">
              <a:avLst/>
            </a:prstGeom>
            <a:noFill/>
            <a:ln w="12700">
              <a:solidFill>
                <a:srgbClr val="FFFF00"/>
              </a:solidFill>
              <a:miter lim="800000"/>
              <a:headEnd/>
              <a:tailEnd/>
            </a:ln>
            <a:effectLst/>
          </p:spPr>
          <p:txBody>
            <a:bodyPr>
              <a:spAutoFit/>
            </a:bodyPr>
            <a:lstStyle/>
            <a:p>
              <a:pPr eaLnBrk="1" fontAlgn="auto" hangingPunct="1">
                <a:spcBef>
                  <a:spcPts val="0"/>
                </a:spcBef>
                <a:spcAft>
                  <a:spcPts val="0"/>
                </a:spcAft>
                <a:defRPr/>
              </a:pPr>
              <a:r>
                <a:rPr lang="it-IT" sz="1200">
                  <a:solidFill>
                    <a:srgbClr val="FFFF00"/>
                  </a:solidFill>
                  <a:effectLst>
                    <a:outerShdw blurRad="38100" dist="38100" dir="2700000" algn="tl">
                      <a:srgbClr val="000000"/>
                    </a:outerShdw>
                  </a:effectLst>
                  <a:latin typeface="Arial" charset="0"/>
                </a:rPr>
                <a:t>Cy5</a:t>
              </a:r>
            </a:p>
          </p:txBody>
        </p:sp>
        <p:sp>
          <p:nvSpPr>
            <p:cNvPr id="113678" name="Line 21">
              <a:extLst>
                <a:ext uri="{FF2B5EF4-FFF2-40B4-BE49-F238E27FC236}">
                  <a16:creationId xmlns:a16="http://schemas.microsoft.com/office/drawing/2014/main" id="{71E0CDCE-7368-4C28-9051-E1B4F5389384}"/>
                </a:ext>
              </a:extLst>
            </p:cNvPr>
            <p:cNvSpPr>
              <a:spLocks noChangeShapeType="1"/>
            </p:cNvSpPr>
            <p:nvPr/>
          </p:nvSpPr>
          <p:spPr bwMode="auto">
            <a:xfrm>
              <a:off x="960" y="960"/>
              <a:ext cx="0" cy="192"/>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descr="Real_Time_PCR_small">
            <a:extLst>
              <a:ext uri="{FF2B5EF4-FFF2-40B4-BE49-F238E27FC236}">
                <a16:creationId xmlns:a16="http://schemas.microsoft.com/office/drawing/2014/main" id="{43D8F386-33A4-4BCA-95A9-A0A649F51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21336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ext Box 4">
            <a:extLst>
              <a:ext uri="{FF2B5EF4-FFF2-40B4-BE49-F238E27FC236}">
                <a16:creationId xmlns:a16="http://schemas.microsoft.com/office/drawing/2014/main" id="{0CE7753E-FD0E-4736-AB91-DDD29D6E4C50}"/>
              </a:ext>
            </a:extLst>
          </p:cNvPr>
          <p:cNvSpPr txBox="1">
            <a:spLocks noChangeArrowheads="1"/>
          </p:cNvSpPr>
          <p:nvPr/>
        </p:nvSpPr>
        <p:spPr bwMode="auto">
          <a:xfrm>
            <a:off x="3124200" y="0"/>
            <a:ext cx="7543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3200" b="1">
                <a:solidFill>
                  <a:srgbClr val="FF3300"/>
                </a:solidFill>
                <a:latin typeface="Comic Sans MS" panose="030F0702030302020204" pitchFamily="66" charset="0"/>
              </a:rPr>
              <a:t>Validazione del risultato </a:t>
            </a:r>
          </a:p>
          <a:p>
            <a:pPr algn="ctr" eaLnBrk="1" hangingPunct="1">
              <a:lnSpc>
                <a:spcPct val="100000"/>
              </a:lnSpc>
              <a:spcBef>
                <a:spcPct val="0"/>
              </a:spcBef>
              <a:buFontTx/>
              <a:buNone/>
            </a:pPr>
            <a:r>
              <a:rPr lang="it-IT" altLang="it-IT" sz="3200" b="1">
                <a:solidFill>
                  <a:srgbClr val="FF3300"/>
                </a:solidFill>
                <a:latin typeface="Comic Sans MS" panose="030F0702030302020204" pitchFamily="66" charset="0"/>
              </a:rPr>
              <a:t>mediante Real-Time PCR</a:t>
            </a:r>
          </a:p>
        </p:txBody>
      </p:sp>
      <p:pic>
        <p:nvPicPr>
          <p:cNvPr id="129028" name="Picture 4" descr="http://www.iba-lifesciences.com/tl_files/uploads/bilder/Fluorescent_Dyes/real-time_pcr.gif">
            <a:extLst>
              <a:ext uri="{FF2B5EF4-FFF2-40B4-BE49-F238E27FC236}">
                <a16:creationId xmlns:a16="http://schemas.microsoft.com/office/drawing/2014/main" id="{E665384A-8136-4843-8CBB-266650B9D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990600"/>
            <a:ext cx="3048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AutoShape 6" descr="data:image/jpeg;base64,/9j/4AAQSkZJRgABAQAAAQABAAD/2wCEAAkGBhIQEBISEhIUFRUWGRcYGRYVExkXFRsXFRQVFxYXGhYXGygeGB8kGxUXIC8gIycpLCwsFR4xNTAqNiYrLCkBCQoKDgwOGg8PGjUkHyQsKiwpLCwsKTUsNC4qKS81LCksLCw1KiwpKiwsKi4sLCkpLCwtKSovLCwpKjApKSopKf/AABEIAMIBAwMBIgACEQEDEQH/xAAbAAEAAwEBAQEAAAAAAAAAAAAAAwQFAgEGB//EAEgQAAIBAgQCBQgGBwcDBQEAAAECEQADBBIhMQVBEyIyUWEGFBVCcYGT0yMzVHORsjRSU2J0odJjcoKxs8HwFkOSg5Si0eEH/8QAGAEBAQEBAQAAAAAAAAAAAAAAAAECAwT/xAAzEQACAgAEAwcDAwMFAAAAAAAAAQIRAxIhMUFRoQQTYYGR4fBxwdEyQlIFIrEUFSNigv/aAAwDAQACEQMRAD8A/caUpQClKUApWfjvKHC2LiWr2Is27jxlR7iqxkwIBM6nSrmIxC20Z3YKigszEwAqiSSeQABNaySVab7AkpXFq6HUMpBUgEEaggiQQfZXGKxaWlzXGCrKrLGBLsFUT3liAPbUp3QJqVFicSltGe4yoiglmYhVAG5JOgFLOKRy4VgShysAdVbKGg9xhgffSnVglpSlQClVbfFLLXnsLdQ3UAZrYYF1BiCV3G4/EVaqtNbgUqPEYhbaM7sFRAWZiYAVRJJPIAAmuHx1sKjF1AcqEJYAMX7IXvJ5AUSbBPSocLi0uoHtsHUyAymR1SVOvgQR7qmo1WjApVPinGLGFQPiLqWlJyhrjBQWIJiTzgH8KrX/ACqwdu1bvPirC27k5HN1QrRvlM6xz7q0sOclaT9CWatKycX5W4Ky6pcxdhGYKwDXVEq/ZYSdj31rVJQlGm1VlFKzsd5R4WwzJdxFq2yqGKtcUEKzBQSCeZIA75q1g8dbvLntOrrJEqZEqYInwIquEkszWgJ6VFYxaOXCMGKNkaDMMACVPcYYH31LWWq3ApSlQClKUApSlAKUpQClKUApSlAfDcW4PikxGN6LBWMUuLNsh7zqETJbS2Uuo3WdRkLDJPaO1ZXFfJjiFzEYpltMq3ExtvTESlxbthhhzle6Y62kZVCSIBEsP06le+Hbpw2S2rjyS51wM5T4fhnAcTbxCm5ZuOYthLoxWS3atrhVRrTWg3XPShjAUg5wSREVmYbyd4g9u2t2y4yWeH2zmvW3zPhscLl64Ic72xMnUxG+lfpdKi7dPelw58PMZT8px/kbj74xoayy9LZvrlOKzW2ujE27lhhmuknqBhmYLBJGVRE6l7yfxZk9DebD9PmOFGKCXGteZWbdsdILsfR3VaVz6nrawJ/QqVt/1DEfBdfDx8N90TIj84byUx5UNcZ3vJbwGVxiCBnt4lziJGcBiLLAFmHW1jU1r+W3B8VfuIbS3LidFcVUt4joDbxDFeixDHMuYKARzI3Cma+wpXP/AFs86nS0vql+OHiXKfMeSPk7cw13G3Lol7r2znDaPGHtC4+TMcs3RcMQDr3RXyl/yNx64XBonS5hafplW8GuLiTkC3cz4hAYVSAQzBeSGa/UqUh23EjLNpw6KvuMqPy7HeS/Ebl3Eno3i5axttj5wCt3pbBGHYq10x1+UKqSAAQJrV455K4u6mDL5LyWLuHfoUHR3FRbZW6OlN3LcMkfq7GO4/eUrT7fiNp0tPD50GVH5Y/kbxBrLZul6VbadGRispFwcSxFxjK3AJ83uLBPIwNRFScT8kuIBWt2+lNkYjEsqC9mfo3t2egZS99ICsL2heQXnKa/T6Vv/csW7pbt7c/P5qTIj5Tj3k/iMRZ4cnSXA9q7ba7dU21uDLhrqM8NKyXYaAHtGO+s255KXcBfW7hcP56psvaK3byLcFx7z3nulnAQhy8MFA7I0Nfe0rhHtc4rLpWun1+lPjwLlPzPiPkNjLq4gjLanDYVOgsMiYe6bfS9NY6wL2xDBVaR2515bflrwnFYi1hRh1YIpPS2Ay54NuLY+utq2RuXSAbHrQK+xpW327EcoypabaeFfYZUfl1z/wDn1+5ca5dttcYtw0l2vAM3RGMUzBbkZgoGvMyV1q/f8nsZM3LV2/bFzGFbSYvoWV7mJz4e90guDqi1IjUrOimTH6FStP8AqGK6utPryrTXTyJkR+a8d8muI3GuZekNo4m++RboLFGw+HWy6zetwFdbuhcQWDZTpUq+S+O84W8TdZlv4A5zfCzaSwiYsm2tzLqQZEa8pr9FpRdvxFHLS2rb5yGVH5lf4dewmDvXcQHtXrIS6cQ2MLJfv2rxuAJZzadIBk1VT9JlCkCvtPJLCXLeFVrubpbpe9cDEkq15i+TXbICEj9ytmlcsbtTxY5WuN9Nvp8RVGhSlK8hoUpSgFKUoBWDhr5OKcM/rkBTecGMggC1GUj31us0Cah87XxrEo5qOuHiKCdrdUQW7t7piCv0esHIvd+t0xO/7g/3qnxG7cV7vXbJFjYRlVrrrcIIEzlEk8h3RNafna+NPO18ajhaqzUcaneVcOj/AMkHDGZrSySdXgsDmKZmFs8oJXKZqPzK6AAH5LuSeyF8NdVJ17/bNvztfGnna+NXJokyd68zaW5U6C/r1gNokzp3aAGf3v5c60EBgSZManxqLztfGnna+NVRoxKebgUTfxMv1duzFtNet9/rp35f9q0cOWKjOAGjUAyJ8DFcedr4087Xxoo1xLPEzKqS+hQ8oLxUWobKC5DHpGtiOjciWQEjUCpGvXBYtmz1yd/+7pBnrPcQnXnPu7rfna+NPO18azk1bvc2sZKMVW3p6FbHtc6O0QSpz2cwAGoNxAw3MDUzBO29VuFX3a6wLMTD5wwOVHFyEC6CAVnQbhVPOTpedr4087Xxo4f3XYWMlBxo4OGfOGzfqzvEgMD1Z0HW79xUQwj5YnXPm7Z0Egx2esN+4wd51qx52vjTztfGrkRjvWQ4bBkMC0aZuZJ60QJgSO1y5jc615jrt4MvRrI9bqK3MczeSNPA1P52vjXFriNtpymYYqY5MvaHupl0ovePNmas8wVy6WfOoyg9UnRj7VBIjx0P7oqvx+6VtrBy9dQTnZBGu7qCVG1XPO18aedr40cbjViOIlNTryM7CX7v0eSGtntMD0vrmfpHuq20eoY8dq64tcuq5KM0dDdIULPXU24bYyYJgeB0NX/O18aedr41nu9Ks33yz5sq+cyjgZe24ViyB+oXJlkAQsMxEkZs4nuHOpbuDcxtIUCSx6xkTIjbTv51Z87Xxp52vjVyaamXjO7SI8FhnQtmaZjvmRMk+2QPYoqC5ev53GU5ROUi2pJOka9Pr71X2irfna+NPO18auTSiLFdttJnuDZygNwANzAMjw9nsk+01j8TvkYmC+VclsgG89sSXu5oCAhjAXfw761/O18aedr40lC1Vlw8VRk5VuQ4m7eF1AiymmY5VPrGdTdUjT90+/avL9xlxCEsej6O4SI6oKtb6xPsJ/nU/na+NPO18aOPiRYnhwowcXi7ouXAHaBOYywATOmUAZPozlJGfnJaYErscHuM1lS8zLRMk5Q7BNSAT1cup33qbztfGuMRxO3bVnc5VUSSdgO/Ssxw3GV2dMTHU4KKjXiWqUpXU8xHf7JqhV+/2TVCgFKUoBSlKAUpSgFKUoBSlKAUpSgFKUoBWfwXs3/4i/8AmFaFZ/Bezf8A4i/+YUB3xE3hra16ryOrqxKBSC3MdY9xAPhUlrEM5tsqgW2EnMOsAdvW9nI1ZpQGOvErlkDp1YyikEBe0AxcGNjJRe4mI3q3invReCiIAyEAEk+tzO3Lvq8DXlAUcDYuBszXGKkHquIIaREDLIEA8+e1XqUoCpxE3YBtakByRpqcvVEnYzqOUgToaW79xxbKqACSGzDXRokdYbwTseVW6UBlef3LTgXVYqRcIYBYEMxAbu6oAB5gjmDU2IvXWW5kUibcoYGbOROWCeWnLUkj1db80oCjhMPczBzccrqCjCPBSARI79//AMvUpQCszyo/QsR921adZnlR+hYj7tqA+mFKClAR3+yaoVfv9k1RynuNAeUqteu3OmtW0UQ63GZyJC5MkDLnUmS/KYirXmF79pb+C3zaA8pXvmF79pb+C3zaeYXv2lv4LfNoDylRYSzduKTntiGdfqmPYdkn63nln30xdm9bUHPbMsi/VMO3cVJ+t5Zp91TMqs3kebLx2JaVFfBtlQ+IsKWIChkKkk7AA3tT7KmOBu/tLXwW+dVMHlK4s2necl6y0GDltkwe4xe0ry/bZIz37Cztmtkf53qllyu6okpXpwN39pa+E3zqhw4NwsExFhyvaCoWImYmL2mx37qpCWlRYoG0AbmIsIDoM6FZPhN6pvMbv7S38Fvm0B5WfwXs3/4i/wDmFTHEb5b1i5la2rKinMOkcLr9Kcp1J1HKoeCdm/8AxF/8woCbFX3DoqiQQzN1ZPVNsADrDU5j37bVXt8Ud1YrbGjW1EsSGzskx1RoAxE8iDpA1vXcOG3Lf4bjr/JGE1x5kvfc+Pd/roCCzxLNbLBGLAnqZWBguyr6pMwsmAee1cXOKMj9ZYSR1gGJAFg3GnTvgAxyYaEVYHDUBJGeTEnprsmBAk59dKNw9CIOcjuN66R+GegLCmR/9aiva5tplECfexY/ixJNdUApSlAKUpQClKUArM8qP0LEfdtWnWZ5UfoWI+7agPphSgpQHF49U18fe8kgyopvNC7kL1m+m6Uyc0EGAIIOxOs6fX3+yaoUBV4ZgujxBIYnpOleCScsjCrlEnbqTyAzQBW7WXY+vT+5d/NYrUoBSlKAocNuBbTsxAAuXySTAAF64SSTsKy8e13EoGOa1ZNyyFUGLtwG/bGZjE2hzAU59iSuq13gAb7tb/7dq7dZ9e1cN52RCI1VVKue8sncwN/j13JZzQTD2TA3MX7eg8TWP04Xl9j1LXtH/r7kT2LVg5LFm2brQdgIH7S40Zo08STp3kTnhqQWvnpCOsTcjIsa6J2VA79T3k1LgMJkBZo6RzmcjXWIyg/qqNB7J3JqHFqL1zoTqiw1zXfXqWyOYMEkdwA2ajt6swnTqPDd/OnPiR2M18Ss2rPq5eq9wRv3217o6x3lefGMdMOVSzZD3rmwiPbcu3IJVRGrGSTAAJIFaOMxQtW3uNMKCxjfQTAHMnkKrcJwbIGe4Sblw5mkzlEdW0p/VUaeJLNuxrcYpasxLEb0Wi+epGOCq0tiG6Y7w/1SgEkBbXZEfrGW03qvYz4mRbBsYcaB1gXLoE6pH1dvaG7TakZRDNNxIG/dXDgkKIuXiI1SSFtGeTkGf3UYesCNG/fW2jOxhVBYnwAkmuls5mVibNrDR0OHW5eeQqiM7bFmuXWkhRoSxncAAkqDMvBRc62JbpifUP1K6RC29m56vmOu40A64RYaGvXJ6S7qQRGRNejtR+6Dr3sznmANGo3QM/iNlUtKFUKA9kQAAIF63GgrL4J2b/8AEX/zCtfi31Y+8s/61usjgnZv/wARf/MKwCTiHExZ3WRldiZgDKUAB8CXieRjv0mfGrHVZWMqAAw9cwD7Ik+xTUzICCCAQQRr3HcVFh8GlvsrG3MnsiBEkxudu8nmaArWeLqXyNCH6SJYahHKgjvmGPhlI8ambHrmCiTK5gQVyxBPfPLuipL2ER4zLMTBkgid4IIP/JqRFAAUaAAADlA0FAZdjiN5ijdGoRsoiWzBn2OoGgkTptJ5RVhMXc6RlZRCyxK7ZCHybntyuvKCdtKt27SqIVVUdygAfyrqgM9+KE9HkSc+ftGIyFB6mYev/KrGAa6U+mCBu5CSI9p99TXLStGZQ0bZgDHsmuqAUpSgFKUoBWZ5UfoWI+7atOszyo/QsR921AfTClBSgI7/AGTVCr9/smqFAeWPr0/uXfzWK1Ky7H16f3Lv5rFalAK4vXQilmMAAkk7AASTXdZ3HGm2LQ3vEW/8LSbh91sOfaBVStgh8lixwwZwAzvdZgBGrXnMEd4ED3V5x55ayn9pac+xb9pQD73B/wAFWuED6NvvL3+vcqni2zl7nIXbFtf8GITOf/Mlf/TrhJ3h+R7IL/nb8fubNU+EEm0Lh3uEv7m7A9yZR7q94o/0ZUdq51F9r6E+MCW9imrSKAABsNPwrpxPPtD6/b50KHEuvdsWuRY3G8VswQPD6RrX4Ec60azMEwu4m9cBlbYFldozDr3SD7WRTrvaPdUvGsWbdlip67QifeXCETfuYgnwBPKurWyOZHwMZke9v0zs8/udi3Hd9GqmO8nvr3i5zGzZ/aOCR+5bBuMPEEqqkdzmrmFw620RFEKihQPBQAP5CqViLmKdxtaXogf3rhV7g9wW1z3nupetg0qUpWAUuLfVj7yz/rW6yOCdm/8AxF/8wrX4t9WPvLP+tbrI4J2b/wDEX/zCgJ8Vi2V0ULIIZmPcFKA6f4/5VAvGMysUtk5WtrBZdTcZBAIJnRwe6dJ3i7es5o6zLH6pH+4NRDA/2lz8U/ooDnB8Tt3AIYSSwiddC0fiqzHt7qLj5QOEPbRYYgHrOqzoTPa2/wAt64HB0z9JnuZ/1pWdsv6sHTT8e81N5mf2t38V/ooCvh+LhlUlYzMqiCDqyK4mY2DQfFfEV6nFl6Xo2AUkuFJbtZHVRGm5JOnKB3ipvMv7S5+Kc9T6lcXuFq8ZnuGDI1XQwRI6mh1OtAc3eJwCVXMoKiQ2+ZC+gjX1R7z3ax+mIC9WZYqSD1dmghmADagDfTUnaprXDAvZe4NANCmyzHqcpP4135jpHSXI7pSPyUBWw3G1uMFCmDm1JEwqlh1dzty08ajseUKMzArlALCcynZLb8jGz9+hA913zHn0lz8U/orz0fy6S5/8P6KAp4byhV1Q5Glhb6oKnW4isomddzJ5QJ3FT2eLhzopGqgyQO0rEEa66rH491SjAf2lz8U/o8B+FeHhwmc9zv8AU3gr+p3Ej2GgLdZnlR+hYj7tq06zPKj9CxH3bUB9MKUFKAjv9k1Qq/f7JqhQHlj69P7l381itSsfpwl1GYNGW4JVGbUtaI7IMdk/hUOP4zh3IDYe/dImJwd2BtPXuIFExvOsU14FVXqbly4FBZiAAJJOgAG5JO1ZuAQ3rhxDCFgrZBWGCGM7n++QsDkqrsSRWC+EsuyPesgKGP0NrDXWBBRgOkYWpua+rAXXXNANW3u2H0t4UL+/dwriPZbCZm9hy+2suUo6V19jsoQfF+i/JesYhhbKW46Rrl+J1Cjp7mZyO4d3MwOdT4+ytuwijRVewBJ5C/a3J/zrB4b5pbVgcPcuObl2W80czF146xQIoA5SANec1Fxa1ZKIzWQoF2z9GmGuNK9KucO3RagqeyBE6S0gV57lk24fOB7HHD73d/q5LXX6n0uEJvXOlIhFkWte0D2rndBgBfCT61ecW4mbeW3bGa9c0RO4AgPdfuRJBJ5kqo1YVi3MRZcRZwYXcZ72FuIo5SLYTO3fBygj1qhwqYSyXzYe9ecset5lckgqDAY2xbRAQQACBzMkkn0xUlul6+x45d23u/T3PqcDhFs21QEkKN2MsTuWY8ySSSe8mqOEfzm6LwzdFbzC1uA7MIa6O9QCVU7HM51BU1iXcNZumbtno7YKkWrWGuPcaNYuMlrszEqmhjViCVqa5iLDArZwURpmvYW5bQcpC9HnaBrEAHbMOWv7vD19jNYfN+i/Jv8AEMd0YCoM1x9ETv2lm7kWQSfYBJIB64dghZtqkljqWYgAszEs7mNJLEn31h4HhuEt5mdDcdtSzYZ4G3VRckIumw9pLHWreTB/sB/7Z/6Ky3LZLr7CsPm/T3NulYmTB/sB/wC2f+irOHx1i2IRGUTMLYuAT36J4VFm4mZKFaN+nuS8W+rH3ln/AFrdZHBOzf8A4i/+YVZ4txq1ltr9JL3bSr9DdiekVtTkgDKjGTA0qtwTs3/4i/8AmFaMFvEYtbZXNPWnYbQNz4SVX2uKjHErcKZIzHKJVpmAYIjTQg699SX8GjkF0ViNpExqD/moPuFSLaUbADnt4Af7D8KAhfGAFxlPUyd3WLmFjXv01io24rbBIOaczLAUmSpcQI5kIzR3CrRtCZgTpy7tvwmoMRw63cBDINdyNDq2Y6jvJP4mgPMBjumBYKQvImddSJ1A7uRO9WqisYRLc5FCz3CP+bmpaAz7HE89wrNkQ7rHTfSdRmWejyfuzE7Grb4kBssPOm1q4y6/vKpUfjpUVnBshMXDlLM2XKvrsWImJ3Y13cwNtmDsilhHWKgnTbWucc9ePzkeifdZtNvD3OcVjCjW1yMc7BS2gVZ7ydz4D+VcWceWcAqArF1Vs0km2WBlcuk5WI1O2sTVi9YD5Z9Vg3vWobWACsGzMQC5VTEA3CSxkCT2miTpmNHmvTYkXh5dVr5+Pt4UeX8dlZNOqWZWLBljLbd5AI6w6u8x7eVC35R6LmSDMMsietom7aCdCT3HmCBslQdxXhtjXQa76DXSNe/So4zezLDEwkqlC/P6/nojHbyptgTkfkBBU6kWzsGJA+kHW2Macp78obofAXmEw1qROh1AOv41pjDIM3VHW303gADflCjTwrP8p/0LEfdtVgpr9TsmLLCaWSNeZ9OKUFK6HAjv9k1Qq/f7JqhQCkUpQFXGre6vRFP3g86iRsRtpI99WqUoDO4MLgDh8p+ku6r39KwIgjaZPvA1rzjq3cidHk+stZswOo6a3tHj/wA781+DXUdrwuXj9NdYWbbAArcYqG0iDBzazyGnLq/wO47pe6S6OtYJss+ZYt3lLEn1tJIgD/avPc8lZflbnvyYXe5s/js972vrex9CmwkQYEiZ15iedVsGt4Ful6MjTKUkHbWQR3+NWqV6DwFbHLdgdCUBnXODESO7wn+VT25gSIMCQDMGNRPP211SgKmGF8XGFzoymuUrIYGRAII1kE89MvOZq3SlAKr4/DNctsi3Gtk5euvaEOrEDUbgFd/WqxSgOLKFVUE5iAAW2kgCTHidapcF7N/+Iv8A5hWhWfwXs3/4i/8AmFAXy4BAJAJ2BOp9g514lwMJUgjvBBGniKiv4JHZHYdZJynTSYncfuj8K44fgehTLmLazJ05AAe4AD3UB1bxyNmgwEJBJGVRDFTqdNwa7GKWVAM5uyQCVOhPaGmyk78jWfhGUC+xUhMz6Zt4uuCQSq85PaMTFTWypeyVzAFGy9YECCvLWSc288gNaAtYfErcEqZHsI5AjfvBBHgRUtUODXFKNlUrDRBJP/bt5RJA2Uqvd1dzub9AQpjbbEAOsmQBIk5SVMDc6g15cx1tQWzAgGDlOaD3ELMVl8OeyCoUXNSupYECNLU6jdQraA9rWpsTftm3dhTo3WHSROjZogtyDGIG06RIAvXsaqFgZkDMQFY6THIa1ODOorF4pdAdwVY6AAi52tUZgFymBGWQd9dNWNbKtIB76A9pSlAKzPKj9CxH3bVp1meVH6FiPu2oD6YUoKUBHf7JqhV+/wBloE6bDesD0s32TF/CT5lAaFKz/SzfZMX8NPmU9LN9kxfw0+ZQGhWfxnHtaUZMubVyCRqluC4E820Uf3p5U9LN9kxfw0+ZT0q32TFfCT5lZkm1SdHTDkoyTkr8Cra4jmvwcQU66i3aCqRctsiENquYzLdYEBY12NeeTl3EOqvcLFGtqeuberkgygtgELE6NrqPGrfpZ/smL+GnzKelm+yYv4afMrmsN5rb5neXaI5HFQWta6cOWi38bI8FxC9FxsRbyKqzOUCYmdrrz/Kq6cXvQE+iN3pChmSgVrL3kPVOsBcniUNXPSzfZMX8NPmUHFW+yYr4SfMq93LRKRFjwttwWvovnHn5FnAYnpbVu5EZ0Vo3jMoMT76nrP8ASzfZMX8NPmU9LN9kxfw0+ZXRbanmk022lRoUrP8ASzfZMX8NPmU9LN9kxfw0+ZVIaFKz/SzfZMX8NPmU9LN9kxfw0+ZQGhWfwXs3/wCIv/mFPSzfZMX8NPmVFw+5ctWndsPf69+8wQIpcKxBBYZ4A076A1aVn+lm+yYv4afMp6Wb7Ji/hp8ygOMGzg3myDNLQAmSQLjBesbazIg9pt50q0LjlrZZYBVswjMQ0rHWHv8Ab7qg9LN9kxfwk+ZT0s32TF/DT5lAScKZyhzrlOY6Bcu4BOn94t+G7dprhrP9LN9kxfwk+ZT0s32TF/DT5lAQ8PxDHLFkKsifo2TtaiAVHZBAJ7wamxd+6bb/AEeoYZRHSTBJBgTGw3jcar2g9Kt9kxfwk+ZT0s32TF/CT5lAR4y5cz3AiAjISCbciQVKryzEkvpqBCneZ1W3NZ3pZvsmL+EnzKelm+yYv4afMoDQpWf6Wb7Ji/hp8ynpZvsmL+GnzKA0KzPKj9CxH3bV36Wb7Ji/hp8yqXGcTcvYe7aTC4nM6lRNtAJPeek0oD7AUpSgFKUoBSlKAUpSgFKUmgFKUoBSk0oBSk0oBSlKAUrPv8HDOzh3Vm3IPIAAR3RAPtFE4RDh+kfSCQCcpIUKJHsA/n31uo8yGhSsVvJ4gDJeZTz0hT1cuoUg+J11NTvwYkEC9dH+IkjUTv7Jjv8ADStOMP5dAadKz8Nwo28kXGhSdDJBBERE8tY7tN+fXo3r5iwMMWEqDvB3PPqgT3fjWajzKXqVn2eE5SSbtxpBGrTEgCR3HfXxqMcGMQLzDWYQBV0aYCjbQAfiedXLHmQ1KVk/9PrmzdI8jUSZ5Ab7nQR7CfaPV4FBLdNcJPOeUkj8CZ9s9+jLD+XQGrSs5+Ezli9cAAI7RO5JmTzEiD+6N9qgteTuQQl66okQobqiCSYHKSdaZY/y6A2KVmPwTMhQ3XjNmBmWBEwJM6DTluJ9nlvgYAI6W4VMiJgBSsQANtI1pljz6A1KVmXuCh93OwWYGaADrm79QQeUab1awWBFqYO8eA0LHQchLHSo1GtGUs0pSsAUpSgFKUoBSlKAgxuFF229skgOpUkbwwgx7jWOPJICcuIvqNdFYACc87DeXmd52it+ldI4koqkyUYB8lcsnzrEAaHW5oMvPX36HTXbQQHkz2WXFX9ACOvKyDmBI9Yb77yZPMbeIsB1KnY7x3d1ZreTlsk9e5BGWM3hEgxIO+u5k611jjSe8uiFEd7gCFrh6Uh7pUmYOiXA7KF5gqqoQZEKNN5qt5E2SZ6R9hp1Y0QqDEaay3vYbEitP0KsABmERtl5OXnQaas20DXavBwG3JMvqhSM2mU5uQG/WOu55yQDVWM1tLoSiDD8DUW0C3IALEFQIhmLAKdcoEgSDqFE1I3Aw0zeuGY9bTSOQ01y0ueTlpp61wAkGA55Tp38z46nXUz6fJ61LGXluebUak6NEzqdZnbXQVO845uhaIn4MiqU6ZlHaPWAMDc+wkyfEnvqXD8LVZi8/VzDt7Zwd/ESIn9VffL6Ft9U9aVChTMxlzRoQVnrNqRz0jSvDwVMrLLANBOushswIPKDyGnhvU7y/wB3QUcNwdGWDcYgkGJ06siB3DWNO6h4P1cvSvJJMsZaCuTTugHfxrhPJmyI7emg62o0A0MSu3Lw7liW1wNFZWDNIMjVR39y7a7bDlEmTmuEugIE8nxoz3CzSSZEpJ0HVYnQDQCec12eCZlym6/uO0EwAOQggf4a9t+T1tSpzOSpnUgz1gwnTkRp3Sw2Jnz/AKeSZzvvOpBncnUidWM+0AiCAauf/t0FEz8MVlUdI8KWM5tZPMt4Gf8AKor3Ale50nSOCYPVIA2QaaTsi8+U14fJ23lC5ngEndTMiNZXUb6HTU8tK6TgFsEGXmRzHqkEAmNdt9zuTOtRSS2l0B7huGQ2YXnYggEFpXSQRAPceex11rteFDKy5jDMG0ABkMGOvjA/ExGkcHgSFiSzd8dXcmT6vs02MSZNRL5NoCOu+UAQAYIiN23PZBjvk7maZk/3dAcL5PWwYF24GyKJDAPAjXQbEgzpEk1atcIyqy9I7Aj1yW2aRuYjeRGs15d4FaYR1hsBDbAJlAHIaf8AI0r2xwdUbMrvsRqQdGA2keC6+FHiWv1dBR6/DVcIC8ZDIyAAawdtRtp7GNVTwM5QFvvmlWkmZy6CQCDlOxE6jSpW8nbU6FxpEZpEa8mBnQxrOgFR/wDS1qZzXOXr6wCTGaM0a6idec71VNL93QHvoD+3vf8Alp2Aokc437++amtcJKk/S3CChQ5jJ1nrT31ynBAM4zmHAHZUmAZOpHWmWmdOttUT+TSFpL3Mu8ZtZjKOtuBE6c9JOgiZ73l0BM3DQQii6wCEgBT3gEBtesY/EE981Nw7Ci2pCuXB11M7AL/t+Ne+jVzFiSTJIMgETGgKgGN//IzM0wXDEtMzKWJaAZPcWOgiBqx0GnhWHK1Vgt0pSuRRSlKAUpSgFKUoBSlKAUpSgFKUoBSlKAUpSgFKUoBSlKAUpSgFKUoBSlKAUpSgFKUoBSlKAUpSgP/Z">
            <a:extLst>
              <a:ext uri="{FF2B5EF4-FFF2-40B4-BE49-F238E27FC236}">
                <a16:creationId xmlns:a16="http://schemas.microsoft.com/office/drawing/2014/main" id="{9B805715-B401-48CE-BAE5-F6B46B4D4580}"/>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sp>
        <p:nvSpPr>
          <p:cNvPr id="129030" name="AutoShape 8" descr="data:image/jpeg;base64,/9j/4AAQSkZJRgABAQAAAQABAAD/2wCEAAkGBhIQEBISEhIUFRUWGRcYGRYVExkXFRsXFRQVFxYXGhYXGygeGB8kGxUXIC8gIycpLCwsFR4xNTAqNiYrLCkBCQoKDgwOGg8PGjUkHyQsKiwpLCwsKTUsNC4qKS81LCksLCw1KiwpKiwsKi4sLCkpLCwtKSovLCwpKjApKSopKf/AABEIAMIBAwMBIgACEQEDEQH/xAAbAAEAAwEBAQEAAAAAAAAAAAAAAwQFAgEGB//EAEgQAAIBAgQCBQgGBwcDBQEAAAECEQADBBIhMQVBEyIyUWEGFBVCcYGT0yMzVHORsjRSU2J0odJjcoKxs8HwFkOSg5Si0eEH/8QAGAEBAQEBAQAAAAAAAAAAAAAAAAECAwT/xAAzEQACAgAEAwcDAwMFAAAAAAAAAQIRAxIhMUFRoQQTYYGR4fBxwdEyQlIFIrEUFSNigv/aAAwDAQACEQMRAD8A/caUpQClKUApWfjvKHC2LiWr2Is27jxlR7iqxkwIBM6nSrmIxC20Z3YKigszEwAqiSSeQABNaySVab7AkpXFq6HUMpBUgEEaggiQQfZXGKxaWlzXGCrKrLGBLsFUT3liAPbUp3QJqVFicSltGe4yoiglmYhVAG5JOgFLOKRy4VgShysAdVbKGg9xhgffSnVglpSlQClVbfFLLXnsLdQ3UAZrYYF1BiCV3G4/EVaqtNbgUqPEYhbaM7sFRAWZiYAVRJJPIAAmuHx1sKjF1AcqEJYAMX7IXvJ5AUSbBPSocLi0uoHtsHUyAymR1SVOvgQR7qmo1WjApVPinGLGFQPiLqWlJyhrjBQWIJiTzgH8KrX/ACqwdu1bvPirC27k5HN1QrRvlM6xz7q0sOclaT9CWatKycX5W4Ky6pcxdhGYKwDXVEq/ZYSdj31rVJQlGm1VlFKzsd5R4WwzJdxFq2yqGKtcUEKzBQSCeZIA75q1g8dbvLntOrrJEqZEqYInwIquEkszWgJ6VFYxaOXCMGKNkaDMMACVPcYYH31LWWq3ApSlQClKUApSlAKUpQClKUApSlAfDcW4PikxGN6LBWMUuLNsh7zqETJbS2Uuo3WdRkLDJPaO1ZXFfJjiFzEYpltMq3ExtvTESlxbthhhzle6Y62kZVCSIBEsP06le+Hbpw2S2rjyS51wM5T4fhnAcTbxCm5ZuOYthLoxWS3atrhVRrTWg3XPShjAUg5wSREVmYbyd4g9u2t2y4yWeH2zmvW3zPhscLl64Ic72xMnUxG+lfpdKi7dPelw58PMZT8px/kbj74xoayy9LZvrlOKzW2ujE27lhhmuknqBhmYLBJGVRE6l7yfxZk9DebD9PmOFGKCXGteZWbdsdILsfR3VaVz6nrawJ/QqVt/1DEfBdfDx8N90TIj84byUx5UNcZ3vJbwGVxiCBnt4lziJGcBiLLAFmHW1jU1r+W3B8VfuIbS3LidFcVUt4joDbxDFeixDHMuYKARzI3Cma+wpXP/AFs86nS0vql+OHiXKfMeSPk7cw13G3Lol7r2znDaPGHtC4+TMcs3RcMQDr3RXyl/yNx64XBonS5hafplW8GuLiTkC3cz4hAYVSAQzBeSGa/UqUh23EjLNpw6KvuMqPy7HeS/Ebl3Eno3i5axttj5wCt3pbBGHYq10x1+UKqSAAQJrV455K4u6mDL5LyWLuHfoUHR3FRbZW6OlN3LcMkfq7GO4/eUrT7fiNp0tPD50GVH5Y/kbxBrLZul6VbadGRispFwcSxFxjK3AJ83uLBPIwNRFScT8kuIBWt2+lNkYjEsqC9mfo3t2egZS99ICsL2heQXnKa/T6Vv/csW7pbt7c/P5qTIj5Tj3k/iMRZ4cnSXA9q7ba7dU21uDLhrqM8NKyXYaAHtGO+s255KXcBfW7hcP56psvaK3byLcFx7z3nulnAQhy8MFA7I0Nfe0rhHtc4rLpWun1+lPjwLlPzPiPkNjLq4gjLanDYVOgsMiYe6bfS9NY6wL2xDBVaR2515bflrwnFYi1hRh1YIpPS2Ay54NuLY+utq2RuXSAbHrQK+xpW327EcoypabaeFfYZUfl1z/wDn1+5ca5dttcYtw0l2vAM3RGMUzBbkZgoGvMyV1q/f8nsZM3LV2/bFzGFbSYvoWV7mJz4e90guDqi1IjUrOimTH6FStP8AqGK6utPryrTXTyJkR+a8d8muI3GuZekNo4m++RboLFGw+HWy6zetwFdbuhcQWDZTpUq+S+O84W8TdZlv4A5zfCzaSwiYsm2tzLqQZEa8pr9FpRdvxFHLS2rb5yGVH5lf4dewmDvXcQHtXrIS6cQ2MLJfv2rxuAJZzadIBk1VT9JlCkCvtPJLCXLeFVrubpbpe9cDEkq15i+TXbICEj9ytmlcsbtTxY5WuN9Nvp8RVGhSlK8hoUpSgFKUoBWDhr5OKcM/rkBTecGMggC1GUj31us0Cah87XxrEo5qOuHiKCdrdUQW7t7piCv0esHIvd+t0xO/7g/3qnxG7cV7vXbJFjYRlVrrrcIIEzlEk8h3RNafna+NPO18ajhaqzUcaneVcOj/AMkHDGZrSySdXgsDmKZmFs8oJXKZqPzK6AAH5LuSeyF8NdVJ17/bNvztfGnna+NXJokyd68zaW5U6C/r1gNokzp3aAGf3v5c60EBgSZManxqLztfGnna+NVRoxKebgUTfxMv1duzFtNet9/rp35f9q0cOWKjOAGjUAyJ8DFcedr4087Xxoo1xLPEzKqS+hQ8oLxUWobKC5DHpGtiOjciWQEjUCpGvXBYtmz1yd/+7pBnrPcQnXnPu7rfna+NPO18azk1bvc2sZKMVW3p6FbHtc6O0QSpz2cwAGoNxAw3MDUzBO29VuFX3a6wLMTD5wwOVHFyEC6CAVnQbhVPOTpedr4087Xxo4f3XYWMlBxo4OGfOGzfqzvEgMD1Z0HW79xUQwj5YnXPm7Z0Egx2esN+4wd51qx52vjTztfGrkRjvWQ4bBkMC0aZuZJ60QJgSO1y5jc615jrt4MvRrI9bqK3MczeSNPA1P52vjXFriNtpymYYqY5MvaHupl0ovePNmas8wVy6WfOoyg9UnRj7VBIjx0P7oqvx+6VtrBy9dQTnZBGu7qCVG1XPO18aedr40cbjViOIlNTryM7CX7v0eSGtntMD0vrmfpHuq20eoY8dq64tcuq5KM0dDdIULPXU24bYyYJgeB0NX/O18aedr41nu9Ks33yz5sq+cyjgZe24ViyB+oXJlkAQsMxEkZs4nuHOpbuDcxtIUCSx6xkTIjbTv51Z87Xxp52vjVyaamXjO7SI8FhnQtmaZjvmRMk+2QPYoqC5ev53GU5ROUi2pJOka9Pr71X2irfna+NPO18auTSiLFdttJnuDZygNwANzAMjw9nsk+01j8TvkYmC+VclsgG89sSXu5oCAhjAXfw761/O18aedr40lC1Vlw8VRk5VuQ4m7eF1AiymmY5VPrGdTdUjT90+/avL9xlxCEsej6O4SI6oKtb6xPsJ/nU/na+NPO18aOPiRYnhwowcXi7ouXAHaBOYywATOmUAZPozlJGfnJaYErscHuM1lS8zLRMk5Q7BNSAT1cup33qbztfGuMRxO3bVnc5VUSSdgO/Ssxw3GV2dMTHU4KKjXiWqUpXU8xHf7JqhV+/2TVCgFKUoBSlKAUpSgFKUoBSlKAUpSgFKUoBWfwXs3/4i/8AmFaFZ/Bezf8A4i/+YUB3xE3hra16ryOrqxKBSC3MdY9xAPhUlrEM5tsqgW2EnMOsAdvW9nI1ZpQGOvErlkDp1YyikEBe0AxcGNjJRe4mI3q3invReCiIAyEAEk+tzO3Lvq8DXlAUcDYuBszXGKkHquIIaREDLIEA8+e1XqUoCpxE3YBtakByRpqcvVEnYzqOUgToaW79xxbKqACSGzDXRokdYbwTseVW6UBlef3LTgXVYqRcIYBYEMxAbu6oAB5gjmDU2IvXWW5kUibcoYGbOROWCeWnLUkj1db80oCjhMPczBzccrqCjCPBSARI79//AMvUpQCszyo/QsR921adZnlR+hYj7tqA+mFKClAR3+yaoVfv9k1RynuNAeUqteu3OmtW0UQ63GZyJC5MkDLnUmS/KYirXmF79pb+C3zaA8pXvmF79pb+C3zaeYXv2lv4LfNoDylRYSzduKTntiGdfqmPYdkn63nln30xdm9bUHPbMsi/VMO3cVJ+t5Zp91TMqs3kebLx2JaVFfBtlQ+IsKWIChkKkk7AA3tT7KmOBu/tLXwW+dVMHlK4s2necl6y0GDltkwe4xe0ry/bZIz37Cztmtkf53qllyu6okpXpwN39pa+E3zqhw4NwsExFhyvaCoWImYmL2mx37qpCWlRYoG0AbmIsIDoM6FZPhN6pvMbv7S38Fvm0B5WfwXs3/4i/wDmFTHEb5b1i5la2rKinMOkcLr9Kcp1J1HKoeCdm/8AxF/8woCbFX3DoqiQQzN1ZPVNsADrDU5j37bVXt8Ud1YrbGjW1EsSGzskx1RoAxE8iDpA1vXcOG3Lf4bjr/JGE1x5kvfc+Pd/roCCzxLNbLBGLAnqZWBguyr6pMwsmAee1cXOKMj9ZYSR1gGJAFg3GnTvgAxyYaEVYHDUBJGeTEnprsmBAk59dKNw9CIOcjuN66R+GegLCmR/9aiva5tplECfexY/ixJNdUApSlAKUpQClKUArM8qP0LEfdtWnWZ5UfoWI+7agPphSgpQHF49U18fe8kgyopvNC7kL1m+m6Uyc0EGAIIOxOs6fX3+yaoUBV4ZgujxBIYnpOleCScsjCrlEnbqTyAzQBW7WXY+vT+5d/NYrUoBSlKAocNuBbTsxAAuXySTAAF64SSTsKy8e13EoGOa1ZNyyFUGLtwG/bGZjE2hzAU59iSuq13gAb7tb/7dq7dZ9e1cN52RCI1VVKue8sncwN/j13JZzQTD2TA3MX7eg8TWP04Xl9j1LXtH/r7kT2LVg5LFm2brQdgIH7S40Zo08STp3kTnhqQWvnpCOsTcjIsa6J2VA79T3k1LgMJkBZo6RzmcjXWIyg/qqNB7J3JqHFqL1zoTqiw1zXfXqWyOYMEkdwA2ajt6swnTqPDd/OnPiR2M18Ss2rPq5eq9wRv3217o6x3lefGMdMOVSzZD3rmwiPbcu3IJVRGrGSTAAJIFaOMxQtW3uNMKCxjfQTAHMnkKrcJwbIGe4Sblw5mkzlEdW0p/VUaeJLNuxrcYpasxLEb0Wi+epGOCq0tiG6Y7w/1SgEkBbXZEfrGW03qvYz4mRbBsYcaB1gXLoE6pH1dvaG7TakZRDNNxIG/dXDgkKIuXiI1SSFtGeTkGf3UYesCNG/fW2jOxhVBYnwAkmuls5mVibNrDR0OHW5eeQqiM7bFmuXWkhRoSxncAAkqDMvBRc62JbpifUP1K6RC29m56vmOu40A64RYaGvXJ6S7qQRGRNejtR+6Dr3sznmANGo3QM/iNlUtKFUKA9kQAAIF63GgrL4J2b/8AEX/zCtfi31Y+8s/61usjgnZv/wARf/MKwCTiHExZ3WRldiZgDKUAB8CXieRjv0mfGrHVZWMqAAw9cwD7Ik+xTUzICCCAQQRr3HcVFh8GlvsrG3MnsiBEkxudu8nmaArWeLqXyNCH6SJYahHKgjvmGPhlI8ambHrmCiTK5gQVyxBPfPLuipL2ER4zLMTBkgid4IIP/JqRFAAUaAAADlA0FAZdjiN5ijdGoRsoiWzBn2OoGgkTptJ5RVhMXc6RlZRCyxK7ZCHybntyuvKCdtKt27SqIVVUdygAfyrqgM9+KE9HkSc+ftGIyFB6mYev/KrGAa6U+mCBu5CSI9p99TXLStGZQ0bZgDHsmuqAUpSgFKUoBWZ5UfoWI+7atOszyo/QsR921AfTClBSgI7/AGTVCr9/smqFAeWPr0/uXfzWK1Ky7H16f3Lv5rFalAK4vXQilmMAAkk7AASTXdZ3HGm2LQ3vEW/8LSbh91sOfaBVStgh8lixwwZwAzvdZgBGrXnMEd4ED3V5x55ayn9pac+xb9pQD73B/wAFWuED6NvvL3+vcqni2zl7nIXbFtf8GITOf/Mlf/TrhJ3h+R7IL/nb8fubNU+EEm0Lh3uEv7m7A9yZR7q94o/0ZUdq51F9r6E+MCW9imrSKAABsNPwrpxPPtD6/b50KHEuvdsWuRY3G8VswQPD6RrX4Ec60azMEwu4m9cBlbYFldozDr3SD7WRTrvaPdUvGsWbdlip67QifeXCETfuYgnwBPKurWyOZHwMZke9v0zs8/udi3Hd9GqmO8nvr3i5zGzZ/aOCR+5bBuMPEEqqkdzmrmFw620RFEKihQPBQAP5CqViLmKdxtaXogf3rhV7g9wW1z3nupetg0qUpWAUuLfVj7yz/rW6yOCdm/8AxF/8wrX4t9WPvLP+tbrI4J2b/wDEX/zCgJ8Vi2V0ULIIZmPcFKA6f4/5VAvGMysUtk5WtrBZdTcZBAIJnRwe6dJ3i7es5o6zLH6pH+4NRDA/2lz8U/ooDnB8Tt3AIYSSwiddC0fiqzHt7qLj5QOEPbRYYgHrOqzoTPa2/wAt64HB0z9JnuZ/1pWdsv6sHTT8e81N5mf2t38V/ooCvh+LhlUlYzMqiCDqyK4mY2DQfFfEV6nFl6Xo2AUkuFJbtZHVRGm5JOnKB3ipvMv7S5+Kc9T6lcXuFq8ZnuGDI1XQwRI6mh1OtAc3eJwCVXMoKiQ2+ZC+gjX1R7z3ax+mIC9WZYqSD1dmghmADagDfTUnaprXDAvZe4NANCmyzHqcpP4135jpHSXI7pSPyUBWw3G1uMFCmDm1JEwqlh1dzty08ajseUKMzArlALCcynZLb8jGz9+hA913zHn0lz8U/orz0fy6S5/8P6KAp4byhV1Q5Glhb6oKnW4isomddzJ5QJ3FT2eLhzopGqgyQO0rEEa66rH491SjAf2lz8U/o8B+FeHhwmc9zv8AU3gr+p3Ej2GgLdZnlR+hYj7tq06zPKj9CxH3bUB9MKUFKAjv9k1Qq/f7JqhQHlj69P7l381itSsfpwl1GYNGW4JVGbUtaI7IMdk/hUOP4zh3IDYe/dImJwd2BtPXuIFExvOsU14FVXqbly4FBZiAAJJOgAG5JO1ZuAQ3rhxDCFgrZBWGCGM7n++QsDkqrsSRWC+EsuyPesgKGP0NrDXWBBRgOkYWpua+rAXXXNANW3u2H0t4UL+/dwriPZbCZm9hy+2suUo6V19jsoQfF+i/JesYhhbKW46Rrl+J1Cjp7mZyO4d3MwOdT4+ytuwijRVewBJ5C/a3J/zrB4b5pbVgcPcuObl2W80czF146xQIoA5SANec1Fxa1ZKIzWQoF2z9GmGuNK9KucO3RagqeyBE6S0gV57lk24fOB7HHD73d/q5LXX6n0uEJvXOlIhFkWte0D2rndBgBfCT61ecW4mbeW3bGa9c0RO4AgPdfuRJBJ5kqo1YVi3MRZcRZwYXcZ72FuIo5SLYTO3fBygj1qhwqYSyXzYe9ecset5lckgqDAY2xbRAQQACBzMkkn0xUlul6+x45d23u/T3PqcDhFs21QEkKN2MsTuWY8ySSSe8mqOEfzm6LwzdFbzC1uA7MIa6O9QCVU7HM51BU1iXcNZumbtno7YKkWrWGuPcaNYuMlrszEqmhjViCVqa5iLDArZwURpmvYW5bQcpC9HnaBrEAHbMOWv7vD19jNYfN+i/Jv8AEMd0YCoM1x9ETv2lm7kWQSfYBJIB64dghZtqkljqWYgAszEs7mNJLEn31h4HhuEt5mdDcdtSzYZ4G3VRckIumw9pLHWreTB/sB/7Z/6Ky3LZLr7CsPm/T3NulYmTB/sB/wC2f+irOHx1i2IRGUTMLYuAT36J4VFm4mZKFaN+nuS8W+rH3ln/AFrdZHBOzf8A4i/+YVZ4txq1ltr9JL3bSr9DdiekVtTkgDKjGTA0qtwTs3/4i/8AmFaMFvEYtbZXNPWnYbQNz4SVX2uKjHErcKZIzHKJVpmAYIjTQg699SX8GjkF0ViNpExqD/moPuFSLaUbADnt4Af7D8KAhfGAFxlPUyd3WLmFjXv01io24rbBIOaczLAUmSpcQI5kIzR3CrRtCZgTpy7tvwmoMRw63cBDINdyNDq2Y6jvJP4mgPMBjumBYKQvImddSJ1A7uRO9WqisYRLc5FCz3CP+bmpaAz7HE89wrNkQ7rHTfSdRmWejyfuzE7Grb4kBssPOm1q4y6/vKpUfjpUVnBshMXDlLM2XKvrsWImJ3Y13cwNtmDsilhHWKgnTbWucc9ePzkeifdZtNvD3OcVjCjW1yMc7BS2gVZ7ydz4D+VcWceWcAqArF1Vs0km2WBlcuk5WI1O2sTVi9YD5Z9Vg3vWobWACsGzMQC5VTEA3CSxkCT2miTpmNHmvTYkXh5dVr5+Pt4UeX8dlZNOqWZWLBljLbd5AI6w6u8x7eVC35R6LmSDMMsietom7aCdCT3HmCBslQdxXhtjXQa76DXSNe/So4zezLDEwkqlC/P6/nojHbyptgTkfkBBU6kWzsGJA+kHW2Macp78obofAXmEw1qROh1AOv41pjDIM3VHW303gADflCjTwrP8p/0LEfdtVgpr9TsmLLCaWSNeZ9OKUFK6HAjv9k1Qq/f7JqhQCkUpQFXGre6vRFP3g86iRsRtpI99WqUoDO4MLgDh8p+ku6r39KwIgjaZPvA1rzjq3cidHk+stZswOo6a3tHj/wA781+DXUdrwuXj9NdYWbbAArcYqG0iDBzazyGnLq/wO47pe6S6OtYJss+ZYt3lLEn1tJIgD/avPc8lZflbnvyYXe5s/js972vrex9CmwkQYEiZ15iedVsGt4Ful6MjTKUkHbWQR3+NWqV6DwFbHLdgdCUBnXODESO7wn+VT25gSIMCQDMGNRPP211SgKmGF8XGFzoymuUrIYGRAII1kE89MvOZq3SlAKr4/DNctsi3Gtk5euvaEOrEDUbgFd/WqxSgOLKFVUE5iAAW2kgCTHidapcF7N/+Iv8A5hWhWfwXs3/4i/8AmFAXy4BAJAJ2BOp9g514lwMJUgjvBBGniKiv4JHZHYdZJynTSYncfuj8K44fgehTLmLazJ05AAe4AD3UB1bxyNmgwEJBJGVRDFTqdNwa7GKWVAM5uyQCVOhPaGmyk78jWfhGUC+xUhMz6Zt4uuCQSq85PaMTFTWypeyVzAFGy9YECCvLWSc288gNaAtYfErcEqZHsI5AjfvBBHgRUtUODXFKNlUrDRBJP/bt5RJA2Uqvd1dzub9AQpjbbEAOsmQBIk5SVMDc6g15cx1tQWzAgGDlOaD3ELMVl8OeyCoUXNSupYECNLU6jdQraA9rWpsTftm3dhTo3WHSROjZogtyDGIG06RIAvXsaqFgZkDMQFY6THIa1ODOorF4pdAdwVY6AAi52tUZgFymBGWQd9dNWNbKtIB76A9pSlAKzPKj9CxH3bVp1meVH6FiPu2oD6YUoKUBHf7JqhV+/wBloE6bDesD0s32TF/CT5lAaFKz/SzfZMX8NPmU9LN9kxfw0+ZQGhWfxnHtaUZMubVyCRqluC4E820Uf3p5U9LN9kxfw0+ZT0q32TFfCT5lZkm1SdHTDkoyTkr8Cra4jmvwcQU66i3aCqRctsiENquYzLdYEBY12NeeTl3EOqvcLFGtqeuberkgygtgELE6NrqPGrfpZ/smL+GnzKelm+yYv4afMrmsN5rb5neXaI5HFQWta6cOWi38bI8FxC9FxsRbyKqzOUCYmdrrz/Kq6cXvQE+iN3pChmSgVrL3kPVOsBcniUNXPSzfZMX8NPmUHFW+yYr4SfMq93LRKRFjwttwWvovnHn5FnAYnpbVu5EZ0Vo3jMoMT76nrP8ASzfZMX8NPmU9LN9kxfw0+ZXRbanmk022lRoUrP8ASzfZMX8NPmU9LN9kxfw0+ZVIaFKz/SzfZMX8NPmU9LN9kxfw0+ZQGhWfwXs3/wCIv/mFPSzfZMX8NPmVFw+5ctWndsPf69+8wQIpcKxBBYZ4A076A1aVn+lm+yYv4afMp6Wb7Ji/hp8ygOMGzg3myDNLQAmSQLjBesbazIg9pt50q0LjlrZZYBVswjMQ0rHWHv8Ab7qg9LN9kxfwk+ZT0s32TF/DT5lAScKZyhzrlOY6Bcu4BOn94t+G7dprhrP9LN9kxfwk+ZT0s32TF/DT5lAQ8PxDHLFkKsifo2TtaiAVHZBAJ7wamxd+6bb/AEeoYZRHSTBJBgTGw3jcar2g9Kt9kxfwk+ZT0s32TF/CT5lAR4y5cz3AiAjISCbciQVKryzEkvpqBCneZ1W3NZ3pZvsmL+EnzKelm+yYv4afMoDQpWf6Wb7Ji/hp8ynpZvsmL+GnzKA0KzPKj9CxH3bV36Wb7Ji/hp8yqXGcTcvYe7aTC4nM6lRNtAJPeek0oD7AUpSgFKUoBSlKAUpSgFKUmgFKUoBSk0oBSk0oBSlKAUrPv8HDOzh3Vm3IPIAAR3RAPtFE4RDh+kfSCQCcpIUKJHsA/n31uo8yGhSsVvJ4gDJeZTz0hT1cuoUg+J11NTvwYkEC9dH+IkjUTv7Jjv8ADStOMP5dAadKz8Nwo28kXGhSdDJBBERE8tY7tN+fXo3r5iwMMWEqDvB3PPqgT3fjWajzKXqVn2eE5SSbtxpBGrTEgCR3HfXxqMcGMQLzDWYQBV0aYCjbQAfiedXLHmQ1KVk/9PrmzdI8jUSZ5Ab7nQR7CfaPV4FBLdNcJPOeUkj8CZ9s9+jLD+XQGrSs5+Ezli9cAAI7RO5JmTzEiD+6N9qgteTuQQl66okQobqiCSYHKSdaZY/y6A2KVmPwTMhQ3XjNmBmWBEwJM6DTluJ9nlvgYAI6W4VMiJgBSsQANtI1pljz6A1KVmXuCh93OwWYGaADrm79QQeUab1awWBFqYO8eA0LHQchLHSo1GtGUs0pSsAUpSgFKUoBSlKAgxuFF229skgOpUkbwwgx7jWOPJICcuIvqNdFYACc87DeXmd52it+ldI4koqkyUYB8lcsnzrEAaHW5oMvPX36HTXbQQHkz2WXFX9ACOvKyDmBI9Yb77yZPMbeIsB1KnY7x3d1ZreTlsk9e5BGWM3hEgxIO+u5k611jjSe8uiFEd7gCFrh6Uh7pUmYOiXA7KF5gqqoQZEKNN5qt5E2SZ6R9hp1Y0QqDEaay3vYbEitP0KsABmERtl5OXnQaas20DXavBwG3JMvqhSM2mU5uQG/WOu55yQDVWM1tLoSiDD8DUW0C3IALEFQIhmLAKdcoEgSDqFE1I3Aw0zeuGY9bTSOQ01y0ueTlpp61wAkGA55Tp38z46nXUz6fJ61LGXluebUak6NEzqdZnbXQVO845uhaIn4MiqU6ZlHaPWAMDc+wkyfEnvqXD8LVZi8/VzDt7Zwd/ESIn9VffL6Ft9U9aVChTMxlzRoQVnrNqRz0jSvDwVMrLLANBOushswIPKDyGnhvU7y/wB3QUcNwdGWDcYgkGJ06siB3DWNO6h4P1cvSvJJMsZaCuTTugHfxrhPJmyI7emg62o0A0MSu3Lw7liW1wNFZWDNIMjVR39y7a7bDlEmTmuEugIE8nxoz3CzSSZEpJ0HVYnQDQCec12eCZlym6/uO0EwAOQggf4a9t+T1tSpzOSpnUgz1gwnTkRp3Sw2Jnz/AKeSZzvvOpBncnUidWM+0AiCAauf/t0FEz8MVlUdI8KWM5tZPMt4Gf8AKor3Ale50nSOCYPVIA2QaaTsi8+U14fJ23lC5ngEndTMiNZXUb6HTU8tK6TgFsEGXmRzHqkEAmNdt9zuTOtRSS2l0B7huGQ2YXnYggEFpXSQRAPceex11rteFDKy5jDMG0ABkMGOvjA/ExGkcHgSFiSzd8dXcmT6vs02MSZNRL5NoCOu+UAQAYIiN23PZBjvk7maZk/3dAcL5PWwYF24GyKJDAPAjXQbEgzpEk1atcIyqy9I7Aj1yW2aRuYjeRGs15d4FaYR1hsBDbAJlAHIaf8AI0r2xwdUbMrvsRqQdGA2keC6+FHiWv1dBR6/DVcIC8ZDIyAAawdtRtp7GNVTwM5QFvvmlWkmZy6CQCDlOxE6jSpW8nbU6FxpEZpEa8mBnQxrOgFR/wDS1qZzXOXr6wCTGaM0a6idec71VNL93QHvoD+3vf8Alp2Aokc437++amtcJKk/S3CChQ5jJ1nrT31ynBAM4zmHAHZUmAZOpHWmWmdOttUT+TSFpL3Mu8ZtZjKOtuBE6c9JOgiZ73l0BM3DQQii6wCEgBT3gEBtesY/EE981Nw7Ci2pCuXB11M7AL/t+Ne+jVzFiSTJIMgETGgKgGN//IzM0wXDEtMzKWJaAZPcWOgiBqx0GnhWHK1Vgt0pSuRRSlKAUpSgFKUoBSlKAUpSgFKUoBSlKAUpSgFKUoBSlKAUpSgFKUoBSlKAUpSgFKUoBSlKAUpSgP/Z">
            <a:extLst>
              <a:ext uri="{FF2B5EF4-FFF2-40B4-BE49-F238E27FC236}">
                <a16:creationId xmlns:a16="http://schemas.microsoft.com/office/drawing/2014/main" id="{4B0CA217-BFC0-473A-87AF-DD27CEAA2D99}"/>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t-IT" altLang="it-IT" sz="1800">
              <a:latin typeface="Arial" panose="020B0604020202020204" pitchFamily="34" charset="0"/>
            </a:endParaRPr>
          </a:p>
        </p:txBody>
      </p:sp>
      <p:pic>
        <p:nvPicPr>
          <p:cNvPr id="129031" name="Picture 10" descr="amp 62735">
            <a:extLst>
              <a:ext uri="{FF2B5EF4-FFF2-40B4-BE49-F238E27FC236}">
                <a16:creationId xmlns:a16="http://schemas.microsoft.com/office/drawing/2014/main" id="{FE18D88D-5D05-4E2D-8C4F-C25521B48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19400"/>
            <a:ext cx="5116513"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a:extLst>
              <a:ext uri="{FF2B5EF4-FFF2-40B4-BE49-F238E27FC236}">
                <a16:creationId xmlns:a16="http://schemas.microsoft.com/office/drawing/2014/main" id="{FA361E26-57FB-4B5B-8995-825AF665BD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8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6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CasellaDiTesto 1">
            <a:extLst>
              <a:ext uri="{FF2B5EF4-FFF2-40B4-BE49-F238E27FC236}">
                <a16:creationId xmlns:a16="http://schemas.microsoft.com/office/drawing/2014/main" id="{C4B6B19B-2100-4D63-9941-713C2CCEBA5E}"/>
              </a:ext>
            </a:extLst>
          </p:cNvPr>
          <p:cNvSpPr txBox="1"/>
          <p:nvPr/>
        </p:nvSpPr>
        <p:spPr>
          <a:xfrm>
            <a:off x="231778" y="2690457"/>
            <a:ext cx="3378562"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kern="1200">
                <a:solidFill>
                  <a:srgbClr val="FFFFFF"/>
                </a:solidFill>
                <a:latin typeface="+mj-lt"/>
                <a:ea typeface="+mj-ea"/>
                <a:cs typeface="+mj-cs"/>
              </a:rPr>
              <a:t>Chromatin-Immunoprecipitation</a:t>
            </a:r>
          </a:p>
        </p:txBody>
      </p:sp>
      <p:pic>
        <p:nvPicPr>
          <p:cNvPr id="3074" name="Picture 2" descr="ChIP Protocol Steps">
            <a:extLst>
              <a:ext uri="{FF2B5EF4-FFF2-40B4-BE49-F238E27FC236}">
                <a16:creationId xmlns:a16="http://schemas.microsoft.com/office/drawing/2014/main" id="{3F8DC12D-371F-4196-BAE5-5334DC183D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4149" y="467208"/>
            <a:ext cx="4582305"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57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mage result for esperimento beadle e tatum">
            <a:extLst>
              <a:ext uri="{FF2B5EF4-FFF2-40B4-BE49-F238E27FC236}">
                <a16:creationId xmlns:a16="http://schemas.microsoft.com/office/drawing/2014/main" id="{EE72453E-0B25-45AC-A6DD-AD69E8F6C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837"/>
          <a:stretch/>
        </p:blipFill>
        <p:spPr bwMode="auto">
          <a:xfrm>
            <a:off x="4772525" y="557189"/>
            <a:ext cx="7097742" cy="5743616"/>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0B9CCA00-7D29-49D3-B8D8-E8AF985738D6}"/>
              </a:ext>
            </a:extLst>
          </p:cNvPr>
          <p:cNvPicPr>
            <a:picLocks noChangeAspect="1"/>
          </p:cNvPicPr>
          <p:nvPr/>
        </p:nvPicPr>
        <p:blipFill>
          <a:blip r:embed="rId4"/>
          <a:stretch>
            <a:fillRect/>
          </a:stretch>
        </p:blipFill>
        <p:spPr>
          <a:xfrm>
            <a:off x="183295" y="4318661"/>
            <a:ext cx="4429125" cy="1028700"/>
          </a:xfrm>
          <a:prstGeom prst="rect">
            <a:avLst/>
          </a:prstGeom>
        </p:spPr>
      </p:pic>
      <p:pic>
        <p:nvPicPr>
          <p:cNvPr id="1030" name="Picture 6" descr="Image result for beadle and tatum">
            <a:extLst>
              <a:ext uri="{FF2B5EF4-FFF2-40B4-BE49-F238E27FC236}">
                <a16:creationId xmlns:a16="http://schemas.microsoft.com/office/drawing/2014/main" id="{6EA67E21-E39C-4A7D-A198-53E47E259C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597" y="1510639"/>
            <a:ext cx="4322519" cy="198966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468EEE32-4275-4E18-BFEC-C4D09AA58F47}"/>
              </a:ext>
            </a:extLst>
          </p:cNvPr>
          <p:cNvSpPr txBox="1"/>
          <p:nvPr/>
        </p:nvSpPr>
        <p:spPr>
          <a:xfrm>
            <a:off x="1251626" y="527356"/>
            <a:ext cx="2293898" cy="523220"/>
          </a:xfrm>
          <a:prstGeom prst="rect">
            <a:avLst/>
          </a:prstGeom>
          <a:noFill/>
        </p:spPr>
        <p:txBody>
          <a:bodyPr wrap="none" rtlCol="0">
            <a:spAutoFit/>
          </a:bodyPr>
          <a:lstStyle/>
          <a:p>
            <a:r>
              <a:rPr lang="it-IT" sz="2800" b="1" dirty="0"/>
              <a:t>NEUROSPORA</a:t>
            </a:r>
          </a:p>
        </p:txBody>
      </p:sp>
      <p:sp>
        <p:nvSpPr>
          <p:cNvPr id="2" name="CasellaDiTesto 1">
            <a:extLst>
              <a:ext uri="{FF2B5EF4-FFF2-40B4-BE49-F238E27FC236}">
                <a16:creationId xmlns:a16="http://schemas.microsoft.com/office/drawing/2014/main" id="{14A047D0-C6A9-45DA-AD37-D2F972688600}"/>
              </a:ext>
            </a:extLst>
          </p:cNvPr>
          <p:cNvSpPr txBox="1"/>
          <p:nvPr/>
        </p:nvSpPr>
        <p:spPr>
          <a:xfrm>
            <a:off x="7893934" y="5931473"/>
            <a:ext cx="806631" cy="461665"/>
          </a:xfrm>
          <a:prstGeom prst="rect">
            <a:avLst/>
          </a:prstGeom>
          <a:noFill/>
        </p:spPr>
        <p:txBody>
          <a:bodyPr wrap="none" rtlCol="0">
            <a:spAutoFit/>
          </a:bodyPr>
          <a:lstStyle/>
          <a:p>
            <a:r>
              <a:rPr lang="it-IT" sz="2400" b="1" dirty="0"/>
              <a:t>1941</a:t>
            </a:r>
          </a:p>
        </p:txBody>
      </p:sp>
    </p:spTree>
    <p:extLst>
      <p:ext uri="{BB962C8B-B14F-4D97-AF65-F5344CB8AC3E}">
        <p14:creationId xmlns:p14="http://schemas.microsoft.com/office/powerpoint/2010/main" val="143370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11CC3F8-7957-4E31-B356-28C2018DB94C}"/>
              </a:ext>
            </a:extLst>
          </p:cNvPr>
          <p:cNvSpPr txBox="1"/>
          <p:nvPr/>
        </p:nvSpPr>
        <p:spPr>
          <a:xfrm>
            <a:off x="1705232" y="1454660"/>
            <a:ext cx="8183261" cy="3046988"/>
          </a:xfrm>
          <a:prstGeom prst="rect">
            <a:avLst/>
          </a:prstGeom>
          <a:noFill/>
        </p:spPr>
        <p:txBody>
          <a:bodyPr wrap="square">
            <a:spAutoFit/>
          </a:bodyPr>
          <a:lstStyle/>
          <a:p>
            <a:pPr algn="just"/>
            <a:r>
              <a:rPr lang="en-US" sz="3200" b="0" i="0" dirty="0">
                <a:solidFill>
                  <a:srgbClr val="2E2E2E"/>
                </a:solidFill>
                <a:effectLst/>
                <a:latin typeface="NexusSans"/>
              </a:rPr>
              <a:t>The total number of genes transcribed at a given time is considerably higher than the number of detectable sites of ongoing transcription, it was proposed that several genes can be simultaneously transcribed by a single TF (Fraser and </a:t>
            </a:r>
            <a:r>
              <a:rPr lang="en-US" sz="3200" b="0" i="0" dirty="0" err="1">
                <a:solidFill>
                  <a:srgbClr val="2E2E2E"/>
                </a:solidFill>
                <a:effectLst/>
                <a:latin typeface="NexusSans"/>
              </a:rPr>
              <a:t>Bickmore</a:t>
            </a:r>
            <a:r>
              <a:rPr lang="en-US" sz="3200" b="0" i="0" dirty="0">
                <a:solidFill>
                  <a:srgbClr val="2E2E2E"/>
                </a:solidFill>
                <a:effectLst/>
                <a:latin typeface="NexusSans"/>
              </a:rPr>
              <a:t>, 2007). </a:t>
            </a:r>
            <a:endParaRPr lang="it-IT" sz="3200" dirty="0"/>
          </a:p>
        </p:txBody>
      </p:sp>
    </p:spTree>
    <p:extLst>
      <p:ext uri="{BB962C8B-B14F-4D97-AF65-F5344CB8AC3E}">
        <p14:creationId xmlns:p14="http://schemas.microsoft.com/office/powerpoint/2010/main" val="136707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0E04F57-E0B6-4C12-84C0-9BAD1B91E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551" y="-6178"/>
            <a:ext cx="4514850" cy="66579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o 1">
            <a:extLst>
              <a:ext uri="{FF2B5EF4-FFF2-40B4-BE49-F238E27FC236}">
                <a16:creationId xmlns:a16="http://schemas.microsoft.com/office/drawing/2014/main" id="{BFB0A35C-EE3A-4D64-8713-CF1D90FD9841}"/>
              </a:ext>
            </a:extLst>
          </p:cNvPr>
          <p:cNvGrpSpPr/>
          <p:nvPr/>
        </p:nvGrpSpPr>
        <p:grpSpPr>
          <a:xfrm>
            <a:off x="-127687" y="143984"/>
            <a:ext cx="8087496" cy="6507813"/>
            <a:chOff x="1981200" y="-554083"/>
            <a:chExt cx="8087496" cy="6507813"/>
          </a:xfrm>
        </p:grpSpPr>
        <p:grpSp>
          <p:nvGrpSpPr>
            <p:cNvPr id="15362" name="Gruppo 16">
              <a:extLst>
                <a:ext uri="{FF2B5EF4-FFF2-40B4-BE49-F238E27FC236}">
                  <a16:creationId xmlns:a16="http://schemas.microsoft.com/office/drawing/2014/main" id="{177D0C30-7787-4219-B36D-80A4A33F034F}"/>
                </a:ext>
              </a:extLst>
            </p:cNvPr>
            <p:cNvGrpSpPr>
              <a:grpSpLocks/>
            </p:cNvGrpSpPr>
            <p:nvPr/>
          </p:nvGrpSpPr>
          <p:grpSpPr bwMode="auto">
            <a:xfrm>
              <a:off x="2108886" y="-554083"/>
              <a:ext cx="7959810" cy="6507813"/>
              <a:chOff x="5227138" y="867232"/>
              <a:chExt cx="4860315" cy="4329165"/>
            </a:xfrm>
          </p:grpSpPr>
          <p:pic>
            <p:nvPicPr>
              <p:cNvPr id="15369" name="Picture 9" descr="C:\Users\SONY\Desktop\Immagine1.tif">
                <a:extLst>
                  <a:ext uri="{FF2B5EF4-FFF2-40B4-BE49-F238E27FC236}">
                    <a16:creationId xmlns:a16="http://schemas.microsoft.com/office/drawing/2014/main" id="{E88614DA-CA5A-4C99-87A3-B51F3323F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35822"/>
                <a:ext cx="3024336" cy="39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CasellaDiTesto 9">
                <a:extLst>
                  <a:ext uri="{FF2B5EF4-FFF2-40B4-BE49-F238E27FC236}">
                    <a16:creationId xmlns:a16="http://schemas.microsoft.com/office/drawing/2014/main" id="{9284AC61-53AC-4349-8F38-0CCEEC21B831}"/>
                  </a:ext>
                </a:extLst>
              </p:cNvPr>
              <p:cNvSpPr txBox="1">
                <a:spLocks noChangeArrowheads="1"/>
              </p:cNvSpPr>
              <p:nvPr/>
            </p:nvSpPr>
            <p:spPr bwMode="auto">
              <a:xfrm>
                <a:off x="5227138" y="867232"/>
                <a:ext cx="4860315" cy="307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dirty="0" err="1">
                    <a:ln>
                      <a:noFill/>
                    </a:ln>
                    <a:solidFill>
                      <a:srgbClr val="FFC000"/>
                    </a:solidFill>
                    <a:effectLst/>
                    <a:uLnTx/>
                    <a:uFillTx/>
                    <a:latin typeface="Arial" panose="020B0604020202020204" pitchFamily="34" charset="0"/>
                    <a:ea typeface="+mn-ea"/>
                    <a:cs typeface="+mn-cs"/>
                  </a:rPr>
                  <a:t>Transcription</a:t>
                </a:r>
                <a:r>
                  <a:rPr kumimoji="0" lang="it-IT" altLang="it-IT" sz="24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a:t>
                </a:r>
                <a:r>
                  <a:rPr kumimoji="0" lang="it-IT" altLang="it-IT" sz="2400" b="1" i="0" u="none" strike="noStrike" kern="1200" cap="none" spc="0" normalizeH="0" baseline="0" noProof="0" dirty="0" err="1">
                    <a:ln>
                      <a:noFill/>
                    </a:ln>
                    <a:solidFill>
                      <a:srgbClr val="FFC000"/>
                    </a:solidFill>
                    <a:effectLst/>
                    <a:uLnTx/>
                    <a:uFillTx/>
                    <a:latin typeface="Arial" panose="020B0604020202020204" pitchFamily="34" charset="0"/>
                    <a:ea typeface="+mn-ea"/>
                    <a:cs typeface="+mn-cs"/>
                  </a:rPr>
                  <a:t>factories</a:t>
                </a:r>
                <a:r>
                  <a:rPr kumimoji="0" lang="it-IT" altLang="it-IT" sz="24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and </a:t>
                </a:r>
                <a:r>
                  <a:rPr kumimoji="0" lang="it-IT" altLang="it-IT" sz="2400" b="1" i="0" u="none" strike="noStrike" kern="1200" cap="none" spc="0" normalizeH="0" baseline="0" noProof="0" dirty="0" err="1">
                    <a:ln>
                      <a:noFill/>
                    </a:ln>
                    <a:solidFill>
                      <a:srgbClr val="FFC000"/>
                    </a:solidFill>
                    <a:effectLst/>
                    <a:uLnTx/>
                    <a:uFillTx/>
                    <a:latin typeface="Arial" panose="020B0604020202020204" pitchFamily="34" charset="0"/>
                    <a:ea typeface="+mn-ea"/>
                    <a:cs typeface="+mn-cs"/>
                  </a:rPr>
                  <a:t>chromatin</a:t>
                </a:r>
                <a:r>
                  <a:rPr kumimoji="0" lang="it-IT" altLang="it-IT" sz="24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a:t>
                </a:r>
                <a:r>
                  <a:rPr kumimoji="0" lang="it-IT" altLang="it-IT" sz="2400" b="1" i="0" u="none" strike="noStrike" kern="1200" cap="none" spc="0" normalizeH="0" baseline="0" noProof="0" dirty="0" err="1">
                    <a:ln>
                      <a:noFill/>
                    </a:ln>
                    <a:solidFill>
                      <a:srgbClr val="FFC000"/>
                    </a:solidFill>
                    <a:effectLst/>
                    <a:uLnTx/>
                    <a:uFillTx/>
                    <a:latin typeface="Arial" panose="020B0604020202020204" pitchFamily="34" charset="0"/>
                    <a:ea typeface="+mn-ea"/>
                    <a:cs typeface="+mn-cs"/>
                  </a:rPr>
                  <a:t>topology</a:t>
                </a:r>
                <a:endParaRPr kumimoji="0" lang="it-IT" altLang="it-IT" sz="24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grpSp>
        <p:grpSp>
          <p:nvGrpSpPr>
            <p:cNvPr id="15363" name="Gruppo 9">
              <a:extLst>
                <a:ext uri="{FF2B5EF4-FFF2-40B4-BE49-F238E27FC236}">
                  <a16:creationId xmlns:a16="http://schemas.microsoft.com/office/drawing/2014/main" id="{DC377566-C558-44F1-9FE0-933587AE8BD6}"/>
                </a:ext>
              </a:extLst>
            </p:cNvPr>
            <p:cNvGrpSpPr>
              <a:grpSpLocks/>
            </p:cNvGrpSpPr>
            <p:nvPr/>
          </p:nvGrpSpPr>
          <p:grpSpPr bwMode="auto">
            <a:xfrm>
              <a:off x="2209800" y="838200"/>
              <a:ext cx="1600200" cy="369888"/>
              <a:chOff x="685800" y="838200"/>
              <a:chExt cx="1600200" cy="369332"/>
            </a:xfrm>
          </p:grpSpPr>
          <p:sp>
            <p:nvSpPr>
              <p:cNvPr id="15367" name="CasellaDiTesto 7">
                <a:extLst>
                  <a:ext uri="{FF2B5EF4-FFF2-40B4-BE49-F238E27FC236}">
                    <a16:creationId xmlns:a16="http://schemas.microsoft.com/office/drawing/2014/main" id="{F84F6078-E2AF-4127-B68B-A6110651C3C1}"/>
                  </a:ext>
                </a:extLst>
              </p:cNvPr>
              <p:cNvSpPr txBox="1">
                <a:spLocks noChangeArrowheads="1"/>
              </p:cNvSpPr>
              <p:nvPr/>
            </p:nvSpPr>
            <p:spPr bwMode="auto">
              <a:xfrm>
                <a:off x="685800" y="838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Controllo</a:t>
                </a:r>
              </a:p>
            </p:txBody>
          </p:sp>
          <p:sp>
            <p:nvSpPr>
              <p:cNvPr id="9" name="Freccia a destra 8">
                <a:extLst>
                  <a:ext uri="{FF2B5EF4-FFF2-40B4-BE49-F238E27FC236}">
                    <a16:creationId xmlns:a16="http://schemas.microsoft.com/office/drawing/2014/main" id="{9F579AB1-E393-4B62-8600-104E3DAEB970}"/>
                  </a:ext>
                </a:extLst>
              </p:cNvPr>
              <p:cNvSpPr/>
              <p:nvPr/>
            </p:nvSpPr>
            <p:spPr>
              <a:xfrm>
                <a:off x="1981200" y="914285"/>
                <a:ext cx="304800" cy="15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364" name="Gruppo 10">
              <a:extLst>
                <a:ext uri="{FF2B5EF4-FFF2-40B4-BE49-F238E27FC236}">
                  <a16:creationId xmlns:a16="http://schemas.microsoft.com/office/drawing/2014/main" id="{C8528728-3DE5-4D7C-8581-E4F010C24FEB}"/>
                </a:ext>
              </a:extLst>
            </p:cNvPr>
            <p:cNvGrpSpPr>
              <a:grpSpLocks/>
            </p:cNvGrpSpPr>
            <p:nvPr/>
          </p:nvGrpSpPr>
          <p:grpSpPr bwMode="auto">
            <a:xfrm>
              <a:off x="1981200" y="1905000"/>
              <a:ext cx="1828800" cy="646113"/>
              <a:chOff x="457200" y="838200"/>
              <a:chExt cx="1828800" cy="646331"/>
            </a:xfrm>
          </p:grpSpPr>
          <p:sp>
            <p:nvSpPr>
              <p:cNvPr id="15365" name="CasellaDiTesto 11">
                <a:extLst>
                  <a:ext uri="{FF2B5EF4-FFF2-40B4-BE49-F238E27FC236}">
                    <a16:creationId xmlns:a16="http://schemas.microsoft.com/office/drawing/2014/main" id="{A720F90B-E05E-4F6D-9B99-355646078E07}"/>
                  </a:ext>
                </a:extLst>
              </p:cNvPr>
              <p:cNvSpPr txBox="1">
                <a:spLocks noChangeArrowheads="1"/>
              </p:cNvSpPr>
              <p:nvPr/>
            </p:nvSpPr>
            <p:spPr bwMode="auto">
              <a:xfrm>
                <a:off x="457200" y="838200"/>
                <a:ext cx="1569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Induzione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 estrogeni</a:t>
                </a:r>
              </a:p>
            </p:txBody>
          </p:sp>
          <p:sp>
            <p:nvSpPr>
              <p:cNvPr id="13" name="Freccia a destra 12">
                <a:extLst>
                  <a:ext uri="{FF2B5EF4-FFF2-40B4-BE49-F238E27FC236}">
                    <a16:creationId xmlns:a16="http://schemas.microsoft.com/office/drawing/2014/main" id="{9D01BA85-D324-4EB5-80DE-4FD29BE2869A}"/>
                  </a:ext>
                </a:extLst>
              </p:cNvPr>
              <p:cNvSpPr/>
              <p:nvPr/>
            </p:nvSpPr>
            <p:spPr>
              <a:xfrm>
                <a:off x="1981200" y="914426"/>
                <a:ext cx="304800" cy="152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2" name="Picture 2" descr="Image result for questions">
            <a:extLst>
              <a:ext uri="{FF2B5EF4-FFF2-40B4-BE49-F238E27FC236}">
                <a16:creationId xmlns:a16="http://schemas.microsoft.com/office/drawing/2014/main" id="{FA292D49-7426-4E01-820F-5E7F1EA923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2800" y="457200"/>
            <a:ext cx="10566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09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4" name="Picture 6" descr="Figure thumbnail gr1">
            <a:extLst>
              <a:ext uri="{FF2B5EF4-FFF2-40B4-BE49-F238E27FC236}">
                <a16:creationId xmlns:a16="http://schemas.microsoft.com/office/drawing/2014/main" id="{219554E2-1CFA-455C-BCB7-37D24C583A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44"/>
          <a:stretch/>
        </p:blipFill>
        <p:spPr bwMode="auto">
          <a:xfrm>
            <a:off x="321734" y="557189"/>
            <a:ext cx="4276956" cy="57436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Gen 06-01smc">
            <a:extLst>
              <a:ext uri="{FF2B5EF4-FFF2-40B4-BE49-F238E27FC236}">
                <a16:creationId xmlns:a16="http://schemas.microsoft.com/office/drawing/2014/main" id="{EBB9A46B-7C4B-479C-BDFC-D04D3A1A1D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0" r="2175" b="-1"/>
          <a:stretch/>
        </p:blipFill>
        <p:spPr bwMode="auto">
          <a:xfrm>
            <a:off x="4772525" y="557189"/>
            <a:ext cx="7097742" cy="574361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ED0D00C0-2DFD-40AC-88A3-BC48AB98A676}"/>
              </a:ext>
            </a:extLst>
          </p:cNvPr>
          <p:cNvSpPr txBox="1"/>
          <p:nvPr/>
        </p:nvSpPr>
        <p:spPr>
          <a:xfrm>
            <a:off x="3533422" y="93929"/>
            <a:ext cx="3950505" cy="369332"/>
          </a:xfrm>
          <a:prstGeom prst="rect">
            <a:avLst/>
          </a:prstGeom>
          <a:noFill/>
        </p:spPr>
        <p:txBody>
          <a:bodyPr wrap="none" rtlCol="0">
            <a:spAutoFit/>
          </a:bodyPr>
          <a:lstStyle/>
          <a:p>
            <a:r>
              <a:rPr lang="it-IT" b="1" dirty="0"/>
              <a:t>ERRORI CONGENITI DEL METABOLISMO</a:t>
            </a:r>
          </a:p>
        </p:txBody>
      </p:sp>
    </p:spTree>
    <p:extLst>
      <p:ext uri="{BB962C8B-B14F-4D97-AF65-F5344CB8AC3E}">
        <p14:creationId xmlns:p14="http://schemas.microsoft.com/office/powerpoint/2010/main" val="210347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51DD4-E784-4F4D-B6B0-C94C2CC6E981}"/>
              </a:ext>
            </a:extLst>
          </p:cNvPr>
          <p:cNvSpPr>
            <a:spLocks noGrp="1"/>
          </p:cNvSpPr>
          <p:nvPr>
            <p:ph type="title"/>
          </p:nvPr>
        </p:nvSpPr>
        <p:spPr>
          <a:xfrm>
            <a:off x="3371335" y="1205385"/>
            <a:ext cx="4499919" cy="1325563"/>
          </a:xfrm>
        </p:spPr>
        <p:txBody>
          <a:bodyPr/>
          <a:lstStyle/>
          <a:p>
            <a:r>
              <a:rPr lang="it-IT" b="1" dirty="0"/>
              <a:t>ERA Postgenomica</a:t>
            </a:r>
          </a:p>
        </p:txBody>
      </p:sp>
      <p:sp>
        <p:nvSpPr>
          <p:cNvPr id="4" name="Titolo 1">
            <a:extLst>
              <a:ext uri="{FF2B5EF4-FFF2-40B4-BE49-F238E27FC236}">
                <a16:creationId xmlns:a16="http://schemas.microsoft.com/office/drawing/2014/main" id="{D6E8C138-4B74-40AE-AECE-677BD7E10E7E}"/>
              </a:ext>
            </a:extLst>
          </p:cNvPr>
          <p:cNvSpPr txBox="1">
            <a:spLocks/>
          </p:cNvSpPr>
          <p:nvPr/>
        </p:nvSpPr>
        <p:spPr>
          <a:xfrm>
            <a:off x="1121375" y="2766218"/>
            <a:ext cx="4499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t>Genoma</a:t>
            </a:r>
          </a:p>
        </p:txBody>
      </p:sp>
      <p:sp>
        <p:nvSpPr>
          <p:cNvPr id="5" name="Titolo 1">
            <a:extLst>
              <a:ext uri="{FF2B5EF4-FFF2-40B4-BE49-F238E27FC236}">
                <a16:creationId xmlns:a16="http://schemas.microsoft.com/office/drawing/2014/main" id="{085852F2-01A0-434A-9587-9B2E0488E870}"/>
              </a:ext>
            </a:extLst>
          </p:cNvPr>
          <p:cNvSpPr txBox="1">
            <a:spLocks/>
          </p:cNvSpPr>
          <p:nvPr/>
        </p:nvSpPr>
        <p:spPr>
          <a:xfrm>
            <a:off x="6570706" y="2530948"/>
            <a:ext cx="34135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err="1"/>
              <a:t>Trascrittoma</a:t>
            </a:r>
            <a:endParaRPr lang="it-IT" b="1" dirty="0"/>
          </a:p>
        </p:txBody>
      </p:sp>
      <p:sp>
        <p:nvSpPr>
          <p:cNvPr id="6" name="Titolo 1">
            <a:extLst>
              <a:ext uri="{FF2B5EF4-FFF2-40B4-BE49-F238E27FC236}">
                <a16:creationId xmlns:a16="http://schemas.microsoft.com/office/drawing/2014/main" id="{4F707B59-5A99-4DE2-9089-3661665710C9}"/>
              </a:ext>
            </a:extLst>
          </p:cNvPr>
          <p:cNvSpPr txBox="1">
            <a:spLocks/>
          </p:cNvSpPr>
          <p:nvPr/>
        </p:nvSpPr>
        <p:spPr>
          <a:xfrm>
            <a:off x="2406481" y="4091781"/>
            <a:ext cx="34135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err="1"/>
              <a:t>Epigenoma</a:t>
            </a:r>
            <a:endParaRPr lang="it-IT" b="1" dirty="0"/>
          </a:p>
        </p:txBody>
      </p:sp>
      <p:sp>
        <p:nvSpPr>
          <p:cNvPr id="7" name="Titolo 1">
            <a:extLst>
              <a:ext uri="{FF2B5EF4-FFF2-40B4-BE49-F238E27FC236}">
                <a16:creationId xmlns:a16="http://schemas.microsoft.com/office/drawing/2014/main" id="{55FD70CE-FF0C-4AF1-BDE5-C5DE8B9E42D3}"/>
              </a:ext>
            </a:extLst>
          </p:cNvPr>
          <p:cNvSpPr txBox="1">
            <a:spLocks/>
          </p:cNvSpPr>
          <p:nvPr/>
        </p:nvSpPr>
        <p:spPr>
          <a:xfrm>
            <a:off x="6854916" y="4606772"/>
            <a:ext cx="34135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err="1"/>
              <a:t>Metiloma</a:t>
            </a:r>
            <a:endParaRPr lang="it-IT" b="1" dirty="0"/>
          </a:p>
        </p:txBody>
      </p:sp>
    </p:spTree>
    <p:extLst>
      <p:ext uri="{BB962C8B-B14F-4D97-AF65-F5344CB8AC3E}">
        <p14:creationId xmlns:p14="http://schemas.microsoft.com/office/powerpoint/2010/main" val="96601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39B3500-7110-44E9-9789-86AE1B20CD1D}"/>
              </a:ext>
            </a:extLst>
          </p:cNvPr>
          <p:cNvPicPr>
            <a:picLocks noChangeAspect="1"/>
          </p:cNvPicPr>
          <p:nvPr/>
        </p:nvPicPr>
        <p:blipFill>
          <a:blip r:embed="rId2"/>
          <a:stretch>
            <a:fillRect/>
          </a:stretch>
        </p:blipFill>
        <p:spPr>
          <a:xfrm>
            <a:off x="1" y="0"/>
            <a:ext cx="12280348" cy="6858000"/>
          </a:xfrm>
          <a:prstGeom prst="rect">
            <a:avLst/>
          </a:prstGeom>
        </p:spPr>
      </p:pic>
      <p:sp>
        <p:nvSpPr>
          <p:cNvPr id="5" name="Sottotitolo 2">
            <a:extLst>
              <a:ext uri="{FF2B5EF4-FFF2-40B4-BE49-F238E27FC236}">
                <a16:creationId xmlns:a16="http://schemas.microsoft.com/office/drawing/2014/main" id="{1B21E1AF-E1D5-418F-9C24-4F0A45B4D17F}"/>
              </a:ext>
            </a:extLst>
          </p:cNvPr>
          <p:cNvSpPr txBox="1">
            <a:spLocks/>
          </p:cNvSpPr>
          <p:nvPr/>
        </p:nvSpPr>
        <p:spPr>
          <a:xfrm>
            <a:off x="1524000" y="152400"/>
            <a:ext cx="9144000" cy="7413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4800" dirty="0">
                <a:solidFill>
                  <a:schemeClr val="bg1"/>
                </a:solidFill>
              </a:rPr>
              <a:t>Un gene più catene polipeptidica</a:t>
            </a:r>
          </a:p>
        </p:txBody>
      </p:sp>
    </p:spTree>
    <p:extLst>
      <p:ext uri="{BB962C8B-B14F-4D97-AF65-F5344CB8AC3E}">
        <p14:creationId xmlns:p14="http://schemas.microsoft.com/office/powerpoint/2010/main" val="19328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uppo 15">
            <a:extLst>
              <a:ext uri="{FF2B5EF4-FFF2-40B4-BE49-F238E27FC236}">
                <a16:creationId xmlns:a16="http://schemas.microsoft.com/office/drawing/2014/main" id="{6F955D49-F992-4E09-A7C2-DFAF334CC1BC}"/>
              </a:ext>
            </a:extLst>
          </p:cNvPr>
          <p:cNvGrpSpPr>
            <a:grpSpLocks/>
          </p:cNvGrpSpPr>
          <p:nvPr/>
        </p:nvGrpSpPr>
        <p:grpSpPr bwMode="auto">
          <a:xfrm>
            <a:off x="2439429" y="187154"/>
            <a:ext cx="7313141" cy="6201032"/>
            <a:chOff x="656719" y="398954"/>
            <a:chExt cx="2947348" cy="3380851"/>
          </a:xfrm>
        </p:grpSpPr>
        <p:pic>
          <p:nvPicPr>
            <p:cNvPr id="24579" name="Picture 4" descr="http://www.the-dream-project.org/sites/the-dream-project.org/files/alt_splice.jpg">
              <a:extLst>
                <a:ext uri="{FF2B5EF4-FFF2-40B4-BE49-F238E27FC236}">
                  <a16:creationId xmlns:a16="http://schemas.microsoft.com/office/drawing/2014/main" id="{A37AE027-E7A3-47C8-A3F1-D8754FB6A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19" y="1187780"/>
              <a:ext cx="2947348" cy="259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CasellaDiTesto 4">
              <a:extLst>
                <a:ext uri="{FF2B5EF4-FFF2-40B4-BE49-F238E27FC236}">
                  <a16:creationId xmlns:a16="http://schemas.microsoft.com/office/drawing/2014/main" id="{5F66A26E-F7C6-406D-958F-0206CC7B339D}"/>
                </a:ext>
              </a:extLst>
            </p:cNvPr>
            <p:cNvSpPr txBox="1">
              <a:spLocks noChangeArrowheads="1"/>
            </p:cNvSpPr>
            <p:nvPr/>
          </p:nvSpPr>
          <p:spPr bwMode="auto">
            <a:xfrm>
              <a:off x="720793" y="398954"/>
              <a:ext cx="2734668" cy="22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44546A"/>
                  </a:solidFill>
                  <a:effectLst/>
                  <a:uLnTx/>
                  <a:uFillTx/>
                  <a:latin typeface="Arial" panose="020B0604020202020204" pitchFamily="34" charset="0"/>
                  <a:ea typeface="+mn-ea"/>
                  <a:cs typeface="+mn-cs"/>
                </a:rPr>
                <a:t>Alternative splicing and promoters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Image result for p63 gene">
            <a:extLst>
              <a:ext uri="{FF2B5EF4-FFF2-40B4-BE49-F238E27FC236}">
                <a16:creationId xmlns:a16="http://schemas.microsoft.com/office/drawing/2014/main" id="{66123C65-B823-444B-B2B0-EFA142FB3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11" y="151449"/>
            <a:ext cx="8018896" cy="64017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63">
            <a:extLst>
              <a:ext uri="{FF2B5EF4-FFF2-40B4-BE49-F238E27FC236}">
                <a16:creationId xmlns:a16="http://schemas.microsoft.com/office/drawing/2014/main" id="{C759A305-8311-4418-85BE-5CE55E8616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40" r="39010" b="7811"/>
          <a:stretch/>
        </p:blipFill>
        <p:spPr bwMode="auto">
          <a:xfrm>
            <a:off x="8895292" y="151449"/>
            <a:ext cx="3195108" cy="25287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gure 3: Location of p63 mutations correlate to a genotype-phenotype relationship suggesting that DNA binding domain mutations cause EEC syndrome and SAM domain mutations cause AEC syndrome. Modular structure of p63 highlighting the domains in which EEC (Green) and AEC (Blue) are localized within the p63 gene. EEC syndrome, associated with mutations in the DNA binding domain, is characterized by severe limb defects such as ectrodactyly or syndactyly digits, as well as cleft lip with or without cleft palate. AEC syndrome is characterized by ankyloblepharon, severe skin fragility which often cause robust skin erosions, as well as alopecia and cleft lip with or without cleft palate. Images adapted from references (42, 43).">
            <a:extLst>
              <a:ext uri="{FF2B5EF4-FFF2-40B4-BE49-F238E27FC236}">
                <a16:creationId xmlns:a16="http://schemas.microsoft.com/office/drawing/2014/main" id="{47F307F6-CA84-4FEE-BE4E-A8F9B2EE20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896" t="56925"/>
          <a:stretch/>
        </p:blipFill>
        <p:spPr bwMode="auto">
          <a:xfrm>
            <a:off x="8795007" y="3352325"/>
            <a:ext cx="3408651" cy="295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5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suddivisione del genoma">
            <a:extLst>
              <a:ext uri="{FF2B5EF4-FFF2-40B4-BE49-F238E27FC236}">
                <a16:creationId xmlns:a16="http://schemas.microsoft.com/office/drawing/2014/main" id="{AAD478AD-7F8F-4FC0-B889-2E4E9DCF0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9" y="483326"/>
            <a:ext cx="10953623" cy="605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9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9596D8F-FBCA-459C-919E-99B5317AEC2D}"/>
              </a:ext>
            </a:extLst>
          </p:cNvPr>
          <p:cNvSpPr txBox="1"/>
          <p:nvPr/>
        </p:nvSpPr>
        <p:spPr>
          <a:xfrm>
            <a:off x="4965431" y="2438401"/>
            <a:ext cx="6586489" cy="892628"/>
          </a:xfrm>
          <a:prstGeom prst="rect">
            <a:avLst/>
          </a:prstGeom>
        </p:spPr>
        <p:txBody>
          <a:bodyPr vert="horz" lIns="91440" tIns="45720" rIns="91440" bIns="45720" rtlCol="0">
            <a:noAutofit/>
          </a:bodyPr>
          <a:lstStyle/>
          <a:p>
            <a:pPr algn="ctr">
              <a:lnSpc>
                <a:spcPct val="90000"/>
              </a:lnSpc>
              <a:spcAft>
                <a:spcPts val="600"/>
              </a:spcAft>
            </a:pPr>
            <a:r>
              <a:rPr lang="en-US" sz="2800" b="1" i="0" dirty="0">
                <a:solidFill>
                  <a:schemeClr val="accent2">
                    <a:lumMod val="75000"/>
                  </a:schemeClr>
                </a:solidFill>
                <a:effectLst/>
              </a:rPr>
              <a:t>Il nostro </a:t>
            </a:r>
            <a:r>
              <a:rPr lang="en-US" sz="2800" b="1" i="0" dirty="0" err="1">
                <a:solidFill>
                  <a:schemeClr val="accent2">
                    <a:lumMod val="75000"/>
                  </a:schemeClr>
                </a:solidFill>
                <a:effectLst/>
              </a:rPr>
              <a:t>genoma</a:t>
            </a:r>
            <a:r>
              <a:rPr lang="en-US" sz="2800" b="1" i="0" dirty="0">
                <a:solidFill>
                  <a:schemeClr val="accent2">
                    <a:lumMod val="75000"/>
                  </a:schemeClr>
                </a:solidFill>
                <a:effectLst/>
              </a:rPr>
              <a:t> è </a:t>
            </a:r>
            <a:r>
              <a:rPr lang="en-US" sz="2800" b="1" i="0" dirty="0" err="1">
                <a:solidFill>
                  <a:schemeClr val="accent2">
                    <a:lumMod val="75000"/>
                  </a:schemeClr>
                </a:solidFill>
                <a:effectLst/>
              </a:rPr>
              <a:t>attivo</a:t>
            </a:r>
            <a:r>
              <a:rPr lang="en-US" sz="2800" b="1" i="0" dirty="0">
                <a:solidFill>
                  <a:schemeClr val="accent2">
                    <a:lumMod val="75000"/>
                  </a:schemeClr>
                </a:solidFill>
                <a:effectLst/>
              </a:rPr>
              <a:t>!</a:t>
            </a:r>
          </a:p>
          <a:p>
            <a:pPr algn="ctr">
              <a:lnSpc>
                <a:spcPct val="90000"/>
              </a:lnSpc>
              <a:spcAft>
                <a:spcPts val="600"/>
              </a:spcAft>
            </a:pPr>
            <a:r>
              <a:rPr lang="en-US" sz="2800" dirty="0"/>
              <a:t>L’</a:t>
            </a:r>
            <a:r>
              <a:rPr lang="en-US" sz="2800" b="0" i="0" dirty="0">
                <a:effectLst/>
              </a:rPr>
              <a:t> 80% del </a:t>
            </a:r>
            <a:r>
              <a:rPr lang="en-US" sz="2800" b="0" i="0" dirty="0" err="1">
                <a:effectLst/>
              </a:rPr>
              <a:t>genoma</a:t>
            </a:r>
            <a:r>
              <a:rPr lang="en-US" sz="2800" b="0" i="0" dirty="0">
                <a:effectLst/>
              </a:rPr>
              <a:t> </a:t>
            </a:r>
            <a:r>
              <a:rPr lang="en-US" sz="2800" b="0" i="0" dirty="0" err="1">
                <a:effectLst/>
              </a:rPr>
              <a:t>umano</a:t>
            </a:r>
            <a:r>
              <a:rPr lang="en-US" sz="2800" b="0" i="0" dirty="0">
                <a:effectLst/>
              </a:rPr>
              <a:t> è </a:t>
            </a:r>
            <a:r>
              <a:rPr lang="en-US" sz="2800" b="0" i="0" dirty="0" err="1">
                <a:effectLst/>
              </a:rPr>
              <a:t>trascritto</a:t>
            </a:r>
            <a:r>
              <a:rPr lang="en-US" sz="2800" b="0" i="0" dirty="0">
                <a:effectLst/>
              </a:rPr>
              <a:t> in RNA, ma di </a:t>
            </a:r>
            <a:r>
              <a:rPr lang="en-US" sz="2800" b="0" i="0" dirty="0" err="1">
                <a:effectLst/>
              </a:rPr>
              <a:t>questo</a:t>
            </a:r>
            <a:r>
              <a:rPr lang="en-US" sz="2800" b="0" i="0" dirty="0">
                <a:effectLst/>
              </a:rPr>
              <a:t> solo il 2% </a:t>
            </a:r>
            <a:r>
              <a:rPr lang="en-US" sz="2800" b="0" i="0" dirty="0" err="1">
                <a:effectLst/>
              </a:rPr>
              <a:t>proviene</a:t>
            </a:r>
            <a:r>
              <a:rPr lang="en-US" sz="2800" b="0" i="0" dirty="0">
                <a:effectLst/>
              </a:rPr>
              <a:t> </a:t>
            </a:r>
            <a:r>
              <a:rPr lang="en-US" sz="2800" b="0" i="0" dirty="0" err="1">
                <a:effectLst/>
              </a:rPr>
              <a:t>dalle</a:t>
            </a:r>
            <a:r>
              <a:rPr lang="en-US" sz="2800" b="0" i="0" dirty="0">
                <a:effectLst/>
              </a:rPr>
              <a:t> </a:t>
            </a:r>
            <a:r>
              <a:rPr lang="en-US" sz="2800" b="0" i="0" dirty="0" err="1">
                <a:effectLst/>
              </a:rPr>
              <a:t>regioni</a:t>
            </a:r>
            <a:r>
              <a:rPr lang="en-US" sz="2800" b="0" i="0" dirty="0">
                <a:effectLst/>
              </a:rPr>
              <a:t> </a:t>
            </a:r>
            <a:r>
              <a:rPr lang="en-US" sz="2800" b="0" i="0" dirty="0" err="1">
                <a:effectLst/>
              </a:rPr>
              <a:t>codificanti</a:t>
            </a:r>
            <a:r>
              <a:rPr lang="en-US" sz="2800" b="0" i="0" dirty="0">
                <a:effectLst/>
              </a:rPr>
              <a:t>.</a:t>
            </a:r>
            <a:endParaRPr lang="en-US" sz="2800" dirty="0"/>
          </a:p>
        </p:txBody>
      </p:sp>
      <p:pic>
        <p:nvPicPr>
          <p:cNvPr id="5" name="Picture 4" descr="Struttura molecolare del vetro">
            <a:extLst>
              <a:ext uri="{FF2B5EF4-FFF2-40B4-BE49-F238E27FC236}">
                <a16:creationId xmlns:a16="http://schemas.microsoft.com/office/drawing/2014/main" id="{32437115-4EDB-40F9-8FFA-86DF1DCCA0A8}"/>
              </a:ext>
            </a:extLst>
          </p:cNvPr>
          <p:cNvPicPr>
            <a:picLocks noChangeAspect="1"/>
          </p:cNvPicPr>
          <p:nvPr/>
        </p:nvPicPr>
        <p:blipFill rotWithShape="1">
          <a:blip r:embed="rId2"/>
          <a:srcRect l="38953" r="2302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96F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0960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36EFE37FE2F3E4D8A0A99033C1722B9" ma:contentTypeVersion="8" ma:contentTypeDescription="Creare un nuovo documento." ma:contentTypeScope="" ma:versionID="17790c630aebea69aa254762af6cc82d">
  <xsd:schema xmlns:xsd="http://www.w3.org/2001/XMLSchema" xmlns:xs="http://www.w3.org/2001/XMLSchema" xmlns:p="http://schemas.microsoft.com/office/2006/metadata/properties" xmlns:ns2="3bd611c8-5cfe-4abc-a22c-f8fb0b694d82" targetNamespace="http://schemas.microsoft.com/office/2006/metadata/properties" ma:root="true" ma:fieldsID="b6aa3d98abf5d618fb1bd55c522758b9" ns2:_="">
    <xsd:import namespace="3bd611c8-5cfe-4abc-a22c-f8fb0b694d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d611c8-5cfe-4abc-a22c-f8fb0b694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4227B4-6AC8-45FD-9C4C-32E6A0D341B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67FE38-6B0B-410F-A29C-9418E7F0C1A7}">
  <ds:schemaRefs>
    <ds:schemaRef ds:uri="http://schemas.microsoft.com/sharepoint/v3/contenttype/forms"/>
  </ds:schemaRefs>
</ds:datastoreItem>
</file>

<file path=customXml/itemProps3.xml><?xml version="1.0" encoding="utf-8"?>
<ds:datastoreItem xmlns:ds="http://schemas.openxmlformats.org/officeDocument/2006/customXml" ds:itemID="{0589F947-8B82-4E72-95F8-769F5D30A10F}"/>
</file>

<file path=docProps/app.xml><?xml version="1.0" encoding="utf-8"?>
<Properties xmlns="http://schemas.openxmlformats.org/officeDocument/2006/extended-properties" xmlns:vt="http://schemas.openxmlformats.org/officeDocument/2006/docPropsVTypes">
  <TotalTime>161</TotalTime>
  <Words>478</Words>
  <Application>Microsoft Office PowerPoint</Application>
  <PresentationFormat>Widescreen</PresentationFormat>
  <Paragraphs>61</Paragraphs>
  <Slides>22</Slides>
  <Notes>8</Notes>
  <HiddenSlides>0</HiddenSlides>
  <MMClips>3</MMClips>
  <ScaleCrop>false</ScaleCrop>
  <HeadingPairs>
    <vt:vector size="4" baseType="variant">
      <vt:variant>
        <vt:lpstr>Tema</vt:lpstr>
      </vt:variant>
      <vt:variant>
        <vt:i4>2</vt:i4>
      </vt:variant>
      <vt:variant>
        <vt:lpstr>Titoli diapositive</vt:lpstr>
      </vt:variant>
      <vt:variant>
        <vt:i4>22</vt:i4>
      </vt:variant>
    </vt:vector>
  </HeadingPairs>
  <TitlesOfParts>
    <vt:vector size="24" baseType="lpstr">
      <vt:lpstr>Tema di Office</vt:lpstr>
      <vt:lpstr>1_Tema di Office</vt:lpstr>
      <vt:lpstr>Presentazione standard di PowerPoint</vt:lpstr>
      <vt:lpstr>Presentazione standard di PowerPoint</vt:lpstr>
      <vt:lpstr>Presentazione standard di PowerPoint</vt:lpstr>
      <vt:lpstr>ERA Postgenomica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Advanced Technology</vt:lpstr>
      <vt:lpstr>Northern blot analysis</vt:lpstr>
      <vt:lpstr>Robot per MicroArray spottati</vt:lpstr>
      <vt:lpstr>Presentazione standard di PowerPoint</vt:lpstr>
      <vt:lpstr>Presentazione standard di PowerPoint</vt:lpstr>
      <vt:lpstr>MicroArray con Fluorocromi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giuliana giamundo</dc:creator>
  <cp:lastModifiedBy>Viola Calabrò</cp:lastModifiedBy>
  <cp:revision>14</cp:revision>
  <dcterms:created xsi:type="dcterms:W3CDTF">2021-01-22T09:18:34Z</dcterms:created>
  <dcterms:modified xsi:type="dcterms:W3CDTF">2021-05-26T11:41:06Z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0x010100436EFE37FE2F3E4D8A0A99033C1722B9</vt:lpwstr>
  </property>
</Properties>
</file>