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30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3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450" r:id="rId2"/>
    <p:sldId id="282" r:id="rId3"/>
    <p:sldId id="377" r:id="rId4"/>
    <p:sldId id="354" r:id="rId5"/>
    <p:sldId id="346" r:id="rId6"/>
    <p:sldId id="347" r:id="rId7"/>
    <p:sldId id="348" r:id="rId8"/>
    <p:sldId id="451" r:id="rId9"/>
    <p:sldId id="276" r:id="rId10"/>
    <p:sldId id="369" r:id="rId11"/>
    <p:sldId id="370" r:id="rId12"/>
    <p:sldId id="349" r:id="rId13"/>
    <p:sldId id="426" r:id="rId14"/>
    <p:sldId id="427" r:id="rId15"/>
    <p:sldId id="275" r:id="rId16"/>
    <p:sldId id="350" r:id="rId17"/>
    <p:sldId id="278" r:id="rId18"/>
    <p:sldId id="351" r:id="rId19"/>
    <p:sldId id="352" r:id="rId20"/>
    <p:sldId id="353" r:id="rId21"/>
    <p:sldId id="425" r:id="rId22"/>
    <p:sldId id="413" r:id="rId23"/>
    <p:sldId id="415" r:id="rId24"/>
    <p:sldId id="371" r:id="rId25"/>
    <p:sldId id="385" r:id="rId26"/>
    <p:sldId id="388" r:id="rId27"/>
    <p:sldId id="387" r:id="rId28"/>
    <p:sldId id="389" r:id="rId29"/>
    <p:sldId id="372" r:id="rId30"/>
    <p:sldId id="367" r:id="rId31"/>
    <p:sldId id="452" r:id="rId32"/>
    <p:sldId id="417" r:id="rId33"/>
    <p:sldId id="428" r:id="rId34"/>
    <p:sldId id="457" r:id="rId35"/>
    <p:sldId id="312" r:id="rId36"/>
    <p:sldId id="313" r:id="rId37"/>
    <p:sldId id="314" r:id="rId38"/>
    <p:sldId id="418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455" r:id="rId49"/>
    <p:sldId id="331" r:id="rId50"/>
    <p:sldId id="332" r:id="rId51"/>
    <p:sldId id="333" r:id="rId52"/>
    <p:sldId id="334" r:id="rId53"/>
    <p:sldId id="335" r:id="rId54"/>
    <p:sldId id="336" r:id="rId55"/>
    <p:sldId id="337" r:id="rId56"/>
    <p:sldId id="338" r:id="rId57"/>
    <p:sldId id="339" r:id="rId58"/>
    <p:sldId id="456" r:id="rId59"/>
    <p:sldId id="429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5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3" autoAdjust="0"/>
    <p:restoredTop sz="92980"/>
  </p:normalViewPr>
  <p:slideViewPr>
    <p:cSldViewPr snapToGrid="0">
      <p:cViewPr varScale="1">
        <p:scale>
          <a:sx n="140" d="100"/>
          <a:sy n="140" d="100"/>
        </p:scale>
        <p:origin x="216" y="464"/>
      </p:cViewPr>
      <p:guideLst/>
    </p:cSldViewPr>
  </p:slideViewPr>
  <p:outlineViewPr>
    <p:cViewPr>
      <p:scale>
        <a:sx n="33" d="100"/>
        <a:sy n="33" d="100"/>
      </p:scale>
      <p:origin x="0" y="-33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68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ustomXml" Target="../customXml/item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00A92-C479-4214-B583-1509D4569F64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870D6-C9DC-4327-8820-D034AADD1F1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436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870D6-C9DC-4327-8820-D034AADD1F1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210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B546368-6512-474A-BBC1-E38B6C2BD9CE}" type="slidenum">
              <a:rPr lang="it-IT"/>
              <a:pPr/>
              <a:t>36</a:t>
            </a:fld>
            <a:endParaRPr lang="it-IT"/>
          </a:p>
        </p:txBody>
      </p:sp>
      <p:sp>
        <p:nvSpPr>
          <p:cNvPr id="13005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17488" y="811213"/>
            <a:ext cx="7126287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005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6080" y="5079095"/>
            <a:ext cx="6048635" cy="4811631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958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20E39A8-D55E-5846-8336-C089F6D1FBFB}" type="slidenum">
              <a:rPr lang="it-IT"/>
              <a:pPr/>
              <a:t>37</a:t>
            </a:fld>
            <a:endParaRPr lang="it-IT"/>
          </a:p>
        </p:txBody>
      </p:sp>
      <p:sp>
        <p:nvSpPr>
          <p:cNvPr id="13209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17488" y="811213"/>
            <a:ext cx="7126287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21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6080" y="5079095"/>
            <a:ext cx="6048635" cy="4811631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805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918108A-2444-0242-90DB-22F23ADFC7BD}" type="slidenum">
              <a:rPr lang="it-IT"/>
              <a:pPr/>
              <a:t>39</a:t>
            </a:fld>
            <a:endParaRPr lang="it-IT"/>
          </a:p>
        </p:txBody>
      </p:sp>
      <p:sp>
        <p:nvSpPr>
          <p:cNvPr id="14643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643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96" y="4343230"/>
            <a:ext cx="5029008" cy="4115139"/>
          </a:xfrm>
          <a:noFill/>
          <a:ln/>
        </p:spPr>
        <p:txBody>
          <a:bodyPr wrap="none" anchor="ctr"/>
          <a:lstStyle/>
          <a:p>
            <a:pPr marL="189280" indent="-187888"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</a:tabLst>
            </a:pPr>
            <a:endParaRPr lang="it-IT" sz="2900" dirty="0">
              <a:latin typeface="Arial" pitchFamily="-100" charset="0"/>
              <a:ea typeface="Arial Unicode MS" pitchFamily="-100" charset="0"/>
              <a:cs typeface="Arial Unicode MS" pitchFamily="-1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70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56174A2-B669-1B43-B5B3-38782FF06F27}" type="slidenum">
              <a:rPr lang="it-IT"/>
              <a:pPr/>
              <a:t>40</a:t>
            </a:fld>
            <a:endParaRPr lang="it-IT"/>
          </a:p>
        </p:txBody>
      </p:sp>
      <p:sp>
        <p:nvSpPr>
          <p:cNvPr id="14848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17488" y="811213"/>
            <a:ext cx="7126287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848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6080" y="5079095"/>
            <a:ext cx="6048635" cy="4811631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5673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1B9189C-50E2-2144-BC1B-3E8FF16EC12A}" type="slidenum">
              <a:rPr lang="it-IT"/>
              <a:pPr/>
              <a:t>41</a:t>
            </a:fld>
            <a:endParaRPr lang="it-IT"/>
          </a:p>
        </p:txBody>
      </p:sp>
      <p:sp>
        <p:nvSpPr>
          <p:cNvPr id="15053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17488" y="811213"/>
            <a:ext cx="7126287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053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6080" y="5079095"/>
            <a:ext cx="6048635" cy="4811631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7832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4372FA5-B5B6-2E40-9F1D-A4A506CC0343}" type="slidenum">
              <a:rPr lang="it-IT"/>
              <a:pPr/>
              <a:t>42</a:t>
            </a:fld>
            <a:endParaRPr lang="it-IT"/>
          </a:p>
        </p:txBody>
      </p:sp>
      <p:sp>
        <p:nvSpPr>
          <p:cNvPr id="15257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17488" y="811213"/>
            <a:ext cx="7126287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258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6080" y="5079095"/>
            <a:ext cx="6048635" cy="4811631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3189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5EE493B-9F08-2C48-B38A-94A71CF25D4D}" type="slidenum">
              <a:rPr lang="it-IT"/>
              <a:pPr/>
              <a:t>43</a:t>
            </a:fld>
            <a:endParaRPr lang="it-IT"/>
          </a:p>
        </p:txBody>
      </p:sp>
      <p:sp>
        <p:nvSpPr>
          <p:cNvPr id="15462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17488" y="811213"/>
            <a:ext cx="7126287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462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6080" y="5079095"/>
            <a:ext cx="6048635" cy="4811631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8546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1D2B2DA-C06A-6F4B-A321-45E0666A60F2}" type="slidenum">
              <a:rPr lang="it-IT"/>
              <a:pPr/>
              <a:t>44</a:t>
            </a:fld>
            <a:endParaRPr lang="it-IT"/>
          </a:p>
        </p:txBody>
      </p:sp>
      <p:sp>
        <p:nvSpPr>
          <p:cNvPr id="15667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17488" y="811213"/>
            <a:ext cx="7126287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667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6080" y="5079095"/>
            <a:ext cx="6048635" cy="4811631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7875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2CE8433-399C-F74B-B9E8-7137F79076BA}" type="slidenum">
              <a:rPr lang="it-IT"/>
              <a:pPr/>
              <a:t>45</a:t>
            </a:fld>
            <a:endParaRPr lang="it-IT"/>
          </a:p>
        </p:txBody>
      </p:sp>
      <p:sp>
        <p:nvSpPr>
          <p:cNvPr id="15872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17488" y="811213"/>
            <a:ext cx="7126287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872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6080" y="5079095"/>
            <a:ext cx="6048635" cy="4811631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55749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51D9D6D-F003-D947-84CD-DC0EF35B5277}" type="slidenum">
              <a:rPr lang="it-IT"/>
              <a:pPr/>
              <a:t>46</a:t>
            </a:fld>
            <a:endParaRPr lang="it-IT"/>
          </a:p>
        </p:txBody>
      </p:sp>
      <p:sp>
        <p:nvSpPr>
          <p:cNvPr id="16077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17488" y="811213"/>
            <a:ext cx="7126287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077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6080" y="5079095"/>
            <a:ext cx="6048635" cy="4811631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3155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DFD3F22-1516-5743-A2BD-A378222E36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8A8C4F-5B7C-9A4E-AECE-F4A324CC9C5A}" type="slidenum">
              <a:rPr lang="en-US" altLang="it-IT"/>
              <a:pPr/>
              <a:t>2</a:t>
            </a:fld>
            <a:endParaRPr lang="en-US" altLang="it-IT"/>
          </a:p>
        </p:txBody>
      </p:sp>
      <p:sp>
        <p:nvSpPr>
          <p:cNvPr id="218114" name="Rectangle 2">
            <a:extLst>
              <a:ext uri="{FF2B5EF4-FFF2-40B4-BE49-F238E27FC236}">
                <a16:creationId xmlns:a16="http://schemas.microsoft.com/office/drawing/2014/main" id="{2ECBCA87-EEBF-1447-BF90-1F6F8AD236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551CDD6B-CEC9-7940-B69B-1069558FD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675574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3752088-3FB8-FA44-87F8-4C44DAB41DE2}" type="slidenum">
              <a:rPr lang="it-IT"/>
              <a:pPr/>
              <a:t>47</a:t>
            </a:fld>
            <a:endParaRPr lang="it-IT"/>
          </a:p>
        </p:txBody>
      </p:sp>
      <p:sp>
        <p:nvSpPr>
          <p:cNvPr id="143361" name="Text Box 1"/>
          <p:cNvSpPr txBox="1">
            <a:spLocks noChangeArrowheads="1"/>
          </p:cNvSpPr>
          <p:nvPr/>
        </p:nvSpPr>
        <p:spPr bwMode="auto">
          <a:xfrm>
            <a:off x="0" y="0"/>
            <a:ext cx="1441" cy="13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78903" tIns="39452" rIns="78903" bIns="39452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defRPr/>
            </a:pPr>
            <a:fld id="{03CF1355-9667-1841-A71B-76618921A6FD}" type="slidenum">
              <a:rPr lang="it-IT">
                <a:solidFill>
                  <a:srgbClr val="000000"/>
                </a:solidFill>
                <a:ea typeface="+mn-ea" charset="0"/>
                <a:cs typeface="+mn-ea" charset="0"/>
              </a:rPr>
              <a:pPr>
                <a:lnSpc>
                  <a:spcPct val="100000"/>
                </a:lnSpc>
                <a:defRPr/>
              </a:pPr>
              <a:t>47</a:t>
            </a:fld>
            <a:endParaRPr lang="it-IT" dirty="0">
              <a:solidFill>
                <a:srgbClr val="000000"/>
              </a:solidFill>
              <a:ea typeface="+mn-ea" charset="0"/>
              <a:cs typeface="+mn-ea" charset="0"/>
            </a:endParaRPr>
          </a:p>
        </p:txBody>
      </p:sp>
      <p:sp>
        <p:nvSpPr>
          <p:cNvPr id="162820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282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441" cy="1358"/>
          </a:xfrm>
          <a:noFill/>
          <a:ln/>
        </p:spPr>
        <p:txBody>
          <a:bodyPr wrap="none" anchor="ctr"/>
          <a:lstStyle/>
          <a:p>
            <a:pPr marL="189280" indent="-187888">
              <a:spcBef>
                <a:spcPct val="0"/>
              </a:spcBef>
            </a:pPr>
            <a:endParaRPr lang="it-IT" sz="2900" dirty="0">
              <a:latin typeface="Arial" pitchFamily="-100" charset="0"/>
              <a:ea typeface="Arial Unicode MS" pitchFamily="-100" charset="0"/>
              <a:cs typeface="Arial Unicode MS" pitchFamily="-100" charset="0"/>
            </a:endParaRP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3884088" y="8685103"/>
            <a:ext cx="2971031" cy="45753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78903" tIns="39452" rIns="78903" bIns="39452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/>
            </a:pPr>
            <a:fld id="{205039BB-9B80-1244-96A3-C14DF875040E}" type="slidenum">
              <a:rPr lang="it-IT" sz="1100">
                <a:solidFill>
                  <a:srgbClr val="000000"/>
                </a:solidFill>
                <a:latin typeface="Calibri" pitchFamily="-100" charset="0"/>
                <a:ea typeface="+mn-ea" charset="0"/>
                <a:cs typeface="+mn-ea" charset="0"/>
              </a:rPr>
              <a:pPr algn="r"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  <a:defRPr/>
              </a:pPr>
              <a:t>47</a:t>
            </a:fld>
            <a:endParaRPr lang="it-IT" sz="1100" dirty="0">
              <a:solidFill>
                <a:srgbClr val="000000"/>
              </a:solidFill>
              <a:latin typeface="Calibri" pitchFamily="-100" charset="0"/>
              <a:ea typeface="+mn-ea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2773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611F4C5-C7AD-4946-A16B-48DA77E80D1C}" type="slidenum">
              <a:rPr lang="it-IT"/>
              <a:pPr/>
              <a:t>48</a:t>
            </a:fld>
            <a:endParaRPr lang="it-IT"/>
          </a:p>
        </p:txBody>
      </p:sp>
      <p:sp>
        <p:nvSpPr>
          <p:cNvPr id="16486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17488" y="811213"/>
            <a:ext cx="7126287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486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6080" y="5079095"/>
            <a:ext cx="6048635" cy="4811631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68052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2E7625A-27C5-B444-878F-3397CD30451D}" type="slidenum">
              <a:rPr lang="it-IT"/>
              <a:pPr/>
              <a:t>49</a:t>
            </a:fld>
            <a:endParaRPr lang="it-IT"/>
          </a:p>
        </p:txBody>
      </p:sp>
      <p:sp>
        <p:nvSpPr>
          <p:cNvPr id="16691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17488" y="811213"/>
            <a:ext cx="7126287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691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6080" y="5079095"/>
            <a:ext cx="6048635" cy="4811631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7285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FD4403A-25CB-EA4D-8118-3C778BCD257C}" type="slidenum">
              <a:rPr lang="it-IT"/>
              <a:pPr/>
              <a:t>50</a:t>
            </a:fld>
            <a:endParaRPr lang="it-IT"/>
          </a:p>
        </p:txBody>
      </p:sp>
      <p:sp>
        <p:nvSpPr>
          <p:cNvPr id="16896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17488" y="811213"/>
            <a:ext cx="7126287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896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6080" y="5079095"/>
            <a:ext cx="6048635" cy="4811631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94860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221C394-22AC-4242-9EC9-3263B2B3B231}" type="slidenum">
              <a:rPr lang="it-IT"/>
              <a:pPr/>
              <a:t>51</a:t>
            </a:fld>
            <a:endParaRPr lang="it-IT"/>
          </a:p>
        </p:txBody>
      </p:sp>
      <p:sp>
        <p:nvSpPr>
          <p:cNvPr id="17101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17488" y="811213"/>
            <a:ext cx="7126287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101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6080" y="5079095"/>
            <a:ext cx="6048635" cy="4811631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88803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83AC03A-370B-774B-8F04-85A473C3E055}" type="slidenum">
              <a:rPr lang="it-IT"/>
              <a:pPr/>
              <a:t>52</a:t>
            </a:fld>
            <a:endParaRPr lang="it-IT"/>
          </a:p>
        </p:txBody>
      </p:sp>
      <p:sp>
        <p:nvSpPr>
          <p:cNvPr id="17305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17488" y="811213"/>
            <a:ext cx="7126287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306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6080" y="5079095"/>
            <a:ext cx="6048635" cy="4811631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58896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7CA1ED1-DA45-2244-A577-5BD85B2885F4}" type="slidenum">
              <a:rPr lang="it-IT"/>
              <a:pPr/>
              <a:t>53</a:t>
            </a:fld>
            <a:endParaRPr lang="it-IT"/>
          </a:p>
        </p:txBody>
      </p:sp>
      <p:sp>
        <p:nvSpPr>
          <p:cNvPr id="17510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17488" y="811213"/>
            <a:ext cx="7126287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510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6080" y="5079095"/>
            <a:ext cx="6048635" cy="4811631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83059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AEF304D-AC04-744B-8647-BC710078B030}" type="slidenum">
              <a:rPr lang="it-IT"/>
              <a:pPr/>
              <a:t>54</a:t>
            </a:fld>
            <a:endParaRPr lang="it-IT"/>
          </a:p>
        </p:txBody>
      </p:sp>
      <p:sp>
        <p:nvSpPr>
          <p:cNvPr id="17715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17488" y="811213"/>
            <a:ext cx="7126287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715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6080" y="5079095"/>
            <a:ext cx="6048635" cy="4811631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96716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790BB43-9BCF-0C44-AC8F-09B1E75C9673}" type="slidenum">
              <a:rPr lang="it-IT"/>
              <a:pPr/>
              <a:t>55</a:t>
            </a:fld>
            <a:endParaRPr lang="it-IT"/>
          </a:p>
        </p:txBody>
      </p:sp>
      <p:sp>
        <p:nvSpPr>
          <p:cNvPr id="17920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17488" y="811213"/>
            <a:ext cx="7126287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920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6080" y="5079095"/>
            <a:ext cx="6048635" cy="4811631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63876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DAABA6F-C754-CB4D-9F42-61A9399DB06C}" type="slidenum">
              <a:rPr lang="it-IT"/>
              <a:pPr/>
              <a:t>56</a:t>
            </a:fld>
            <a:endParaRPr lang="it-IT"/>
          </a:p>
        </p:txBody>
      </p:sp>
      <p:sp>
        <p:nvSpPr>
          <p:cNvPr id="18125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125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441" cy="1358"/>
          </a:xfrm>
          <a:noFill/>
          <a:ln/>
        </p:spPr>
        <p:txBody>
          <a:bodyPr wrap="none" anchor="ctr"/>
          <a:lstStyle/>
          <a:p>
            <a:pPr marL="189280" indent="-187888">
              <a:spcBef>
                <a:spcPct val="0"/>
              </a:spcBef>
            </a:pPr>
            <a:endParaRPr lang="it-IT" sz="2900" dirty="0">
              <a:latin typeface="Arial" pitchFamily="-100" charset="0"/>
              <a:ea typeface="Arial Unicode MS" pitchFamily="-100" charset="0"/>
              <a:cs typeface="Arial Unicode MS" pitchFamily="-100" charset="0"/>
            </a:endParaRPr>
          </a:p>
        </p:txBody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0" y="0"/>
            <a:ext cx="1441" cy="13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78903" tIns="39452" rIns="78903" bIns="39452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defRPr/>
            </a:pPr>
            <a:fld id="{4AF80A60-52D3-EE4D-83F3-6FA4258D5944}" type="slidenum">
              <a:rPr lang="it-IT">
                <a:solidFill>
                  <a:srgbClr val="000000"/>
                </a:solidFill>
                <a:latin typeface="Calibri" pitchFamily="-100" charset="0"/>
                <a:ea typeface="+mn-ea" charset="0"/>
                <a:cs typeface="+mn-ea" charset="0"/>
              </a:rPr>
              <a:pPr>
                <a:lnSpc>
                  <a:spcPct val="100000"/>
                </a:lnSpc>
                <a:defRPr/>
              </a:pPr>
              <a:t>56</a:t>
            </a:fld>
            <a:endParaRPr lang="it-IT" dirty="0">
              <a:solidFill>
                <a:srgbClr val="000000"/>
              </a:solidFill>
              <a:latin typeface="Calibri" pitchFamily="-100" charset="0"/>
              <a:ea typeface="+mn-ea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04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DFD3F22-1516-5743-A2BD-A378222E36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8A8C4F-5B7C-9A4E-AECE-F4A324CC9C5A}" type="slidenum">
              <a:rPr lang="en-US" altLang="it-IT"/>
              <a:pPr/>
              <a:t>3</a:t>
            </a:fld>
            <a:endParaRPr lang="en-US" altLang="it-IT"/>
          </a:p>
        </p:txBody>
      </p:sp>
      <p:sp>
        <p:nvSpPr>
          <p:cNvPr id="218114" name="Rectangle 2">
            <a:extLst>
              <a:ext uri="{FF2B5EF4-FFF2-40B4-BE49-F238E27FC236}">
                <a16:creationId xmlns:a16="http://schemas.microsoft.com/office/drawing/2014/main" id="{2ECBCA87-EEBF-1447-BF90-1F6F8AD236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551CDD6B-CEC9-7940-B69B-1069558FD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125024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16CA7C4-8775-C34F-9E60-5EAEAC4BAF8A}" type="slidenum">
              <a:rPr lang="it-IT"/>
              <a:pPr/>
              <a:t>57</a:t>
            </a:fld>
            <a:endParaRPr lang="it-IT"/>
          </a:p>
        </p:txBody>
      </p:sp>
      <p:sp>
        <p:nvSpPr>
          <p:cNvPr id="18329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17488" y="811213"/>
            <a:ext cx="7126287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33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6080" y="5079095"/>
            <a:ext cx="6048635" cy="4811631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51264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16CA7C4-8775-C34F-9E60-5EAEAC4BAF8A}" type="slidenum">
              <a:rPr lang="it-IT"/>
              <a:pPr/>
              <a:t>58</a:t>
            </a:fld>
            <a:endParaRPr lang="it-IT"/>
          </a:p>
        </p:txBody>
      </p:sp>
      <p:sp>
        <p:nvSpPr>
          <p:cNvPr id="18329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17488" y="811213"/>
            <a:ext cx="7126287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33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6080" y="5079095"/>
            <a:ext cx="6048635" cy="4811631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160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0566634-BE5C-4A48-BF9D-8703810B1074}" type="slidenum">
              <a:rPr lang="it-IT" altLang="it-IT" sz="240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it-IT" altLang="it-IT" sz="2400">
              <a:solidFill>
                <a:schemeClr val="bg1"/>
              </a:solidFill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it-IT" altLang="it-IT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40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DFD3F22-1516-5743-A2BD-A378222E36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8A8C4F-5B7C-9A4E-AECE-F4A324CC9C5A}" type="slidenum">
              <a:rPr lang="en-US" altLang="it-IT"/>
              <a:pPr/>
              <a:t>21</a:t>
            </a:fld>
            <a:endParaRPr lang="en-US" altLang="it-IT"/>
          </a:p>
        </p:txBody>
      </p:sp>
      <p:sp>
        <p:nvSpPr>
          <p:cNvPr id="218114" name="Rectangle 2">
            <a:extLst>
              <a:ext uri="{FF2B5EF4-FFF2-40B4-BE49-F238E27FC236}">
                <a16:creationId xmlns:a16="http://schemas.microsoft.com/office/drawing/2014/main" id="{2ECBCA87-EEBF-1447-BF90-1F6F8AD236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551CDD6B-CEC9-7940-B69B-1069558FD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05739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0566634-BE5C-4A48-BF9D-8703810B1074}" type="slidenum">
              <a:rPr lang="it-IT" altLang="it-IT" sz="240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30</a:t>
            </a:fld>
            <a:endParaRPr lang="it-IT" altLang="it-IT" sz="2400">
              <a:solidFill>
                <a:schemeClr val="bg1"/>
              </a:solidFill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 altLang="it-IT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397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0566634-BE5C-4A48-BF9D-8703810B1074}" type="slidenum">
              <a:rPr lang="it-IT" altLang="it-IT" sz="240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31</a:t>
            </a:fld>
            <a:endParaRPr lang="it-IT" altLang="it-IT" sz="2400">
              <a:solidFill>
                <a:schemeClr val="bg1"/>
              </a:solidFill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it-IT" altLang="it-IT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890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918108A-2444-0242-90DB-22F23ADFC7BD}" type="slidenum">
              <a:rPr lang="it-IT"/>
              <a:pPr/>
              <a:t>34</a:t>
            </a:fld>
            <a:endParaRPr lang="it-IT"/>
          </a:p>
        </p:txBody>
      </p:sp>
      <p:sp>
        <p:nvSpPr>
          <p:cNvPr id="14643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643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96" y="4343230"/>
            <a:ext cx="5029008" cy="4115139"/>
          </a:xfrm>
          <a:noFill/>
          <a:ln/>
        </p:spPr>
        <p:txBody>
          <a:bodyPr wrap="none" anchor="ctr"/>
          <a:lstStyle/>
          <a:p>
            <a:pPr marL="189280" indent="-187888"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</a:tabLst>
            </a:pPr>
            <a:endParaRPr lang="it-IT" sz="2900" dirty="0">
              <a:latin typeface="Arial" pitchFamily="-100" charset="0"/>
              <a:ea typeface="Arial Unicode MS" pitchFamily="-100" charset="0"/>
              <a:cs typeface="Arial Unicode MS" pitchFamily="-1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422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9A8FA81-C440-7B41-A912-698EBEF656EF}" type="slidenum">
              <a:rPr lang="it-IT"/>
              <a:pPr/>
              <a:t>35</a:t>
            </a:fld>
            <a:endParaRPr lang="it-IT"/>
          </a:p>
        </p:txBody>
      </p:sp>
      <p:sp>
        <p:nvSpPr>
          <p:cNvPr id="12800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17488" y="811213"/>
            <a:ext cx="7126287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800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6080" y="5079095"/>
            <a:ext cx="6048635" cy="4811631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17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7B09-05BE-4F24-BAAC-A6F593FCB43D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5F4A-8F18-49EC-B2F6-0C12906597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682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7B09-05BE-4F24-BAAC-A6F593FCB43D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5F4A-8F18-49EC-B2F6-0C12906597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387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7B09-05BE-4F24-BAAC-A6F593FCB43D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5F4A-8F18-49EC-B2F6-0C12906597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927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8641" y="-15487386"/>
            <a:ext cx="10940160" cy="32641027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075DD-4721-C148-B42F-89FE509258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047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7B09-05BE-4F24-BAAC-A6F593FCB43D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5F4A-8F18-49EC-B2F6-0C12906597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67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7B09-05BE-4F24-BAAC-A6F593FCB43D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5F4A-8F18-49EC-B2F6-0C12906597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80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7B09-05BE-4F24-BAAC-A6F593FCB43D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5F4A-8F18-49EC-B2F6-0C12906597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74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7B09-05BE-4F24-BAAC-A6F593FCB43D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5F4A-8F18-49EC-B2F6-0C12906597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73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7B09-05BE-4F24-BAAC-A6F593FCB43D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5F4A-8F18-49EC-B2F6-0C12906597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97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7B09-05BE-4F24-BAAC-A6F593FCB43D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5F4A-8F18-49EC-B2F6-0C12906597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502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7B09-05BE-4F24-BAAC-A6F593FCB43D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5F4A-8F18-49EC-B2F6-0C12906597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485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7B09-05BE-4F24-BAAC-A6F593FCB43D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5F4A-8F18-49EC-B2F6-0C12906597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0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D7B09-05BE-4F24-BAAC-A6F593FCB43D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45F4A-8F18-49EC-B2F6-0C12906597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31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emf"/><Relationship Id="rId7" Type="http://schemas.openxmlformats.org/officeDocument/2006/relationships/hyperlink" Target="mailto:biotecnologieperlasalute@unina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icola.zambrano@unina.it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8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tiff"/><Relationship Id="rId5" Type="http://schemas.openxmlformats.org/officeDocument/2006/relationships/image" Target="../media/image26.tiff"/><Relationship Id="rId4" Type="http://schemas.openxmlformats.org/officeDocument/2006/relationships/image" Target="../media/image25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interactive/2020/science/coronavirus-vaccine-tracker.html?fbclid=IwAR1nyEErPt_Fw8sTa_ni0vY1uccpVqu-KNrP84cwgfDWQ_RIn4O1yXEvHRk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inauer.com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pn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7.pn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7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hyperlink" Target="https://video.repubblica.it/dossier/coronavirus-wuhan-2020/tamponi-molecolari-antigenici-e-sierologici-i-test-anti-covid-spiegati-dall-esperta/372137/372743?ref=RHLF-BS-I270681290-P3-S6-T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inauer.com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inauer.com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>
            <a:extLst>
              <a:ext uri="{FF2B5EF4-FFF2-40B4-BE49-F238E27FC236}">
                <a16:creationId xmlns:a16="http://schemas.microsoft.com/office/drawing/2014/main" id="{31C36C12-3967-0641-81F7-C95C7D20D29E}"/>
              </a:ext>
            </a:extLst>
          </p:cNvPr>
          <p:cNvGrpSpPr/>
          <p:nvPr/>
        </p:nvGrpSpPr>
        <p:grpSpPr>
          <a:xfrm>
            <a:off x="3734766" y="24545"/>
            <a:ext cx="7463163" cy="829894"/>
            <a:chOff x="4698596" y="24545"/>
            <a:chExt cx="7463163" cy="829894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15B0419B-7A02-E242-A056-6670D2408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0466" y="24545"/>
              <a:ext cx="7461293" cy="829894"/>
            </a:xfrm>
            <a:prstGeom prst="rect">
              <a:avLst/>
            </a:prstGeom>
          </p:spPr>
        </p:pic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D0DB1E0B-1496-684A-8DEE-3D8D9047D0D5}"/>
                </a:ext>
              </a:extLst>
            </p:cNvPr>
            <p:cNvSpPr/>
            <p:nvPr/>
          </p:nvSpPr>
          <p:spPr>
            <a:xfrm>
              <a:off x="4698596" y="102263"/>
              <a:ext cx="2248304" cy="6955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22A5670-0F7B-4199-AEAB-33FBA9CEA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-1"/>
            <a:ext cx="0" cy="4572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BB1744D-A7DF-4B65-B6E3-DCF12BB2D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>
            <a:extLst>
              <a:ext uri="{FF2B5EF4-FFF2-40B4-BE49-F238E27FC236}">
                <a16:creationId xmlns:a16="http://schemas.microsoft.com/office/drawing/2014/main" id="{90D82FD8-40E2-BE44-B886-A6892861167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209" y="4911833"/>
            <a:ext cx="1799367" cy="179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82DD753-EA38-4E86-91FB-05041A44A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67905"/>
            <a:ext cx="7530662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51E3F68E-18E6-C04A-AE22-AB2F32117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8503" y="4796809"/>
            <a:ext cx="1962480" cy="191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759B6FB-C85E-FE4B-B73B-6035ACE10399}"/>
              </a:ext>
            </a:extLst>
          </p:cNvPr>
          <p:cNvSpPr txBox="1"/>
          <p:nvPr/>
        </p:nvSpPr>
        <p:spPr>
          <a:xfrm>
            <a:off x="3765331" y="5314664"/>
            <a:ext cx="4167029" cy="1448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hlinkClick r:id="rId6"/>
              </a:rPr>
              <a:t>nicola.zambrano@unina.it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hlinkClick r:id="rId7"/>
              </a:rPr>
              <a:t>biotecnologieperlasalute@unina.it</a:t>
            </a:r>
            <a:endParaRPr lang="en-US" sz="2000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DA63E78-7704-45EF-B5D3-EADDF5D82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730262" y="5706812"/>
            <a:ext cx="228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C774CB0-0FC3-524D-844F-8B23EFB29493}"/>
              </a:ext>
            </a:extLst>
          </p:cNvPr>
          <p:cNvSpPr txBox="1"/>
          <p:nvPr/>
        </p:nvSpPr>
        <p:spPr>
          <a:xfrm>
            <a:off x="10788650" y="958850"/>
            <a:ext cx="199093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00" dirty="0"/>
              <a:t>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F972928-C1B9-FF46-A299-809ABBDA3FE0}"/>
              </a:ext>
            </a:extLst>
          </p:cNvPr>
          <p:cNvSpPr txBox="1"/>
          <p:nvPr/>
        </p:nvSpPr>
        <p:spPr>
          <a:xfrm>
            <a:off x="-124047" y="478145"/>
            <a:ext cx="48032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315795"/>
                </a:solidFill>
              </a:rPr>
              <a:t>VIRUS E BIOTECNOLOGIE</a:t>
            </a:r>
          </a:p>
          <a:p>
            <a:pPr algn="ctr"/>
            <a:endParaRPr lang="it-IT" sz="3200" b="1" dirty="0">
              <a:solidFill>
                <a:srgbClr val="315795"/>
              </a:solidFill>
            </a:endParaRPr>
          </a:p>
          <a:p>
            <a:pPr algn="ctr"/>
            <a:r>
              <a:rPr lang="it-IT" sz="2800" b="1" dirty="0">
                <a:solidFill>
                  <a:srgbClr val="315795"/>
                </a:solidFill>
              </a:rPr>
              <a:t>Piano Lauree Scientifiche</a:t>
            </a:r>
          </a:p>
          <a:p>
            <a:pPr algn="ctr"/>
            <a:r>
              <a:rPr lang="it-IT" sz="2800" b="1" dirty="0">
                <a:solidFill>
                  <a:srgbClr val="315795"/>
                </a:solidFill>
              </a:rPr>
              <a:t>Biologia/Biotecnologie</a:t>
            </a:r>
          </a:p>
          <a:p>
            <a:pPr algn="ctr"/>
            <a:endParaRPr lang="it-IT" sz="3200" b="1" dirty="0">
              <a:solidFill>
                <a:srgbClr val="315795"/>
              </a:solidFill>
            </a:endParaRPr>
          </a:p>
          <a:p>
            <a:pPr algn="ctr"/>
            <a:r>
              <a:rPr lang="it-IT" sz="2400" b="1" dirty="0">
                <a:solidFill>
                  <a:srgbClr val="315795"/>
                </a:solidFill>
              </a:rPr>
              <a:t>Mercoledì 24 febbraio 2021</a:t>
            </a:r>
          </a:p>
          <a:p>
            <a:pPr algn="ctr"/>
            <a:r>
              <a:rPr lang="it-IT" sz="2400" b="1" dirty="0">
                <a:solidFill>
                  <a:srgbClr val="315795"/>
                </a:solidFill>
              </a:rPr>
              <a:t>Ore 16:00</a:t>
            </a:r>
          </a:p>
          <a:p>
            <a:pPr algn="ctr"/>
            <a:endParaRPr lang="it-IT" sz="2400" b="1" dirty="0">
              <a:solidFill>
                <a:srgbClr val="315795"/>
              </a:solidFill>
            </a:endParaRPr>
          </a:p>
          <a:p>
            <a:pPr algn="ctr"/>
            <a:r>
              <a:rPr lang="it-IT" b="1" dirty="0">
                <a:solidFill>
                  <a:srgbClr val="315795"/>
                </a:solidFill>
              </a:rPr>
              <a:t>Piattaforma TEAMS</a:t>
            </a:r>
          </a:p>
        </p:txBody>
      </p:sp>
      <p:pic>
        <p:nvPicPr>
          <p:cNvPr id="5" name="Immagine 4" descr="Immagine che contiene fotografia, computer&#10;&#10;Descrizione generata automaticamente">
            <a:extLst>
              <a:ext uri="{FF2B5EF4-FFF2-40B4-BE49-F238E27FC236}">
                <a16:creationId xmlns:a16="http://schemas.microsoft.com/office/drawing/2014/main" id="{F8870D7C-1D7B-A948-99D3-E336C69FE5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355" y="1330204"/>
            <a:ext cx="7493404" cy="258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25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8" descr="http://images.treccani.it/enc/media/share/images/orig/system/galleries/MEDICINA/virus_hiv_fig_vol1_042920_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7" r="17986" b="-1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4">
            <a:extLst>
              <a:ext uri="{FF2B5EF4-FFF2-40B4-BE49-F238E27FC236}">
                <a16:creationId xmlns:a16="http://schemas.microsoft.com/office/drawing/2014/main" id="{19C76BC1-E6E5-174D-B1A5-41A30B3587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9" r="29553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5DDAE4C9-D648-494C-AA0D-9E8BF8D70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716" y="0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i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È</a:t>
            </a:r>
            <a:r>
              <a:rPr lang="en-US" sz="2800" b="1" i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possible “</a:t>
            </a:r>
            <a:r>
              <a:rPr lang="en-US" sz="2800" b="1" i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addomesticare</a:t>
            </a:r>
            <a:r>
              <a:rPr lang="en-US" sz="2800" b="1" i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” un virus?</a:t>
            </a:r>
            <a:endParaRPr lang="en-US" sz="2800" b="1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32543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8" descr="http://images.treccani.it/enc/media/share/images/orig/system/galleries/MEDICINA/virus_hiv_fig_vol1_042920_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7" r="17986" b="-1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4">
            <a:extLst>
              <a:ext uri="{FF2B5EF4-FFF2-40B4-BE49-F238E27FC236}">
                <a16:creationId xmlns:a16="http://schemas.microsoft.com/office/drawing/2014/main" id="{19C76BC1-E6E5-174D-B1A5-41A30B3587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9" r="29553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5DDAE4C9-D648-494C-AA0D-9E8BF8D70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282" y="0"/>
            <a:ext cx="3618284" cy="1345720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800" b="1" i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Sì</a:t>
            </a:r>
            <a:r>
              <a:rPr lang="en-US" sz="2800" b="1" i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, se lo </a:t>
            </a:r>
            <a:r>
              <a:rPr lang="en-US" sz="2800" b="1" i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conosciamo</a:t>
            </a:r>
            <a:r>
              <a:rPr lang="en-US" sz="2800" b="1" i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2800" b="1" i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sufficienza</a:t>
            </a:r>
            <a:r>
              <a:rPr lang="en-US" sz="2800" b="1" i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, e lo </a:t>
            </a:r>
            <a:r>
              <a:rPr lang="en-US" sz="2800" b="1" i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reputiamo</a:t>
            </a:r>
            <a:r>
              <a:rPr lang="en-US" sz="2800" b="1" i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i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adatto</a:t>
            </a:r>
            <a:r>
              <a:rPr lang="en-US" sz="2800" b="1" i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2800" b="1" i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risolvere</a:t>
            </a:r>
            <a:r>
              <a:rPr lang="en-US" sz="2800" b="1" i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i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problemi</a:t>
            </a:r>
            <a:r>
              <a:rPr lang="en-US" sz="2800" b="1" i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di </a:t>
            </a:r>
            <a:r>
              <a:rPr lang="en-US" sz="2800" b="1" i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natura</a:t>
            </a:r>
            <a:r>
              <a:rPr lang="en-US" sz="2800" b="1" i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i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medica</a:t>
            </a:r>
            <a:endParaRPr lang="en-US" sz="2800" b="1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78780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35" y="1060671"/>
            <a:ext cx="3603627" cy="267070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84" y="3970922"/>
            <a:ext cx="3603627" cy="2681984"/>
          </a:xfrm>
          <a:prstGeom prst="rect">
            <a:avLst/>
          </a:prstGeom>
        </p:spPr>
      </p:pic>
      <p:grpSp>
        <p:nvGrpSpPr>
          <p:cNvPr id="11" name="Gruppo 10"/>
          <p:cNvGrpSpPr/>
          <p:nvPr/>
        </p:nvGrpSpPr>
        <p:grpSpPr>
          <a:xfrm flipV="1">
            <a:off x="5005109" y="1225770"/>
            <a:ext cx="3603627" cy="5573002"/>
            <a:chOff x="275105" y="1935845"/>
            <a:chExt cx="3121407" cy="4827250"/>
          </a:xfrm>
        </p:grpSpPr>
        <p:pic>
          <p:nvPicPr>
            <p:cNvPr id="12" name="Picture 2" descr="RESA UNIVERSALE 2P+T 10/16A + SCHUKO BTICINO MATIX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057" y="4647374"/>
              <a:ext cx="2123889" cy="2115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PINA VOLANTE ROSI SCHUKO 250V 2P+T 16A BIANC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05" y="1935845"/>
              <a:ext cx="1106846" cy="1702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PINA VIMAR 2P+T 10A ORIENTABILE BIANC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741" y="1935845"/>
              <a:ext cx="864520" cy="1702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PINA VIMAR 2P+T 16A ORIENTABILE BIANC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258" y="1935845"/>
              <a:ext cx="1028254" cy="1702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Connettore 2 15"/>
            <p:cNvCxnSpPr>
              <a:endCxn id="18" idx="0"/>
            </p:cNvCxnSpPr>
            <p:nvPr/>
          </p:nvCxnSpPr>
          <p:spPr>
            <a:xfrm>
              <a:off x="1858001" y="3869473"/>
              <a:ext cx="1" cy="777901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/>
            <p:cNvCxnSpPr/>
            <p:nvPr/>
          </p:nvCxnSpPr>
          <p:spPr>
            <a:xfrm>
              <a:off x="828528" y="3869473"/>
              <a:ext cx="710342" cy="777901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/>
            <p:cNvCxnSpPr/>
            <p:nvPr/>
          </p:nvCxnSpPr>
          <p:spPr>
            <a:xfrm flipH="1">
              <a:off x="2196411" y="3854608"/>
              <a:ext cx="710342" cy="777901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7B96C3A-274E-824A-A272-7CBE1DDC75DD}"/>
              </a:ext>
            </a:extLst>
          </p:cNvPr>
          <p:cNvSpPr txBox="1"/>
          <p:nvPr/>
        </p:nvSpPr>
        <p:spPr>
          <a:xfrm>
            <a:off x="9124694" y="2348880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Virus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BE1F764-06DF-EF4C-9756-DE5F70E7A794}"/>
              </a:ext>
            </a:extLst>
          </p:cNvPr>
          <p:cNvSpPr txBox="1"/>
          <p:nvPr/>
        </p:nvSpPr>
        <p:spPr>
          <a:xfrm>
            <a:off x="9154092" y="5470220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Cellule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D18254A-ABA4-604C-A639-7BC831E96CFE}"/>
              </a:ext>
            </a:extLst>
          </p:cNvPr>
          <p:cNvSpPr txBox="1"/>
          <p:nvPr/>
        </p:nvSpPr>
        <p:spPr>
          <a:xfrm>
            <a:off x="2994212" y="197225"/>
            <a:ext cx="6085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Virus </a:t>
            </a:r>
            <a:r>
              <a:rPr lang="it-IT" sz="3200" b="1" dirty="0" err="1"/>
              <a:t>oncolitici</a:t>
            </a:r>
            <a:r>
              <a:rPr lang="it-IT" sz="3200" b="1" dirty="0"/>
              <a:t> «</a:t>
            </a:r>
            <a:r>
              <a:rPr lang="it-IT" sz="3200" b="1" dirty="0" err="1"/>
              <a:t>next</a:t>
            </a:r>
            <a:r>
              <a:rPr lang="it-IT" sz="3200" b="1" dirty="0"/>
              <a:t> </a:t>
            </a:r>
            <a:r>
              <a:rPr lang="it-IT" sz="3200" b="1" dirty="0" err="1"/>
              <a:t>generations</a:t>
            </a:r>
            <a:r>
              <a:rPr lang="it-IT" sz="3200" b="1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218628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35" y="1060671"/>
            <a:ext cx="3603627" cy="267070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84" y="3970922"/>
            <a:ext cx="3603627" cy="2681984"/>
          </a:xfrm>
          <a:prstGeom prst="rect">
            <a:avLst/>
          </a:prstGeom>
        </p:spPr>
      </p:pic>
      <p:grpSp>
        <p:nvGrpSpPr>
          <p:cNvPr id="11" name="Gruppo 10"/>
          <p:cNvGrpSpPr/>
          <p:nvPr/>
        </p:nvGrpSpPr>
        <p:grpSpPr>
          <a:xfrm flipV="1">
            <a:off x="5005109" y="1225770"/>
            <a:ext cx="3603627" cy="5573002"/>
            <a:chOff x="275105" y="1935845"/>
            <a:chExt cx="3121407" cy="4827250"/>
          </a:xfrm>
        </p:grpSpPr>
        <p:pic>
          <p:nvPicPr>
            <p:cNvPr id="12" name="Picture 2" descr="RESA UNIVERSALE 2P+T 10/16A + SCHUKO BTICINO MATIX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057" y="4647374"/>
              <a:ext cx="2123889" cy="2115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PINA VOLANTE ROSI SCHUKO 250V 2P+T 16A BIANC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05" y="1935845"/>
              <a:ext cx="1106846" cy="1702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PINA VIMAR 2P+T 10A ORIENTABILE BIANC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741" y="1935845"/>
              <a:ext cx="864520" cy="1702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PINA VIMAR 2P+T 16A ORIENTABILE BIANC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258" y="1935845"/>
              <a:ext cx="1028254" cy="1702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Connettore 2 15"/>
            <p:cNvCxnSpPr>
              <a:endCxn id="18" idx="0"/>
            </p:cNvCxnSpPr>
            <p:nvPr/>
          </p:nvCxnSpPr>
          <p:spPr>
            <a:xfrm>
              <a:off x="1858001" y="3869473"/>
              <a:ext cx="1" cy="777901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/>
            <p:cNvCxnSpPr/>
            <p:nvPr/>
          </p:nvCxnSpPr>
          <p:spPr>
            <a:xfrm>
              <a:off x="828528" y="3869473"/>
              <a:ext cx="710342" cy="777901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/>
            <p:cNvCxnSpPr/>
            <p:nvPr/>
          </p:nvCxnSpPr>
          <p:spPr>
            <a:xfrm flipH="1">
              <a:off x="2196411" y="3854608"/>
              <a:ext cx="710342" cy="777901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7B96C3A-274E-824A-A272-7CBE1DDC75DD}"/>
              </a:ext>
            </a:extLst>
          </p:cNvPr>
          <p:cNvSpPr txBox="1"/>
          <p:nvPr/>
        </p:nvSpPr>
        <p:spPr>
          <a:xfrm>
            <a:off x="9124694" y="2348880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Virus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BE1F764-06DF-EF4C-9756-DE5F70E7A794}"/>
              </a:ext>
            </a:extLst>
          </p:cNvPr>
          <p:cNvSpPr txBox="1"/>
          <p:nvPr/>
        </p:nvSpPr>
        <p:spPr>
          <a:xfrm>
            <a:off x="9154092" y="5470220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Cellule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B69BB329-9C76-B249-8CF4-B6E2525DD6A1}"/>
              </a:ext>
            </a:extLst>
          </p:cNvPr>
          <p:cNvGrpSpPr/>
          <p:nvPr/>
        </p:nvGrpSpPr>
        <p:grpSpPr>
          <a:xfrm>
            <a:off x="5005109" y="2053183"/>
            <a:ext cx="4135592" cy="3983192"/>
            <a:chOff x="53551" y="2424637"/>
            <a:chExt cx="4135592" cy="3983192"/>
          </a:xfrm>
        </p:grpSpPr>
        <p:cxnSp>
          <p:nvCxnSpPr>
            <p:cNvPr id="20" name="Connettore 1 19">
              <a:extLst>
                <a:ext uri="{FF2B5EF4-FFF2-40B4-BE49-F238E27FC236}">
                  <a16:creationId xmlns:a16="http://schemas.microsoft.com/office/drawing/2014/main" id="{8705095C-C75B-6843-8FBE-02866A0EE440}"/>
                </a:ext>
              </a:extLst>
            </p:cNvPr>
            <p:cNvCxnSpPr/>
            <p:nvPr/>
          </p:nvCxnSpPr>
          <p:spPr>
            <a:xfrm>
              <a:off x="53551" y="2424637"/>
              <a:ext cx="3983192" cy="3983192"/>
            </a:xfrm>
            <a:prstGeom prst="line">
              <a:avLst/>
            </a:prstGeom>
            <a:ln w="130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>
              <a:extLst>
                <a:ext uri="{FF2B5EF4-FFF2-40B4-BE49-F238E27FC236}">
                  <a16:creationId xmlns:a16="http://schemas.microsoft.com/office/drawing/2014/main" id="{F872B1E5-C5F2-304F-9CFA-F53DF856FDB5}"/>
                </a:ext>
              </a:extLst>
            </p:cNvPr>
            <p:cNvCxnSpPr/>
            <p:nvPr/>
          </p:nvCxnSpPr>
          <p:spPr>
            <a:xfrm flipH="1">
              <a:off x="205951" y="2424637"/>
              <a:ext cx="3983192" cy="3983192"/>
            </a:xfrm>
            <a:prstGeom prst="line">
              <a:avLst/>
            </a:prstGeom>
            <a:ln w="130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F3BFE74-1002-554F-9F89-415621807FB0}"/>
              </a:ext>
            </a:extLst>
          </p:cNvPr>
          <p:cNvSpPr txBox="1"/>
          <p:nvPr/>
        </p:nvSpPr>
        <p:spPr>
          <a:xfrm>
            <a:off x="2994212" y="197225"/>
            <a:ext cx="6085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Virus </a:t>
            </a:r>
            <a:r>
              <a:rPr lang="it-IT" sz="3200" b="1" dirty="0" err="1"/>
              <a:t>oncolitici</a:t>
            </a:r>
            <a:r>
              <a:rPr lang="it-IT" sz="3200" b="1" dirty="0"/>
              <a:t> «</a:t>
            </a:r>
            <a:r>
              <a:rPr lang="it-IT" sz="3200" b="1" dirty="0" err="1"/>
              <a:t>next</a:t>
            </a:r>
            <a:r>
              <a:rPr lang="it-IT" sz="3200" b="1" dirty="0"/>
              <a:t> </a:t>
            </a:r>
            <a:r>
              <a:rPr lang="it-IT" sz="3200" b="1" dirty="0" err="1"/>
              <a:t>generations</a:t>
            </a:r>
            <a:r>
              <a:rPr lang="it-IT" sz="3200" b="1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588873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35" y="1060671"/>
            <a:ext cx="3603627" cy="267070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84" y="3970922"/>
            <a:ext cx="3603627" cy="268198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7B96C3A-274E-824A-A272-7CBE1DDC75DD}"/>
              </a:ext>
            </a:extLst>
          </p:cNvPr>
          <p:cNvSpPr txBox="1"/>
          <p:nvPr/>
        </p:nvSpPr>
        <p:spPr>
          <a:xfrm>
            <a:off x="8781236" y="1394551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Virus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BE1F764-06DF-EF4C-9756-DE5F70E7A794}"/>
              </a:ext>
            </a:extLst>
          </p:cNvPr>
          <p:cNvSpPr txBox="1"/>
          <p:nvPr/>
        </p:nvSpPr>
        <p:spPr>
          <a:xfrm>
            <a:off x="5902952" y="1394551"/>
            <a:ext cx="1699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Cellule tumorali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E231EEB-579D-C74C-85D2-E6BC1AFC93AB}"/>
              </a:ext>
            </a:extLst>
          </p:cNvPr>
          <p:cNvSpPr/>
          <p:nvPr/>
        </p:nvSpPr>
        <p:spPr>
          <a:xfrm>
            <a:off x="103667" y="243720"/>
            <a:ext cx="1163972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/>
              <a:t>Le </a:t>
            </a:r>
            <a:r>
              <a:rPr lang="en-US" sz="3200" dirty="0" err="1"/>
              <a:t>Biotecnologie</a:t>
            </a:r>
            <a:r>
              <a:rPr lang="en-US" sz="3200" dirty="0"/>
              <a:t> </a:t>
            </a:r>
            <a:r>
              <a:rPr lang="en-US" sz="3200" dirty="0" err="1"/>
              <a:t>sviluppano</a:t>
            </a:r>
            <a:r>
              <a:rPr lang="en-US" sz="3200" dirty="0"/>
              <a:t> </a:t>
            </a:r>
            <a:r>
              <a:rPr lang="en-US" sz="3200" dirty="0" err="1"/>
              <a:t>presìdi</a:t>
            </a:r>
            <a:r>
              <a:rPr lang="en-US" sz="3200" dirty="0"/>
              <a:t> </a:t>
            </a:r>
            <a:r>
              <a:rPr lang="en-US" sz="3200" dirty="0" err="1"/>
              <a:t>innovativi</a:t>
            </a:r>
            <a:r>
              <a:rPr lang="en-US" sz="3200" dirty="0"/>
              <a:t> per la </a:t>
            </a:r>
            <a:r>
              <a:rPr lang="en-US" sz="3200" dirty="0" err="1"/>
              <a:t>terapia</a:t>
            </a:r>
            <a:r>
              <a:rPr lang="en-US" sz="3200" dirty="0"/>
              <a:t> (</a:t>
            </a:r>
            <a:r>
              <a:rPr lang="en-US" sz="3200" dirty="0" err="1"/>
              <a:t>cancro</a:t>
            </a:r>
            <a:r>
              <a:rPr lang="en-US" sz="3200" dirty="0"/>
              <a:t>)</a:t>
            </a: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94BE6513-AA43-C149-8FB3-1327BC518FA1}"/>
              </a:ext>
            </a:extLst>
          </p:cNvPr>
          <p:cNvGrpSpPr/>
          <p:nvPr/>
        </p:nvGrpSpPr>
        <p:grpSpPr>
          <a:xfrm>
            <a:off x="5323402" y="1879893"/>
            <a:ext cx="5088188" cy="4808867"/>
            <a:chOff x="3889052" y="1777977"/>
            <a:chExt cx="5088188" cy="4808867"/>
          </a:xfrm>
        </p:grpSpPr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8D558A14-9138-1940-92CC-2104E7D81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67140" y="1935845"/>
              <a:ext cx="1885755" cy="1718470"/>
            </a:xfrm>
            <a:prstGeom prst="rect">
              <a:avLst/>
            </a:prstGeom>
          </p:spPr>
        </p:pic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1EB766D2-3464-6E49-8DD8-78841C521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12820" y="1935845"/>
              <a:ext cx="2144286" cy="1718470"/>
            </a:xfrm>
            <a:prstGeom prst="rect">
              <a:avLst/>
            </a:prstGeom>
          </p:spPr>
        </p:pic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D4325FE1-E6C4-524E-962D-36B4B74B9C0C}"/>
                </a:ext>
              </a:extLst>
            </p:cNvPr>
            <p:cNvSpPr txBox="1"/>
            <p:nvPr/>
          </p:nvSpPr>
          <p:spPr>
            <a:xfrm>
              <a:off x="3889052" y="3869473"/>
              <a:ext cx="5088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00B050"/>
                  </a:solidFill>
                </a:rPr>
                <a:t>Virus “terapeutici” a doppia selettività</a:t>
              </a:r>
            </a:p>
          </p:txBody>
        </p:sp>
        <p:pic>
          <p:nvPicPr>
            <p:cNvPr id="27" name="Immagine 26">
              <a:extLst>
                <a:ext uri="{FF2B5EF4-FFF2-40B4-BE49-F238E27FC236}">
                  <a16:creationId xmlns:a16="http://schemas.microsoft.com/office/drawing/2014/main" id="{510D7BF0-ECBD-FD48-BE72-5BF19CB16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V="1">
              <a:off x="4375152" y="4492316"/>
              <a:ext cx="2045118" cy="1863696"/>
            </a:xfrm>
            <a:prstGeom prst="rect">
              <a:avLst/>
            </a:prstGeom>
          </p:spPr>
        </p:pic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B07AFFD0-993A-E74A-BC5C-068AD7A7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V="1">
              <a:off x="6641715" y="4492316"/>
              <a:ext cx="2045118" cy="1863696"/>
            </a:xfrm>
            <a:prstGeom prst="rect">
              <a:avLst/>
            </a:prstGeom>
          </p:spPr>
        </p:pic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A0130802-4B43-AA42-B7EF-7EB0CB6C1995}"/>
                </a:ext>
              </a:extLst>
            </p:cNvPr>
            <p:cNvSpPr txBox="1"/>
            <p:nvPr/>
          </p:nvSpPr>
          <p:spPr>
            <a:xfrm>
              <a:off x="5867895" y="1777977"/>
              <a:ext cx="11305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>
                  <a:solidFill>
                    <a:srgbClr val="00B050"/>
                  </a:solidFill>
                </a:rPr>
                <a:t>“Entry”</a:t>
              </a:r>
              <a:endParaRPr lang="it-IT" b="1" dirty="0">
                <a:solidFill>
                  <a:srgbClr val="00B050"/>
                </a:solidFill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A7265A28-936C-BB4B-9181-A612B0A6C459}"/>
                </a:ext>
              </a:extLst>
            </p:cNvPr>
            <p:cNvSpPr txBox="1"/>
            <p:nvPr/>
          </p:nvSpPr>
          <p:spPr>
            <a:xfrm>
              <a:off x="4725082" y="6125179"/>
              <a:ext cx="3416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00B050"/>
                  </a:solidFill>
                </a:rPr>
                <a:t>“Replication-</a:t>
              </a:r>
              <a:r>
                <a:rPr lang="it-IT" b="1" dirty="0" err="1">
                  <a:solidFill>
                    <a:srgbClr val="00B050"/>
                  </a:solidFill>
                </a:rPr>
                <a:t>conditional</a:t>
              </a:r>
              <a:r>
                <a:rPr lang="it-IT" b="1" dirty="0">
                  <a:solidFill>
                    <a:srgbClr val="00B050"/>
                  </a:solidFill>
                </a:rPr>
                <a:t>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4152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49902"/>
            <a:ext cx="91186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1774826" y="274638"/>
            <a:ext cx="8880475" cy="1135062"/>
          </a:xfrm>
        </p:spPr>
        <p:txBody>
          <a:bodyPr>
            <a:normAutofit fontScale="90000"/>
          </a:bodyPr>
          <a:lstStyle/>
          <a:p>
            <a:br>
              <a:rPr lang="it-IT" altLang="it-IT" sz="2400" b="1" dirty="0">
                <a:solidFill>
                  <a:schemeClr val="tx2"/>
                </a:solidFill>
              </a:rPr>
            </a:br>
            <a:r>
              <a:rPr lang="it-IT" altLang="it-IT" sz="2400" b="1" dirty="0">
                <a:solidFill>
                  <a:schemeClr val="tx2"/>
                </a:solidFill>
              </a:rPr>
              <a:t>- doppio livello di sicurezza</a:t>
            </a:r>
            <a:br>
              <a:rPr lang="it-IT" altLang="it-IT" sz="2400" b="1" dirty="0">
                <a:solidFill>
                  <a:schemeClr val="tx2"/>
                </a:solidFill>
              </a:rPr>
            </a:br>
            <a:r>
              <a:rPr lang="it-IT" altLang="it-IT" sz="2400" b="1" dirty="0">
                <a:solidFill>
                  <a:schemeClr val="tx2"/>
                </a:solidFill>
              </a:rPr>
              <a:t>- effetto primario: </a:t>
            </a:r>
            <a:r>
              <a:rPr lang="it-IT" altLang="it-IT" sz="2400" b="1" dirty="0" err="1">
                <a:solidFill>
                  <a:schemeClr val="tx2"/>
                </a:solidFill>
              </a:rPr>
              <a:t>oncolisi</a:t>
            </a:r>
            <a:br>
              <a:rPr lang="it-IT" altLang="it-IT" sz="2400" b="1" dirty="0">
                <a:solidFill>
                  <a:schemeClr val="tx2"/>
                </a:solidFill>
              </a:rPr>
            </a:br>
            <a:r>
              <a:rPr lang="it-IT" altLang="it-IT" sz="2400" b="1" dirty="0">
                <a:solidFill>
                  <a:schemeClr val="tx2"/>
                </a:solidFill>
              </a:rPr>
              <a:t>- effetto secondario: vaccino</a:t>
            </a:r>
          </a:p>
        </p:txBody>
      </p:sp>
    </p:spTree>
    <p:extLst>
      <p:ext uri="{BB962C8B-B14F-4D97-AF65-F5344CB8AC3E}">
        <p14:creationId xmlns:p14="http://schemas.microsoft.com/office/powerpoint/2010/main" val="3087352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/>
          <p:cNvSpPr>
            <a:spLocks noGrp="1"/>
          </p:cNvSpPr>
          <p:nvPr>
            <p:ph type="title"/>
          </p:nvPr>
        </p:nvSpPr>
        <p:spPr>
          <a:xfrm>
            <a:off x="1981201" y="1114426"/>
            <a:ext cx="8221663" cy="1135063"/>
          </a:xfrm>
        </p:spPr>
        <p:txBody>
          <a:bodyPr/>
          <a:lstStyle/>
          <a:p>
            <a:r>
              <a:rPr lang="it-IT" altLang="it-IT"/>
              <a:t>E se il virus… sfuggisse di mano?</a:t>
            </a:r>
          </a:p>
        </p:txBody>
      </p:sp>
      <p:sp>
        <p:nvSpPr>
          <p:cNvPr id="29700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88043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olo 1"/>
          <p:cNvSpPr>
            <a:spLocks noGrp="1"/>
          </p:cNvSpPr>
          <p:nvPr>
            <p:ph type="title"/>
          </p:nvPr>
        </p:nvSpPr>
        <p:spPr>
          <a:xfrm>
            <a:off x="1981201" y="1114426"/>
            <a:ext cx="8221663" cy="1135063"/>
          </a:xfrm>
        </p:spPr>
        <p:txBody>
          <a:bodyPr/>
          <a:lstStyle/>
          <a:p>
            <a:r>
              <a:rPr lang="it-IT" altLang="it-IT"/>
              <a:t>E se il virus… sfuggisse di mano?</a:t>
            </a:r>
          </a:p>
        </p:txBody>
      </p:sp>
      <p:sp>
        <p:nvSpPr>
          <p:cNvPr id="30722" name="Segnaposto contenuto 2"/>
          <p:cNvSpPr>
            <a:spLocks noGrp="1"/>
          </p:cNvSpPr>
          <p:nvPr>
            <p:ph idx="1"/>
          </p:nvPr>
        </p:nvSpPr>
        <p:spPr>
          <a:xfrm>
            <a:off x="1981201" y="2439989"/>
            <a:ext cx="8221663" cy="4518025"/>
          </a:xfrm>
        </p:spPr>
        <p:txBody>
          <a:bodyPr/>
          <a:lstStyle/>
          <a:p>
            <a:r>
              <a:rPr lang="it-IT" altLang="it-IT"/>
              <a:t>Ci servirebbe un antidoto…</a:t>
            </a:r>
          </a:p>
        </p:txBody>
      </p:sp>
    </p:spTree>
    <p:extLst>
      <p:ext uri="{BB962C8B-B14F-4D97-AF65-F5344CB8AC3E}">
        <p14:creationId xmlns:p14="http://schemas.microsoft.com/office/powerpoint/2010/main" val="2170012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olo 1"/>
          <p:cNvSpPr>
            <a:spLocks noGrp="1"/>
          </p:cNvSpPr>
          <p:nvPr>
            <p:ph type="title"/>
          </p:nvPr>
        </p:nvSpPr>
        <p:spPr>
          <a:xfrm>
            <a:off x="1981201" y="1114426"/>
            <a:ext cx="8221663" cy="1135063"/>
          </a:xfrm>
        </p:spPr>
        <p:txBody>
          <a:bodyPr/>
          <a:lstStyle/>
          <a:p>
            <a:r>
              <a:rPr lang="it-IT" altLang="it-IT"/>
              <a:t>E se il virus… sfuggisse di mano?</a:t>
            </a:r>
          </a:p>
        </p:txBody>
      </p:sp>
      <p:pic>
        <p:nvPicPr>
          <p:cNvPr id="31748" name="Picture 2" descr="http://upload.wikimedia.org/wikipedia/commons/thumb/f/f3/Aciclovir.svg/200px-Aciclovi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668589"/>
            <a:ext cx="1905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Segnaposto contenuto 2"/>
          <p:cNvSpPr>
            <a:spLocks noGrp="1"/>
          </p:cNvSpPr>
          <p:nvPr>
            <p:ph idx="1"/>
          </p:nvPr>
        </p:nvSpPr>
        <p:spPr>
          <a:xfrm>
            <a:off x="1981201" y="2439989"/>
            <a:ext cx="8221663" cy="4518025"/>
          </a:xfrm>
        </p:spPr>
        <p:txBody>
          <a:bodyPr/>
          <a:lstStyle/>
          <a:p>
            <a:r>
              <a:rPr lang="it-IT" altLang="it-IT"/>
              <a:t>Ci servirebbe un antidoto…</a:t>
            </a:r>
          </a:p>
        </p:txBody>
      </p:sp>
    </p:spTree>
    <p:extLst>
      <p:ext uri="{BB962C8B-B14F-4D97-AF65-F5344CB8AC3E}">
        <p14:creationId xmlns:p14="http://schemas.microsoft.com/office/powerpoint/2010/main" val="4222877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olo 1"/>
          <p:cNvSpPr>
            <a:spLocks noGrp="1"/>
          </p:cNvSpPr>
          <p:nvPr>
            <p:ph type="title"/>
          </p:nvPr>
        </p:nvSpPr>
        <p:spPr>
          <a:xfrm>
            <a:off x="1981201" y="1114426"/>
            <a:ext cx="8221663" cy="1135063"/>
          </a:xfrm>
        </p:spPr>
        <p:txBody>
          <a:bodyPr/>
          <a:lstStyle/>
          <a:p>
            <a:r>
              <a:rPr lang="it-IT" altLang="it-IT"/>
              <a:t>E se il virus… sfuggisse di mano?</a:t>
            </a:r>
          </a:p>
        </p:txBody>
      </p:sp>
      <p:pic>
        <p:nvPicPr>
          <p:cNvPr id="31746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35388"/>
            <a:ext cx="31559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2" descr="http://upload.wikimedia.org/wikipedia/commons/thumb/f/f3/Aciclovir.svg/200px-Aciclovir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668589"/>
            <a:ext cx="1905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Segnaposto contenuto 2"/>
          <p:cNvSpPr>
            <a:spLocks noGrp="1"/>
          </p:cNvSpPr>
          <p:nvPr>
            <p:ph idx="1"/>
          </p:nvPr>
        </p:nvSpPr>
        <p:spPr>
          <a:xfrm>
            <a:off x="1981201" y="2439989"/>
            <a:ext cx="8221663" cy="4518025"/>
          </a:xfrm>
        </p:spPr>
        <p:txBody>
          <a:bodyPr/>
          <a:lstStyle/>
          <a:p>
            <a:r>
              <a:rPr lang="it-IT" altLang="it-IT"/>
              <a:t>Ci servirebbe un antidoto…</a:t>
            </a:r>
          </a:p>
        </p:txBody>
      </p:sp>
    </p:spTree>
    <p:extLst>
      <p:ext uri="{BB962C8B-B14F-4D97-AF65-F5344CB8AC3E}">
        <p14:creationId xmlns:p14="http://schemas.microsoft.com/office/powerpoint/2010/main" val="4231641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>
            <a:extLst>
              <a:ext uri="{FF2B5EF4-FFF2-40B4-BE49-F238E27FC236}">
                <a16:creationId xmlns:a16="http://schemas.microsoft.com/office/drawing/2014/main" id="{C3C191A1-430F-2D42-BBA5-F0354CFEB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381001"/>
            <a:ext cx="7788275" cy="609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027" name="Text Box 3">
            <a:extLst>
              <a:ext uri="{FF2B5EF4-FFF2-40B4-BE49-F238E27FC236}">
                <a16:creationId xmlns:a16="http://schemas.microsoft.com/office/drawing/2014/main" id="{8085FC58-45D6-3C4C-803A-CC9DFF499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1100">
                <a:latin typeface="Arial" panose="020B0604020202020204" pitchFamily="34" charset="0"/>
              </a:rPr>
              <a:t>Figure 24-13 </a:t>
            </a:r>
            <a:r>
              <a:rPr lang="en-US" altLang="it-IT" sz="1100" i="1">
                <a:latin typeface="Arial" panose="020B0604020202020204" pitchFamily="34" charset="0"/>
              </a:rPr>
              <a:t> Molecular Biology of the Cell</a:t>
            </a:r>
            <a:r>
              <a:rPr lang="en-US" altLang="it-IT" sz="1100">
                <a:latin typeface="Arial" panose="020B0604020202020204" pitchFamily="34" charset="0"/>
              </a:rPr>
              <a:t> (© Garland Science 2008)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627D428-C116-A64D-A53F-A2F878942D67}"/>
              </a:ext>
            </a:extLst>
          </p:cNvPr>
          <p:cNvSpPr txBox="1"/>
          <p:nvPr/>
        </p:nvSpPr>
        <p:spPr>
          <a:xfrm>
            <a:off x="127000" y="863600"/>
            <a:ext cx="16901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I virus </a:t>
            </a:r>
          </a:p>
          <a:p>
            <a:r>
              <a:rPr lang="it-IT" sz="2800" b="1" dirty="0"/>
              <a:t>dell’uomo</a:t>
            </a:r>
          </a:p>
        </p:txBody>
      </p:sp>
    </p:spTree>
    <p:extLst>
      <p:ext uri="{BB962C8B-B14F-4D97-AF65-F5344CB8AC3E}">
        <p14:creationId xmlns:p14="http://schemas.microsoft.com/office/powerpoint/2010/main" val="743238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olo 1"/>
          <p:cNvSpPr>
            <a:spLocks noGrp="1"/>
          </p:cNvSpPr>
          <p:nvPr>
            <p:ph type="title"/>
          </p:nvPr>
        </p:nvSpPr>
        <p:spPr>
          <a:xfrm>
            <a:off x="1981201" y="1114426"/>
            <a:ext cx="8221663" cy="1135063"/>
          </a:xfrm>
        </p:spPr>
        <p:txBody>
          <a:bodyPr/>
          <a:lstStyle/>
          <a:p>
            <a:r>
              <a:rPr lang="it-IT" altLang="it-IT"/>
              <a:t>E se il virus… sfuggisse di mano?</a:t>
            </a:r>
          </a:p>
        </p:txBody>
      </p:sp>
      <p:pic>
        <p:nvPicPr>
          <p:cNvPr id="31746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35388"/>
            <a:ext cx="31559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 descr="http://www.rumahfarmasi.net/images/Aciclovir%2050mg%20aciclov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8" y="3568700"/>
            <a:ext cx="2571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2" descr="http://upload.wikimedia.org/wikipedia/commons/thumb/f/f3/Aciclovir.svg/200px-Aciclovi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668589"/>
            <a:ext cx="1905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Segnaposto contenuto 2"/>
          <p:cNvSpPr>
            <a:spLocks noGrp="1"/>
          </p:cNvSpPr>
          <p:nvPr>
            <p:ph idx="1"/>
          </p:nvPr>
        </p:nvSpPr>
        <p:spPr>
          <a:xfrm>
            <a:off x="1981201" y="2439989"/>
            <a:ext cx="8221663" cy="4518025"/>
          </a:xfrm>
        </p:spPr>
        <p:txBody>
          <a:bodyPr/>
          <a:lstStyle/>
          <a:p>
            <a:r>
              <a:rPr lang="it-IT" altLang="it-IT"/>
              <a:t>Ci servirebbe un antidoto…</a:t>
            </a:r>
          </a:p>
        </p:txBody>
      </p:sp>
    </p:spTree>
    <p:extLst>
      <p:ext uri="{BB962C8B-B14F-4D97-AF65-F5344CB8AC3E}">
        <p14:creationId xmlns:p14="http://schemas.microsoft.com/office/powerpoint/2010/main" val="2970644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>
            <a:extLst>
              <a:ext uri="{FF2B5EF4-FFF2-40B4-BE49-F238E27FC236}">
                <a16:creationId xmlns:a16="http://schemas.microsoft.com/office/drawing/2014/main" id="{C3C191A1-430F-2D42-BBA5-F0354CFEB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381001"/>
            <a:ext cx="7788275" cy="609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027" name="Text Box 3">
            <a:extLst>
              <a:ext uri="{FF2B5EF4-FFF2-40B4-BE49-F238E27FC236}">
                <a16:creationId xmlns:a16="http://schemas.microsoft.com/office/drawing/2014/main" id="{8085FC58-45D6-3C4C-803A-CC9DFF499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1100">
                <a:latin typeface="Arial" panose="020B0604020202020204" pitchFamily="34" charset="0"/>
              </a:rPr>
              <a:t>Figure 24-13 </a:t>
            </a:r>
            <a:r>
              <a:rPr lang="en-US" altLang="it-IT" sz="1100" i="1">
                <a:latin typeface="Arial" panose="020B0604020202020204" pitchFamily="34" charset="0"/>
              </a:rPr>
              <a:t> Molecular Biology of the Cell</a:t>
            </a:r>
            <a:r>
              <a:rPr lang="en-US" altLang="it-IT" sz="1100">
                <a:latin typeface="Arial" panose="020B0604020202020204" pitchFamily="34" charset="0"/>
              </a:rPr>
              <a:t> (© Garland Science 2008)</a:t>
            </a:r>
          </a:p>
        </p:txBody>
      </p:sp>
      <p:sp>
        <p:nvSpPr>
          <p:cNvPr id="2" name="Freccia giù 1">
            <a:extLst>
              <a:ext uri="{FF2B5EF4-FFF2-40B4-BE49-F238E27FC236}">
                <a16:creationId xmlns:a16="http://schemas.microsoft.com/office/drawing/2014/main" id="{5A4DCE4F-F94E-5A44-B424-7F0131DC0BD1}"/>
              </a:ext>
            </a:extLst>
          </p:cNvPr>
          <p:cNvSpPr/>
          <p:nvPr/>
        </p:nvSpPr>
        <p:spPr>
          <a:xfrm rot="18748994">
            <a:off x="7048502" y="4220459"/>
            <a:ext cx="337457" cy="71845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Freccia giù 4">
            <a:extLst>
              <a:ext uri="{FF2B5EF4-FFF2-40B4-BE49-F238E27FC236}">
                <a16:creationId xmlns:a16="http://schemas.microsoft.com/office/drawing/2014/main" id="{E03E374F-9B29-F74F-9A29-35E83A981975}"/>
              </a:ext>
            </a:extLst>
          </p:cNvPr>
          <p:cNvSpPr/>
          <p:nvPr/>
        </p:nvSpPr>
        <p:spPr>
          <a:xfrm rot="2851006" flipH="1">
            <a:off x="8360228" y="4220459"/>
            <a:ext cx="337457" cy="7184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C10D4FC-25A9-D54E-947C-897FD9268BE7}"/>
              </a:ext>
            </a:extLst>
          </p:cNvPr>
          <p:cNvSpPr txBox="1"/>
          <p:nvPr/>
        </p:nvSpPr>
        <p:spPr>
          <a:xfrm>
            <a:off x="127000" y="863600"/>
            <a:ext cx="16901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I virus </a:t>
            </a:r>
          </a:p>
          <a:p>
            <a:r>
              <a:rPr lang="it-IT" sz="2800" b="1" dirty="0"/>
              <a:t>dell’uomo</a:t>
            </a:r>
          </a:p>
        </p:txBody>
      </p:sp>
    </p:spTree>
    <p:extLst>
      <p:ext uri="{BB962C8B-B14F-4D97-AF65-F5344CB8AC3E}">
        <p14:creationId xmlns:p14="http://schemas.microsoft.com/office/powerpoint/2010/main" val="1063139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C9F6CB1-51A4-5340-B8AF-718D51734BF8}"/>
              </a:ext>
            </a:extLst>
          </p:cNvPr>
          <p:cNvSpPr txBox="1"/>
          <p:nvPr/>
        </p:nvSpPr>
        <p:spPr>
          <a:xfrm>
            <a:off x="4916350" y="422072"/>
            <a:ext cx="2646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/>
              <a:t>I Coronavirus</a:t>
            </a:r>
            <a:endParaRPr lang="it-IT" sz="3600" dirty="0"/>
          </a:p>
        </p:txBody>
      </p:sp>
      <p:pic>
        <p:nvPicPr>
          <p:cNvPr id="3" name="Immagine 2" descr="Immagine che contiene persona, cucina, donna, preparato&#10;&#10;Descrizione generata automaticamente">
            <a:extLst>
              <a:ext uri="{FF2B5EF4-FFF2-40B4-BE49-F238E27FC236}">
                <a16:creationId xmlns:a16="http://schemas.microsoft.com/office/drawing/2014/main" id="{FA41599A-5903-7C44-9D8B-297451C51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1153728"/>
            <a:ext cx="9472930" cy="561512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8093A43-D6AA-7E48-A000-000FE8CA6D37}"/>
              </a:ext>
            </a:extLst>
          </p:cNvPr>
          <p:cNvSpPr txBox="1"/>
          <p:nvPr/>
        </p:nvSpPr>
        <p:spPr>
          <a:xfrm>
            <a:off x="11064240" y="5821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6472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C20A0843-2FE0-844C-BF00-85E9CD680BE1}"/>
              </a:ext>
            </a:extLst>
          </p:cNvPr>
          <p:cNvSpPr txBox="1"/>
          <p:nvPr/>
        </p:nvSpPr>
        <p:spPr>
          <a:xfrm>
            <a:off x="640080" y="2074363"/>
            <a:ext cx="3017520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Il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ciclo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vitale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(e </a:t>
            </a:r>
            <a:r>
              <a:rPr lang="en-US" sz="2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molecolare</a:t>
            </a:r>
            <a:r>
              <a:rPr lang="en-US" sz="2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dei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Coronavirus</a:t>
            </a:r>
          </a:p>
        </p:txBody>
      </p:sp>
      <p:pic>
        <p:nvPicPr>
          <p:cNvPr id="3" name="Immagine 2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62AE56AF-203B-0F43-8F6A-88AEAD690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14" y="295836"/>
            <a:ext cx="6913910" cy="6533646"/>
          </a:xfrm>
          <a:prstGeom prst="rect">
            <a:avLst/>
          </a:prstGeom>
        </p:spPr>
      </p:pic>
      <p:pic>
        <p:nvPicPr>
          <p:cNvPr id="8" name="Immagine 7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72468281-DA0F-0B46-845E-1E234490D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424" y="5829785"/>
            <a:ext cx="1144464" cy="101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71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5D6897E6-FB0A-6A4C-9198-96A159F9F1B3}"/>
              </a:ext>
            </a:extLst>
          </p:cNvPr>
          <p:cNvGrpSpPr/>
          <p:nvPr/>
        </p:nvGrpSpPr>
        <p:grpSpPr>
          <a:xfrm>
            <a:off x="3194632" y="1280352"/>
            <a:ext cx="6144049" cy="5029200"/>
            <a:chOff x="3194632" y="1280352"/>
            <a:chExt cx="6144049" cy="5029200"/>
          </a:xfrm>
        </p:grpSpPr>
        <p:pic>
          <p:nvPicPr>
            <p:cNvPr id="38914" name="Picture 2" descr="Central dogma of molecular biology - Wikipedia">
              <a:extLst>
                <a:ext uri="{FF2B5EF4-FFF2-40B4-BE49-F238E27FC236}">
                  <a16:creationId xmlns:a16="http://schemas.microsoft.com/office/drawing/2014/main" id="{D4EE6BBD-E713-7540-B458-7E1BBB99D8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632" y="1280352"/>
              <a:ext cx="6144048" cy="502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5212DE4C-61B0-7B42-9B90-2DECC50E4CA5}"/>
                </a:ext>
              </a:extLst>
            </p:cNvPr>
            <p:cNvSpPr/>
            <p:nvPr/>
          </p:nvSpPr>
          <p:spPr>
            <a:xfrm>
              <a:off x="6629401" y="3109151"/>
              <a:ext cx="2709280" cy="13975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1E5FAB1-9F17-9E40-8124-46DA0DB353C1}"/>
              </a:ext>
            </a:extLst>
          </p:cNvPr>
          <p:cNvSpPr txBox="1"/>
          <p:nvPr/>
        </p:nvSpPr>
        <p:spPr>
          <a:xfrm>
            <a:off x="1962597" y="225282"/>
            <a:ext cx="762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Il «dogma centrale» della Biologia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B4228EB-0B60-6F4D-A509-6AC216A6E0E7}"/>
              </a:ext>
            </a:extLst>
          </p:cNvPr>
          <p:cNvSpPr txBox="1"/>
          <p:nvPr/>
        </p:nvSpPr>
        <p:spPr>
          <a:xfrm>
            <a:off x="1574792" y="1704575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Replicazione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17F7A80-545F-EC4F-9A47-4B6D5554FD87}"/>
              </a:ext>
            </a:extLst>
          </p:cNvPr>
          <p:cNvSpPr txBox="1"/>
          <p:nvPr/>
        </p:nvSpPr>
        <p:spPr>
          <a:xfrm>
            <a:off x="2853320" y="2528908"/>
            <a:ext cx="1680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Trascrizione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1264FA3-E02B-A244-94B1-97F841452353}"/>
              </a:ext>
            </a:extLst>
          </p:cNvPr>
          <p:cNvSpPr txBox="1"/>
          <p:nvPr/>
        </p:nvSpPr>
        <p:spPr>
          <a:xfrm>
            <a:off x="2853319" y="4753315"/>
            <a:ext cx="1539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Traduzione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0B783DC-59D8-7C4C-A1F6-0B7BA60DB75C}"/>
              </a:ext>
            </a:extLst>
          </p:cNvPr>
          <p:cNvSpPr/>
          <p:nvPr/>
        </p:nvSpPr>
        <p:spPr>
          <a:xfrm>
            <a:off x="5127171" y="2269671"/>
            <a:ext cx="587829" cy="1159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B798FA5-EB34-6847-BE02-F1CDE52B9A61}"/>
              </a:ext>
            </a:extLst>
          </p:cNvPr>
          <p:cNvSpPr/>
          <p:nvPr/>
        </p:nvSpPr>
        <p:spPr>
          <a:xfrm>
            <a:off x="3327196" y="3261502"/>
            <a:ext cx="990056" cy="1159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4790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5D6897E6-FB0A-6A4C-9198-96A159F9F1B3}"/>
              </a:ext>
            </a:extLst>
          </p:cNvPr>
          <p:cNvGrpSpPr/>
          <p:nvPr/>
        </p:nvGrpSpPr>
        <p:grpSpPr>
          <a:xfrm>
            <a:off x="3194632" y="1280352"/>
            <a:ext cx="6144049" cy="5029200"/>
            <a:chOff x="3194632" y="1280352"/>
            <a:chExt cx="6144049" cy="5029200"/>
          </a:xfrm>
        </p:grpSpPr>
        <p:pic>
          <p:nvPicPr>
            <p:cNvPr id="38914" name="Picture 2" descr="Central dogma of molecular biology - Wikipedia">
              <a:extLst>
                <a:ext uri="{FF2B5EF4-FFF2-40B4-BE49-F238E27FC236}">
                  <a16:creationId xmlns:a16="http://schemas.microsoft.com/office/drawing/2014/main" id="{D4EE6BBD-E713-7540-B458-7E1BBB99D8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632" y="1280352"/>
              <a:ext cx="6144048" cy="502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5212DE4C-61B0-7B42-9B90-2DECC50E4CA5}"/>
                </a:ext>
              </a:extLst>
            </p:cNvPr>
            <p:cNvSpPr/>
            <p:nvPr/>
          </p:nvSpPr>
          <p:spPr>
            <a:xfrm>
              <a:off x="6629401" y="3109151"/>
              <a:ext cx="2709280" cy="13975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1E5FAB1-9F17-9E40-8124-46DA0DB353C1}"/>
              </a:ext>
            </a:extLst>
          </p:cNvPr>
          <p:cNvSpPr txBox="1"/>
          <p:nvPr/>
        </p:nvSpPr>
        <p:spPr>
          <a:xfrm>
            <a:off x="1962597" y="225282"/>
            <a:ext cx="762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Il «dogma centrale» della Biologia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B4228EB-0B60-6F4D-A509-6AC216A6E0E7}"/>
              </a:ext>
            </a:extLst>
          </p:cNvPr>
          <p:cNvSpPr txBox="1"/>
          <p:nvPr/>
        </p:nvSpPr>
        <p:spPr>
          <a:xfrm>
            <a:off x="1574792" y="1704575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Replicazione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17F7A80-545F-EC4F-9A47-4B6D5554FD87}"/>
              </a:ext>
            </a:extLst>
          </p:cNvPr>
          <p:cNvSpPr txBox="1"/>
          <p:nvPr/>
        </p:nvSpPr>
        <p:spPr>
          <a:xfrm>
            <a:off x="2853320" y="2528908"/>
            <a:ext cx="1680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Trascrizione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1264FA3-E02B-A244-94B1-97F841452353}"/>
              </a:ext>
            </a:extLst>
          </p:cNvPr>
          <p:cNvSpPr txBox="1"/>
          <p:nvPr/>
        </p:nvSpPr>
        <p:spPr>
          <a:xfrm>
            <a:off x="2853319" y="4753315"/>
            <a:ext cx="1539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Traduzione</a:t>
            </a:r>
          </a:p>
        </p:txBody>
      </p:sp>
      <p:pic>
        <p:nvPicPr>
          <p:cNvPr id="13" name="Immagine 1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1FCA9FBF-7DB4-DB46-B6B5-EC491996B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01" y="2409482"/>
            <a:ext cx="1092200" cy="99060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E164442A-9532-6A4E-9C67-9304A218A96C}"/>
              </a:ext>
            </a:extLst>
          </p:cNvPr>
          <p:cNvSpPr/>
          <p:nvPr/>
        </p:nvSpPr>
        <p:spPr>
          <a:xfrm>
            <a:off x="3343524" y="3109151"/>
            <a:ext cx="950891" cy="1266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7262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5D6897E6-FB0A-6A4C-9198-96A159F9F1B3}"/>
              </a:ext>
            </a:extLst>
          </p:cNvPr>
          <p:cNvGrpSpPr/>
          <p:nvPr/>
        </p:nvGrpSpPr>
        <p:grpSpPr>
          <a:xfrm>
            <a:off x="3194632" y="1280352"/>
            <a:ext cx="6144049" cy="5029200"/>
            <a:chOff x="3194632" y="1280352"/>
            <a:chExt cx="6144049" cy="5029200"/>
          </a:xfrm>
        </p:grpSpPr>
        <p:pic>
          <p:nvPicPr>
            <p:cNvPr id="38914" name="Picture 2" descr="Central dogma of molecular biology - Wikipedia">
              <a:extLst>
                <a:ext uri="{FF2B5EF4-FFF2-40B4-BE49-F238E27FC236}">
                  <a16:creationId xmlns:a16="http://schemas.microsoft.com/office/drawing/2014/main" id="{D4EE6BBD-E713-7540-B458-7E1BBB99D8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632" y="1280352"/>
              <a:ext cx="6144048" cy="502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5212DE4C-61B0-7B42-9B90-2DECC50E4CA5}"/>
                </a:ext>
              </a:extLst>
            </p:cNvPr>
            <p:cNvSpPr/>
            <p:nvPr/>
          </p:nvSpPr>
          <p:spPr>
            <a:xfrm>
              <a:off x="6629401" y="3109151"/>
              <a:ext cx="2709280" cy="13975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1E5FAB1-9F17-9E40-8124-46DA0DB353C1}"/>
              </a:ext>
            </a:extLst>
          </p:cNvPr>
          <p:cNvSpPr txBox="1"/>
          <p:nvPr/>
        </p:nvSpPr>
        <p:spPr>
          <a:xfrm>
            <a:off x="1962597" y="225282"/>
            <a:ext cx="762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Il «dogma centrale» della Biologia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B4228EB-0B60-6F4D-A509-6AC216A6E0E7}"/>
              </a:ext>
            </a:extLst>
          </p:cNvPr>
          <p:cNvSpPr txBox="1"/>
          <p:nvPr/>
        </p:nvSpPr>
        <p:spPr>
          <a:xfrm>
            <a:off x="1574792" y="1704575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Replicazione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17F7A80-545F-EC4F-9A47-4B6D5554FD87}"/>
              </a:ext>
            </a:extLst>
          </p:cNvPr>
          <p:cNvSpPr txBox="1"/>
          <p:nvPr/>
        </p:nvSpPr>
        <p:spPr>
          <a:xfrm>
            <a:off x="2853320" y="2528908"/>
            <a:ext cx="1680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Trascrizione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1264FA3-E02B-A244-94B1-97F841452353}"/>
              </a:ext>
            </a:extLst>
          </p:cNvPr>
          <p:cNvSpPr txBox="1"/>
          <p:nvPr/>
        </p:nvSpPr>
        <p:spPr>
          <a:xfrm>
            <a:off x="2853319" y="4753315"/>
            <a:ext cx="1539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Traduzione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D718E38-CE76-8846-865B-22C87DB57A0B}"/>
              </a:ext>
            </a:extLst>
          </p:cNvPr>
          <p:cNvSpPr txBox="1"/>
          <p:nvPr/>
        </p:nvSpPr>
        <p:spPr>
          <a:xfrm>
            <a:off x="6924442" y="2585931"/>
            <a:ext cx="3920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Retrovirus (es., HIV-1)</a:t>
            </a:r>
          </a:p>
        </p:txBody>
      </p:sp>
      <p:pic>
        <p:nvPicPr>
          <p:cNvPr id="13" name="Immagine 1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1FCA9FBF-7DB4-DB46-B6B5-EC491996B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01" y="2409482"/>
            <a:ext cx="1092200" cy="99060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E164442A-9532-6A4E-9C67-9304A218A96C}"/>
              </a:ext>
            </a:extLst>
          </p:cNvPr>
          <p:cNvSpPr/>
          <p:nvPr/>
        </p:nvSpPr>
        <p:spPr>
          <a:xfrm>
            <a:off x="3343524" y="3109151"/>
            <a:ext cx="950891" cy="1266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0760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5D6897E6-FB0A-6A4C-9198-96A159F9F1B3}"/>
              </a:ext>
            </a:extLst>
          </p:cNvPr>
          <p:cNvGrpSpPr/>
          <p:nvPr/>
        </p:nvGrpSpPr>
        <p:grpSpPr>
          <a:xfrm>
            <a:off x="3194632" y="1280352"/>
            <a:ext cx="6144049" cy="5029200"/>
            <a:chOff x="3194632" y="1280352"/>
            <a:chExt cx="6144049" cy="5029200"/>
          </a:xfrm>
        </p:grpSpPr>
        <p:pic>
          <p:nvPicPr>
            <p:cNvPr id="38914" name="Picture 2" descr="Central dogma of molecular biology - Wikipedia">
              <a:extLst>
                <a:ext uri="{FF2B5EF4-FFF2-40B4-BE49-F238E27FC236}">
                  <a16:creationId xmlns:a16="http://schemas.microsoft.com/office/drawing/2014/main" id="{D4EE6BBD-E713-7540-B458-7E1BBB99D8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632" y="1280352"/>
              <a:ext cx="6144048" cy="502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5212DE4C-61B0-7B42-9B90-2DECC50E4CA5}"/>
                </a:ext>
              </a:extLst>
            </p:cNvPr>
            <p:cNvSpPr/>
            <p:nvPr/>
          </p:nvSpPr>
          <p:spPr>
            <a:xfrm>
              <a:off x="6629401" y="3109151"/>
              <a:ext cx="2709280" cy="13975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1E5FAB1-9F17-9E40-8124-46DA0DB353C1}"/>
              </a:ext>
            </a:extLst>
          </p:cNvPr>
          <p:cNvSpPr txBox="1"/>
          <p:nvPr/>
        </p:nvSpPr>
        <p:spPr>
          <a:xfrm>
            <a:off x="1962597" y="225282"/>
            <a:ext cx="762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Il «dogma centrale» della Biologia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B4228EB-0B60-6F4D-A509-6AC216A6E0E7}"/>
              </a:ext>
            </a:extLst>
          </p:cNvPr>
          <p:cNvSpPr txBox="1"/>
          <p:nvPr/>
        </p:nvSpPr>
        <p:spPr>
          <a:xfrm>
            <a:off x="1574792" y="1704575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Replicazione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17F7A80-545F-EC4F-9A47-4B6D5554FD87}"/>
              </a:ext>
            </a:extLst>
          </p:cNvPr>
          <p:cNvSpPr txBox="1"/>
          <p:nvPr/>
        </p:nvSpPr>
        <p:spPr>
          <a:xfrm>
            <a:off x="2853320" y="2528908"/>
            <a:ext cx="1680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Trascrizione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1264FA3-E02B-A244-94B1-97F841452353}"/>
              </a:ext>
            </a:extLst>
          </p:cNvPr>
          <p:cNvSpPr txBox="1"/>
          <p:nvPr/>
        </p:nvSpPr>
        <p:spPr>
          <a:xfrm>
            <a:off x="2853319" y="4753315"/>
            <a:ext cx="1539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Traduzione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D718E38-CE76-8846-865B-22C87DB57A0B}"/>
              </a:ext>
            </a:extLst>
          </p:cNvPr>
          <p:cNvSpPr txBox="1"/>
          <p:nvPr/>
        </p:nvSpPr>
        <p:spPr>
          <a:xfrm>
            <a:off x="6924442" y="2585931"/>
            <a:ext cx="3920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Retrovirus (es., HIV-1)</a:t>
            </a:r>
          </a:p>
        </p:txBody>
      </p:sp>
      <p:pic>
        <p:nvPicPr>
          <p:cNvPr id="13" name="Immagine 1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1FCA9FBF-7DB4-DB46-B6B5-EC491996B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01" y="2409482"/>
            <a:ext cx="1092200" cy="990600"/>
          </a:xfrm>
          <a:prstGeom prst="rect">
            <a:avLst/>
          </a:prstGeom>
        </p:spPr>
      </p:pic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D3709929-CE10-5D4D-8FF2-5F0684CA2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895" y="3353241"/>
            <a:ext cx="10414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21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5D6897E6-FB0A-6A4C-9198-96A159F9F1B3}"/>
              </a:ext>
            </a:extLst>
          </p:cNvPr>
          <p:cNvGrpSpPr/>
          <p:nvPr/>
        </p:nvGrpSpPr>
        <p:grpSpPr>
          <a:xfrm>
            <a:off x="3194632" y="1280352"/>
            <a:ext cx="6144049" cy="5029200"/>
            <a:chOff x="3194632" y="1280352"/>
            <a:chExt cx="6144049" cy="5029200"/>
          </a:xfrm>
        </p:grpSpPr>
        <p:pic>
          <p:nvPicPr>
            <p:cNvPr id="38914" name="Picture 2" descr="Central dogma of molecular biology - Wikipedia">
              <a:extLst>
                <a:ext uri="{FF2B5EF4-FFF2-40B4-BE49-F238E27FC236}">
                  <a16:creationId xmlns:a16="http://schemas.microsoft.com/office/drawing/2014/main" id="{D4EE6BBD-E713-7540-B458-7E1BBB99D8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632" y="1280352"/>
              <a:ext cx="6144048" cy="502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5212DE4C-61B0-7B42-9B90-2DECC50E4CA5}"/>
                </a:ext>
              </a:extLst>
            </p:cNvPr>
            <p:cNvSpPr/>
            <p:nvPr/>
          </p:nvSpPr>
          <p:spPr>
            <a:xfrm>
              <a:off x="6629401" y="3109151"/>
              <a:ext cx="2709280" cy="13975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1E5FAB1-9F17-9E40-8124-46DA0DB353C1}"/>
              </a:ext>
            </a:extLst>
          </p:cNvPr>
          <p:cNvSpPr txBox="1"/>
          <p:nvPr/>
        </p:nvSpPr>
        <p:spPr>
          <a:xfrm>
            <a:off x="1962597" y="225282"/>
            <a:ext cx="762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Il «dogma centrale» della Biologia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B4228EB-0B60-6F4D-A509-6AC216A6E0E7}"/>
              </a:ext>
            </a:extLst>
          </p:cNvPr>
          <p:cNvSpPr txBox="1"/>
          <p:nvPr/>
        </p:nvSpPr>
        <p:spPr>
          <a:xfrm>
            <a:off x="1574792" y="1704575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Replicazione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17F7A80-545F-EC4F-9A47-4B6D5554FD87}"/>
              </a:ext>
            </a:extLst>
          </p:cNvPr>
          <p:cNvSpPr txBox="1"/>
          <p:nvPr/>
        </p:nvSpPr>
        <p:spPr>
          <a:xfrm>
            <a:off x="2853320" y="2528908"/>
            <a:ext cx="1680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Trascrizione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1264FA3-E02B-A244-94B1-97F841452353}"/>
              </a:ext>
            </a:extLst>
          </p:cNvPr>
          <p:cNvSpPr txBox="1"/>
          <p:nvPr/>
        </p:nvSpPr>
        <p:spPr>
          <a:xfrm>
            <a:off x="2853319" y="4753315"/>
            <a:ext cx="1539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Traduzione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D718E38-CE76-8846-865B-22C87DB57A0B}"/>
              </a:ext>
            </a:extLst>
          </p:cNvPr>
          <p:cNvSpPr txBox="1"/>
          <p:nvPr/>
        </p:nvSpPr>
        <p:spPr>
          <a:xfrm>
            <a:off x="6924442" y="2585931"/>
            <a:ext cx="3920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Retrovirus (es., HIV-1)</a:t>
            </a:r>
          </a:p>
        </p:txBody>
      </p:sp>
      <p:pic>
        <p:nvPicPr>
          <p:cNvPr id="13" name="Immagine 1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1FCA9FBF-7DB4-DB46-B6B5-EC491996B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01" y="2409482"/>
            <a:ext cx="1092200" cy="990600"/>
          </a:xfrm>
          <a:prstGeom prst="rect">
            <a:avLst/>
          </a:prstGeom>
        </p:spPr>
      </p:pic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D3709929-CE10-5D4D-8FF2-5F0684CA2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895" y="3353241"/>
            <a:ext cx="1041400" cy="9652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529E9D4-DC7F-8A4D-A949-F4A0AE19A9B0}"/>
              </a:ext>
            </a:extLst>
          </p:cNvPr>
          <p:cNvSpPr txBox="1"/>
          <p:nvPr/>
        </p:nvSpPr>
        <p:spPr>
          <a:xfrm>
            <a:off x="6266656" y="3392419"/>
            <a:ext cx="2974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Altri virus ad RNA </a:t>
            </a:r>
          </a:p>
          <a:p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(es., Coronavirus)</a:t>
            </a:r>
          </a:p>
        </p:txBody>
      </p:sp>
    </p:spTree>
    <p:extLst>
      <p:ext uri="{BB962C8B-B14F-4D97-AF65-F5344CB8AC3E}">
        <p14:creationId xmlns:p14="http://schemas.microsoft.com/office/powerpoint/2010/main" val="1278518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2A34ED1-540A-6E42-A72C-FD2262DB1390}"/>
              </a:ext>
            </a:extLst>
          </p:cNvPr>
          <p:cNvSpPr txBox="1"/>
          <p:nvPr/>
        </p:nvSpPr>
        <p:spPr>
          <a:xfrm>
            <a:off x="332013" y="423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Ricapitolando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…</a:t>
            </a:r>
          </a:p>
        </p:txBody>
      </p:sp>
      <p:pic>
        <p:nvPicPr>
          <p:cNvPr id="37890" name="Picture 2" descr="Central dogma of molecular biology - Wikipedia">
            <a:extLst>
              <a:ext uri="{FF2B5EF4-FFF2-40B4-BE49-F238E27FC236}">
                <a16:creationId xmlns:a16="http://schemas.microsoft.com/office/drawing/2014/main" id="{523E5CA1-99E1-9B45-8EF2-074366F43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5906" y="1110343"/>
            <a:ext cx="11068396" cy="564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039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>
            <a:extLst>
              <a:ext uri="{FF2B5EF4-FFF2-40B4-BE49-F238E27FC236}">
                <a16:creationId xmlns:a16="http://schemas.microsoft.com/office/drawing/2014/main" id="{C3C191A1-430F-2D42-BBA5-F0354CFEB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381001"/>
            <a:ext cx="7788275" cy="609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027" name="Text Box 3">
            <a:extLst>
              <a:ext uri="{FF2B5EF4-FFF2-40B4-BE49-F238E27FC236}">
                <a16:creationId xmlns:a16="http://schemas.microsoft.com/office/drawing/2014/main" id="{8085FC58-45D6-3C4C-803A-CC9DFF499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1100">
                <a:latin typeface="Arial" panose="020B0604020202020204" pitchFamily="34" charset="0"/>
              </a:rPr>
              <a:t>Figure 24-13 </a:t>
            </a:r>
            <a:r>
              <a:rPr lang="en-US" altLang="it-IT" sz="1100" i="1">
                <a:latin typeface="Arial" panose="020B0604020202020204" pitchFamily="34" charset="0"/>
              </a:rPr>
              <a:t> Molecular Biology of the Cell</a:t>
            </a:r>
            <a:r>
              <a:rPr lang="en-US" altLang="it-IT" sz="1100">
                <a:latin typeface="Arial" panose="020B0604020202020204" pitchFamily="34" charset="0"/>
              </a:rPr>
              <a:t> (© Garland Science 2008)</a:t>
            </a:r>
          </a:p>
        </p:txBody>
      </p:sp>
      <p:sp>
        <p:nvSpPr>
          <p:cNvPr id="2" name="Freccia giù 1">
            <a:extLst>
              <a:ext uri="{FF2B5EF4-FFF2-40B4-BE49-F238E27FC236}">
                <a16:creationId xmlns:a16="http://schemas.microsoft.com/office/drawing/2014/main" id="{5A4DCE4F-F94E-5A44-B424-7F0131DC0BD1}"/>
              </a:ext>
            </a:extLst>
          </p:cNvPr>
          <p:cNvSpPr/>
          <p:nvPr/>
        </p:nvSpPr>
        <p:spPr>
          <a:xfrm rot="18748994">
            <a:off x="5524503" y="293918"/>
            <a:ext cx="337457" cy="71845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Freccia giù 4">
            <a:extLst>
              <a:ext uri="{FF2B5EF4-FFF2-40B4-BE49-F238E27FC236}">
                <a16:creationId xmlns:a16="http://schemas.microsoft.com/office/drawing/2014/main" id="{E03E374F-9B29-F74F-9A29-35E83A981975}"/>
              </a:ext>
            </a:extLst>
          </p:cNvPr>
          <p:cNvSpPr/>
          <p:nvPr/>
        </p:nvSpPr>
        <p:spPr>
          <a:xfrm rot="2851006" flipH="1">
            <a:off x="6836229" y="293918"/>
            <a:ext cx="337457" cy="71845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C10D4FC-25A9-D54E-947C-897FD9268BE7}"/>
              </a:ext>
            </a:extLst>
          </p:cNvPr>
          <p:cNvSpPr txBox="1"/>
          <p:nvPr/>
        </p:nvSpPr>
        <p:spPr>
          <a:xfrm>
            <a:off x="127000" y="863600"/>
            <a:ext cx="16901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I virus </a:t>
            </a:r>
          </a:p>
          <a:p>
            <a:r>
              <a:rPr lang="it-IT" sz="2800" b="1" dirty="0"/>
              <a:t>dell’uomo</a:t>
            </a:r>
          </a:p>
        </p:txBody>
      </p:sp>
    </p:spTree>
    <p:extLst>
      <p:ext uri="{BB962C8B-B14F-4D97-AF65-F5344CB8AC3E}">
        <p14:creationId xmlns:p14="http://schemas.microsoft.com/office/powerpoint/2010/main" val="15399008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 32"/>
          <p:cNvGrpSpPr>
            <a:grpSpLocks/>
          </p:cNvGrpSpPr>
          <p:nvPr/>
        </p:nvGrpSpPr>
        <p:grpSpPr bwMode="auto">
          <a:xfrm>
            <a:off x="2209800" y="1383934"/>
            <a:ext cx="7848600" cy="4494213"/>
            <a:chOff x="432" y="864"/>
            <a:chExt cx="4944" cy="2831"/>
          </a:xfrm>
        </p:grpSpPr>
        <p:grpSp>
          <p:nvGrpSpPr>
            <p:cNvPr id="31771" name="Group 29"/>
            <p:cNvGrpSpPr>
              <a:grpSpLocks/>
            </p:cNvGrpSpPr>
            <p:nvPr/>
          </p:nvGrpSpPr>
          <p:grpSpPr bwMode="auto">
            <a:xfrm flipH="1">
              <a:off x="4080" y="864"/>
              <a:ext cx="1296" cy="2831"/>
              <a:chOff x="528" y="864"/>
              <a:chExt cx="1296" cy="2831"/>
            </a:xfrm>
          </p:grpSpPr>
          <p:sp>
            <p:nvSpPr>
              <p:cNvPr id="31774" name="Arco 27"/>
              <p:cNvSpPr>
                <a:spLocks/>
              </p:cNvSpPr>
              <p:nvPr/>
            </p:nvSpPr>
            <p:spPr bwMode="auto">
              <a:xfrm flipH="1" flipV="1">
                <a:off x="720" y="2160"/>
                <a:ext cx="1104" cy="1535"/>
              </a:xfrm>
              <a:custGeom>
                <a:avLst/>
                <a:gdLst>
                  <a:gd name="T0" fmla="*/ 0 w 21600"/>
                  <a:gd name="T1" fmla="*/ 0 h 43189"/>
                  <a:gd name="T2" fmla="*/ 0 w 21600"/>
                  <a:gd name="T3" fmla="*/ 0 h 43189"/>
                  <a:gd name="T4" fmla="*/ 0 w 21600"/>
                  <a:gd name="T5" fmla="*/ 0 h 4318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9"/>
                  <a:gd name="T11" fmla="*/ 21600 w 21600"/>
                  <a:gd name="T12" fmla="*/ 43189 h 4318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9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63"/>
                      <a:pt x="12340" y="42820"/>
                      <a:pt x="682" y="43189"/>
                    </a:cubicBezTo>
                  </a:path>
                  <a:path w="21600" h="43189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63"/>
                      <a:pt x="12340" y="42820"/>
                      <a:pt x="682" y="43189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1775" name="Arco 28"/>
              <p:cNvSpPr>
                <a:spLocks/>
              </p:cNvSpPr>
              <p:nvPr/>
            </p:nvSpPr>
            <p:spPr bwMode="auto">
              <a:xfrm flipH="1" flipV="1">
                <a:off x="528" y="864"/>
                <a:ext cx="1104" cy="2831"/>
              </a:xfrm>
              <a:custGeom>
                <a:avLst/>
                <a:gdLst>
                  <a:gd name="T0" fmla="*/ 0 w 21600"/>
                  <a:gd name="T1" fmla="*/ 0 h 43189"/>
                  <a:gd name="T2" fmla="*/ 0 w 21600"/>
                  <a:gd name="T3" fmla="*/ 0 h 43189"/>
                  <a:gd name="T4" fmla="*/ 0 w 21600"/>
                  <a:gd name="T5" fmla="*/ 0 h 4318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9"/>
                  <a:gd name="T11" fmla="*/ 21600 w 21600"/>
                  <a:gd name="T12" fmla="*/ 43189 h 4318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9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63"/>
                      <a:pt x="12340" y="42820"/>
                      <a:pt x="682" y="43189"/>
                    </a:cubicBezTo>
                  </a:path>
                  <a:path w="21600" h="43189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63"/>
                      <a:pt x="12340" y="42820"/>
                      <a:pt x="682" y="43189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31772" name="Arco 26"/>
            <p:cNvSpPr>
              <a:spLocks/>
            </p:cNvSpPr>
            <p:nvPr/>
          </p:nvSpPr>
          <p:spPr bwMode="auto">
            <a:xfrm flipH="1" flipV="1">
              <a:off x="624" y="2160"/>
              <a:ext cx="1104" cy="1535"/>
            </a:xfrm>
            <a:custGeom>
              <a:avLst/>
              <a:gdLst>
                <a:gd name="T0" fmla="*/ 0 w 21600"/>
                <a:gd name="T1" fmla="*/ 0 h 43189"/>
                <a:gd name="T2" fmla="*/ 0 w 21600"/>
                <a:gd name="T3" fmla="*/ 0 h 43189"/>
                <a:gd name="T4" fmla="*/ 0 w 21600"/>
                <a:gd name="T5" fmla="*/ 0 h 4318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89"/>
                <a:gd name="T11" fmla="*/ 21600 w 21600"/>
                <a:gd name="T12" fmla="*/ 43189 h 431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89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263"/>
                    <a:pt x="12340" y="42820"/>
                    <a:pt x="682" y="43189"/>
                  </a:cubicBezTo>
                </a:path>
                <a:path w="21600" h="43189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263"/>
                    <a:pt x="12340" y="42820"/>
                    <a:pt x="682" y="43189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73" name="Arco 25"/>
            <p:cNvSpPr>
              <a:spLocks/>
            </p:cNvSpPr>
            <p:nvPr/>
          </p:nvSpPr>
          <p:spPr bwMode="auto">
            <a:xfrm flipH="1" flipV="1">
              <a:off x="432" y="864"/>
              <a:ext cx="1104" cy="2831"/>
            </a:xfrm>
            <a:custGeom>
              <a:avLst/>
              <a:gdLst>
                <a:gd name="T0" fmla="*/ 0 w 21600"/>
                <a:gd name="T1" fmla="*/ 0 h 43189"/>
                <a:gd name="T2" fmla="*/ 0 w 21600"/>
                <a:gd name="T3" fmla="*/ 0 h 43189"/>
                <a:gd name="T4" fmla="*/ 0 w 21600"/>
                <a:gd name="T5" fmla="*/ 0 h 4318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89"/>
                <a:gd name="T11" fmla="*/ 21600 w 21600"/>
                <a:gd name="T12" fmla="*/ 43189 h 431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89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263"/>
                    <a:pt x="12340" y="42820"/>
                    <a:pt x="682" y="43189"/>
                  </a:cubicBezTo>
                </a:path>
                <a:path w="21600" h="43189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263"/>
                    <a:pt x="12340" y="42820"/>
                    <a:pt x="682" y="43189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76404" y="671419"/>
            <a:ext cx="4353197" cy="613904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it-IT" sz="2800" dirty="0" err="1">
                <a:latin typeface="Arial" charset="0"/>
              </a:rPr>
              <a:t>Biologia</a:t>
            </a:r>
            <a:r>
              <a:rPr lang="en-GB" altLang="it-IT" sz="2800" dirty="0">
                <a:latin typeface="Arial" charset="0"/>
              </a:rPr>
              <a:t> </a:t>
            </a:r>
            <a:r>
              <a:rPr lang="en-GB" altLang="it-IT" sz="2800" i="1" dirty="0">
                <a:latin typeface="Arial" charset="0"/>
              </a:rPr>
              <a:t>vs.</a:t>
            </a:r>
            <a:r>
              <a:rPr lang="en-GB" altLang="it-IT" sz="2800" dirty="0">
                <a:latin typeface="Arial" charset="0"/>
              </a:rPr>
              <a:t> </a:t>
            </a:r>
            <a:r>
              <a:rPr lang="en-GB" altLang="it-IT" sz="2800" dirty="0" err="1">
                <a:latin typeface="Arial" charset="0"/>
              </a:rPr>
              <a:t>Biotecnologie</a:t>
            </a:r>
            <a:endParaRPr lang="en-GB" altLang="it-IT" sz="2800" dirty="0">
              <a:latin typeface="Arial" charset="0"/>
            </a:endParaRPr>
          </a:p>
        </p:txBody>
      </p:sp>
      <p:grpSp>
        <p:nvGrpSpPr>
          <p:cNvPr id="31747" name="Group 6"/>
          <p:cNvGrpSpPr>
            <a:grpSpLocks/>
          </p:cNvGrpSpPr>
          <p:nvPr/>
        </p:nvGrpSpPr>
        <p:grpSpPr bwMode="auto">
          <a:xfrm>
            <a:off x="4648201" y="1208170"/>
            <a:ext cx="2797175" cy="762000"/>
            <a:chOff x="1756" y="912"/>
            <a:chExt cx="1762" cy="480"/>
          </a:xfrm>
        </p:grpSpPr>
        <p:sp>
          <p:nvSpPr>
            <p:cNvPr id="31769" name="Rectangle 4"/>
            <p:cNvSpPr>
              <a:spLocks noChangeArrowheads="1"/>
            </p:cNvSpPr>
            <p:nvPr/>
          </p:nvSpPr>
          <p:spPr bwMode="auto">
            <a:xfrm>
              <a:off x="1776" y="912"/>
              <a:ext cx="1728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charset="0"/>
                <a:defRPr sz="3200">
                  <a:solidFill>
                    <a:srgbClr val="000000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Calibri" charset="0"/>
                  <a:ea typeface="ＭＳ Ｐゴシック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000000"/>
                  </a:solidFill>
                  <a:latin typeface="Calibri" charset="0"/>
                  <a:ea typeface="ＭＳ Ｐゴシック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Calibri" charset="0"/>
                  <a:ea typeface="ＭＳ Ｐゴシック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it-IT" altLang="it-IT" sz="2400">
                <a:solidFill>
                  <a:schemeClr val="bg1"/>
                </a:solidFill>
              </a:endParaRPr>
            </a:p>
          </p:txBody>
        </p:sp>
        <p:sp>
          <p:nvSpPr>
            <p:cNvPr id="939013" name="Text Box 5"/>
            <p:cNvSpPr txBox="1">
              <a:spLocks noChangeArrowheads="1"/>
            </p:cNvSpPr>
            <p:nvPr/>
          </p:nvSpPr>
          <p:spPr bwMode="auto">
            <a:xfrm>
              <a:off x="1756" y="960"/>
              <a:ext cx="17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Clr>
                  <a:srgbClr val="000000"/>
                </a:buClr>
                <a:buSzPct val="100000"/>
                <a:buFont typeface="Wingdings" charset="2"/>
                <a:buNone/>
                <a:defRPr/>
              </a:pPr>
              <a:r>
                <a:rPr lang="en-GB" sz="2000" dirty="0" err="1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ea typeface="+mn-ea"/>
                </a:rPr>
                <a:t>problematica</a:t>
              </a:r>
              <a:r>
                <a:rPr lang="en-GB" sz="20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ea typeface="+mn-ea"/>
                </a:rPr>
                <a:t> </a:t>
              </a:r>
              <a:r>
                <a:rPr lang="en-GB" sz="2000" dirty="0" err="1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ea typeface="+mn-ea"/>
                </a:rPr>
                <a:t>biologica</a:t>
              </a:r>
              <a:endParaRPr lang="en-GB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+mn-ea"/>
              </a:endParaRPr>
            </a:p>
          </p:txBody>
        </p:sp>
      </p:grpSp>
      <p:grpSp>
        <p:nvGrpSpPr>
          <p:cNvPr id="31748" name="Group 30"/>
          <p:cNvGrpSpPr>
            <a:grpSpLocks/>
          </p:cNvGrpSpPr>
          <p:nvPr/>
        </p:nvGrpSpPr>
        <p:grpSpPr bwMode="auto">
          <a:xfrm>
            <a:off x="4746626" y="2165457"/>
            <a:ext cx="2797175" cy="1851025"/>
            <a:chOff x="2030" y="1200"/>
            <a:chExt cx="1762" cy="1166"/>
          </a:xfrm>
        </p:grpSpPr>
        <p:grpSp>
          <p:nvGrpSpPr>
            <p:cNvPr id="31765" name="Group 10"/>
            <p:cNvGrpSpPr>
              <a:grpSpLocks/>
            </p:cNvGrpSpPr>
            <p:nvPr/>
          </p:nvGrpSpPr>
          <p:grpSpPr bwMode="auto">
            <a:xfrm>
              <a:off x="2030" y="1920"/>
              <a:ext cx="1762" cy="446"/>
              <a:chOff x="1728" y="1680"/>
              <a:chExt cx="1762" cy="446"/>
            </a:xfrm>
          </p:grpSpPr>
          <p:sp>
            <p:nvSpPr>
              <p:cNvPr id="31767" name="Rectangle 8"/>
              <p:cNvSpPr>
                <a:spLocks noChangeArrowheads="1"/>
              </p:cNvSpPr>
              <p:nvPr/>
            </p:nvSpPr>
            <p:spPr bwMode="auto">
              <a:xfrm>
                <a:off x="1748" y="1680"/>
                <a:ext cx="1728" cy="42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charset="0"/>
                  <a:defRPr sz="3200">
                    <a:solidFill>
                      <a:srgbClr val="000000"/>
                    </a:solidFill>
                    <a:latin typeface="Calibri" charset="0"/>
                    <a:ea typeface="ＭＳ Ｐゴシック" charset="-128"/>
                  </a:defRPr>
                </a:lvl1pPr>
                <a:lvl2pPr marL="37931725" indent="-37474525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rgbClr val="000000"/>
                    </a:solidFill>
                    <a:latin typeface="Calibri" charset="0"/>
                    <a:ea typeface="ＭＳ Ｐゴシック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000000"/>
                    </a:solidFill>
                    <a:latin typeface="Calibri" charset="0"/>
                    <a:ea typeface="ＭＳ Ｐゴシック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Calibri" charset="0"/>
                    <a:ea typeface="ＭＳ Ｐゴシック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it-IT" altLang="it-IT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39017" name="Text Box 9"/>
              <p:cNvSpPr txBox="1">
                <a:spLocks noChangeArrowheads="1"/>
              </p:cNvSpPr>
              <p:nvPr/>
            </p:nvSpPr>
            <p:spPr bwMode="auto">
              <a:xfrm>
                <a:off x="1728" y="1680"/>
                <a:ext cx="1762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Wingdings" charset="2"/>
                  <a:buNone/>
                  <a:defRPr/>
                </a:pPr>
                <a:r>
                  <a:rPr lang="en-GB" sz="2000" dirty="0" err="1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" charset="0"/>
                    <a:ea typeface="+mn-ea"/>
                  </a:rPr>
                  <a:t>aumento</a:t>
                </a:r>
                <a:r>
                  <a:rPr lang="en-GB" sz="2000" dirty="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" charset="0"/>
                    <a:ea typeface="+mn-ea"/>
                  </a:rPr>
                  <a:t> </a:t>
                </a:r>
                <a:r>
                  <a:rPr lang="en-GB" sz="2000" dirty="0" err="1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" charset="0"/>
                    <a:ea typeface="+mn-ea"/>
                  </a:rPr>
                  <a:t>della</a:t>
                </a:r>
                <a:r>
                  <a:rPr lang="en-GB" sz="2000" dirty="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" charset="0"/>
                    <a:ea typeface="+mn-ea"/>
                  </a:rPr>
                  <a:t> </a:t>
                </a:r>
                <a:r>
                  <a:rPr lang="en-GB" sz="2000" dirty="0" err="1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" charset="0"/>
                    <a:ea typeface="+mn-ea"/>
                  </a:rPr>
                  <a:t>conoscenza</a:t>
                </a:r>
                <a:endParaRPr lang="en-GB" sz="20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ea typeface="+mn-ea"/>
                </a:endParaRPr>
              </a:p>
            </p:txBody>
          </p:sp>
        </p:grpSp>
        <p:sp>
          <p:nvSpPr>
            <p:cNvPr id="31766" name="Line 15"/>
            <p:cNvSpPr>
              <a:spLocks noChangeShapeType="1"/>
            </p:cNvSpPr>
            <p:nvPr/>
          </p:nvSpPr>
          <p:spPr bwMode="auto">
            <a:xfrm>
              <a:off x="2846" y="120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1749" name="Group 31"/>
          <p:cNvGrpSpPr>
            <a:grpSpLocks/>
          </p:cNvGrpSpPr>
          <p:nvPr/>
        </p:nvGrpSpPr>
        <p:grpSpPr bwMode="auto">
          <a:xfrm>
            <a:off x="2895600" y="4127135"/>
            <a:ext cx="6477000" cy="1833563"/>
            <a:chOff x="864" y="2592"/>
            <a:chExt cx="4080" cy="1155"/>
          </a:xfrm>
        </p:grpSpPr>
        <p:grpSp>
          <p:nvGrpSpPr>
            <p:cNvPr id="31754" name="Group 14"/>
            <p:cNvGrpSpPr>
              <a:grpSpLocks/>
            </p:cNvGrpSpPr>
            <p:nvPr/>
          </p:nvGrpSpPr>
          <p:grpSpPr bwMode="auto">
            <a:xfrm>
              <a:off x="864" y="3408"/>
              <a:ext cx="4080" cy="339"/>
              <a:chOff x="1488" y="3168"/>
              <a:chExt cx="4080" cy="339"/>
            </a:xfrm>
          </p:grpSpPr>
          <p:sp>
            <p:nvSpPr>
              <p:cNvPr id="31763" name="Rectangle 12"/>
              <p:cNvSpPr>
                <a:spLocks noChangeArrowheads="1"/>
              </p:cNvSpPr>
              <p:nvPr/>
            </p:nvSpPr>
            <p:spPr bwMode="auto">
              <a:xfrm>
                <a:off x="1536" y="3168"/>
                <a:ext cx="4002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charset="0"/>
                  <a:defRPr sz="3200">
                    <a:solidFill>
                      <a:srgbClr val="000000"/>
                    </a:solidFill>
                    <a:latin typeface="Calibri" charset="0"/>
                    <a:ea typeface="ＭＳ Ｐゴシック" charset="-128"/>
                  </a:defRPr>
                </a:lvl1pPr>
                <a:lvl2pPr marL="37931725" indent="-37474525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rgbClr val="000000"/>
                    </a:solidFill>
                    <a:latin typeface="Calibri" charset="0"/>
                    <a:ea typeface="ＭＳ Ｐゴシック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000000"/>
                    </a:solidFill>
                    <a:latin typeface="Calibri" charset="0"/>
                    <a:ea typeface="ＭＳ Ｐゴシック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Calibri" charset="0"/>
                    <a:ea typeface="ＭＳ Ｐゴシック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it-IT" altLang="it-IT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39021" name="Text Box 13"/>
              <p:cNvSpPr txBox="1">
                <a:spLocks noChangeArrowheads="1"/>
              </p:cNvSpPr>
              <p:nvPr/>
            </p:nvSpPr>
            <p:spPr bwMode="auto">
              <a:xfrm>
                <a:off x="1488" y="3216"/>
                <a:ext cx="4080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Wingdings" charset="2"/>
                  <a:buNone/>
                  <a:defRPr/>
                </a:pPr>
                <a:r>
                  <a:rPr lang="en-GB" dirty="0" err="1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" charset="0"/>
                    <a:ea typeface="+mn-ea"/>
                  </a:rPr>
                  <a:t>problematiche</a:t>
                </a:r>
                <a:r>
                  <a:rPr lang="en-GB" dirty="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" charset="0"/>
                    <a:ea typeface="+mn-ea"/>
                  </a:rPr>
                  <a:t> applicative</a:t>
                </a:r>
              </a:p>
            </p:txBody>
          </p:sp>
        </p:grpSp>
        <p:sp>
          <p:nvSpPr>
            <p:cNvPr id="31755" name="Line 16"/>
            <p:cNvSpPr>
              <a:spLocks noChangeShapeType="1"/>
            </p:cNvSpPr>
            <p:nvPr/>
          </p:nvSpPr>
          <p:spPr bwMode="auto">
            <a:xfrm>
              <a:off x="2085" y="259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56" name="Line 17"/>
            <p:cNvSpPr>
              <a:spLocks noChangeShapeType="1"/>
            </p:cNvSpPr>
            <p:nvPr/>
          </p:nvSpPr>
          <p:spPr bwMode="auto">
            <a:xfrm>
              <a:off x="2325" y="259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57" name="Line 18"/>
            <p:cNvSpPr>
              <a:spLocks noChangeShapeType="1"/>
            </p:cNvSpPr>
            <p:nvPr/>
          </p:nvSpPr>
          <p:spPr bwMode="auto">
            <a:xfrm>
              <a:off x="2565" y="259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58" name="Line 19"/>
            <p:cNvSpPr>
              <a:spLocks noChangeShapeType="1"/>
            </p:cNvSpPr>
            <p:nvPr/>
          </p:nvSpPr>
          <p:spPr bwMode="auto">
            <a:xfrm>
              <a:off x="2805" y="259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59" name="Line 20"/>
            <p:cNvSpPr>
              <a:spLocks noChangeShapeType="1"/>
            </p:cNvSpPr>
            <p:nvPr/>
          </p:nvSpPr>
          <p:spPr bwMode="auto">
            <a:xfrm>
              <a:off x="3045" y="259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60" name="Line 21"/>
            <p:cNvSpPr>
              <a:spLocks noChangeShapeType="1"/>
            </p:cNvSpPr>
            <p:nvPr/>
          </p:nvSpPr>
          <p:spPr bwMode="auto">
            <a:xfrm>
              <a:off x="3285" y="259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61" name="Line 22"/>
            <p:cNvSpPr>
              <a:spLocks noChangeShapeType="1"/>
            </p:cNvSpPr>
            <p:nvPr/>
          </p:nvSpPr>
          <p:spPr bwMode="auto">
            <a:xfrm>
              <a:off x="3525" y="259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62" name="Line 23"/>
            <p:cNvSpPr>
              <a:spLocks noChangeShapeType="1"/>
            </p:cNvSpPr>
            <p:nvPr/>
          </p:nvSpPr>
          <p:spPr bwMode="auto">
            <a:xfrm>
              <a:off x="3765" y="259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939041" name="Rectangle 33"/>
          <p:cNvSpPr>
            <a:spLocks noChangeArrowheads="1"/>
          </p:cNvSpPr>
          <p:nvPr/>
        </p:nvSpPr>
        <p:spPr bwMode="auto">
          <a:xfrm>
            <a:off x="4572000" y="2206990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Wingdings" charset="2"/>
              <a:buNone/>
              <a:defRPr/>
            </a:pPr>
            <a:r>
              <a:rPr lang="en-GB" sz="1800" dirty="0">
                <a:solidFill>
                  <a:srgbClr val="00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+mn-ea"/>
              </a:rPr>
              <a:t>RICERCA</a:t>
            </a:r>
          </a:p>
        </p:txBody>
      </p:sp>
      <p:sp>
        <p:nvSpPr>
          <p:cNvPr id="939042" name="Rectangle 34"/>
          <p:cNvSpPr>
            <a:spLocks noChangeArrowheads="1"/>
          </p:cNvSpPr>
          <p:nvPr/>
        </p:nvSpPr>
        <p:spPr bwMode="auto">
          <a:xfrm>
            <a:off x="3048000" y="4203334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Wingdings" charset="2"/>
              <a:buNone/>
              <a:defRPr/>
            </a:pPr>
            <a:r>
              <a:rPr lang="en-GB" sz="18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+mn-ea"/>
              </a:rPr>
              <a:t>RICERCA</a:t>
            </a:r>
          </a:p>
        </p:txBody>
      </p:sp>
      <p:sp>
        <p:nvSpPr>
          <p:cNvPr id="939043" name="Rectangle 35"/>
          <p:cNvSpPr>
            <a:spLocks noChangeArrowheads="1"/>
          </p:cNvSpPr>
          <p:nvPr/>
        </p:nvSpPr>
        <p:spPr bwMode="auto">
          <a:xfrm>
            <a:off x="7239000" y="4203334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Wingdings" charset="2"/>
              <a:buNone/>
              <a:defRPr/>
            </a:pPr>
            <a:r>
              <a:rPr lang="en-GB" sz="18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+mn-ea"/>
              </a:rPr>
              <a:t>APPLICATA</a:t>
            </a:r>
          </a:p>
        </p:txBody>
      </p:sp>
      <p:sp>
        <p:nvSpPr>
          <p:cNvPr id="939044" name="Rectangle 36"/>
          <p:cNvSpPr>
            <a:spLocks noChangeArrowheads="1"/>
          </p:cNvSpPr>
          <p:nvPr/>
        </p:nvSpPr>
        <p:spPr bwMode="auto">
          <a:xfrm>
            <a:off x="5867400" y="2213479"/>
            <a:ext cx="16002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Wingdings" charset="2"/>
              <a:buNone/>
              <a:defRPr/>
            </a:pPr>
            <a:r>
              <a:rPr lang="en-GB" altLang="it-IT" sz="1800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 BASE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Wingdings" charset="2"/>
              <a:buNone/>
              <a:defRPr/>
            </a:pPr>
            <a:endParaRPr lang="en-GB" altLang="it-IT" sz="1800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9405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3AB586-678A-DD4D-BB63-30F1E379D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Risposte immunitarie all’infezione virale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A74CABE-6457-B94B-8A50-D430EB219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00" y="1924050"/>
            <a:ext cx="68326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74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5BEDB8F-991E-2142-BA09-7026ECAF2BA6}"/>
              </a:ext>
            </a:extLst>
          </p:cNvPr>
          <p:cNvSpPr txBox="1"/>
          <p:nvPr/>
        </p:nvSpPr>
        <p:spPr>
          <a:xfrm>
            <a:off x="376518" y="5506057"/>
            <a:ext cx="11689976" cy="1257202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atin typeface="+mj-lt"/>
                <a:ea typeface="+mj-ea"/>
                <a:cs typeface="+mj-cs"/>
              </a:rPr>
              <a:t>Le </a:t>
            </a:r>
            <a:r>
              <a:rPr lang="en-US" sz="3600" dirty="0" err="1">
                <a:latin typeface="+mj-lt"/>
                <a:ea typeface="+mj-ea"/>
                <a:cs typeface="+mj-cs"/>
              </a:rPr>
              <a:t>Biotecnologie</a:t>
            </a:r>
            <a:r>
              <a:rPr lang="en-US" sz="3600" dirty="0"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latin typeface="+mj-lt"/>
                <a:ea typeface="+mj-ea"/>
                <a:cs typeface="+mj-cs"/>
              </a:rPr>
              <a:t>sviluppano</a:t>
            </a:r>
            <a:r>
              <a:rPr lang="en-US" sz="3600" dirty="0"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latin typeface="+mj-lt"/>
                <a:ea typeface="+mj-ea"/>
                <a:cs typeface="+mj-cs"/>
              </a:rPr>
              <a:t>presìdi</a:t>
            </a:r>
            <a:r>
              <a:rPr lang="en-US" sz="3600" dirty="0"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latin typeface="+mj-lt"/>
                <a:ea typeface="+mj-ea"/>
                <a:cs typeface="+mj-cs"/>
              </a:rPr>
              <a:t>preventivi</a:t>
            </a:r>
            <a:r>
              <a:rPr lang="en-US" sz="3600" dirty="0">
                <a:latin typeface="+mj-lt"/>
                <a:ea typeface="+mj-ea"/>
                <a:cs typeface="+mj-cs"/>
              </a:rPr>
              <a:t>…</a:t>
            </a:r>
          </a:p>
        </p:txBody>
      </p:sp>
      <p:pic>
        <p:nvPicPr>
          <p:cNvPr id="3" name="Immagine 2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EE915F93-1A5B-C34B-A419-C424AC1C2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378" y="508000"/>
            <a:ext cx="9623404" cy="53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3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EE915F93-1A5B-C34B-A419-C424AC1C2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378" y="508000"/>
            <a:ext cx="9623404" cy="5378816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A1903490-0F99-6C4B-BC2A-8B111AFB6C47}"/>
              </a:ext>
            </a:extLst>
          </p:cNvPr>
          <p:cNvSpPr/>
          <p:nvPr/>
        </p:nvSpPr>
        <p:spPr>
          <a:xfrm>
            <a:off x="1867147" y="6026834"/>
            <a:ext cx="9069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3"/>
              </a:rPr>
              <a:t>https://www.nytimes.com/interactive/2020/science/coronavirus-vaccine-tracker.html?fbclid=IwAR1nyEErPt_Fw8sTa_ni0vY1uccpVqu-KNrP84cwgfDWQ_RIn4O1yXEvHRk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4054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6160" y="1412790"/>
            <a:ext cx="8530560" cy="40093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5411" name="Rectangle 2"/>
          <p:cNvSpPr>
            <a:spLocks noChangeArrowheads="1"/>
          </p:cNvSpPr>
          <p:nvPr/>
        </p:nvSpPr>
        <p:spPr bwMode="auto">
          <a:xfrm>
            <a:off x="1632000" y="44645"/>
            <a:ext cx="8847360" cy="4671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it-IT" sz="25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Monoclonal</a:t>
            </a:r>
            <a:r>
              <a:rPr lang="it-IT" sz="25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5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Antibodies</a:t>
            </a:r>
            <a:endParaRPr lang="it-IT" sz="2500" b="1" dirty="0">
              <a:solidFill>
                <a:srgbClr val="000000"/>
              </a:solidFill>
              <a:latin typeface="Calibri" pitchFamily="-100" charset="0"/>
              <a:ea typeface="Microsoft YaHei" charset="0"/>
              <a:cs typeface="Microsoft YaHei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599200" y="3323869"/>
            <a:ext cx="898560" cy="1003786"/>
            <a:chOff x="2830" y="2308"/>
            <a:chExt cx="624" cy="697"/>
          </a:xfrm>
        </p:grpSpPr>
        <p:sp>
          <p:nvSpPr>
            <p:cNvPr id="145413" name="Rectangle 4"/>
            <p:cNvSpPr>
              <a:spLocks noChangeArrowheads="1"/>
            </p:cNvSpPr>
            <p:nvPr/>
          </p:nvSpPr>
          <p:spPr bwMode="auto">
            <a:xfrm>
              <a:off x="2882" y="2308"/>
              <a:ext cx="572" cy="1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5414" name="Rectangle 5"/>
            <p:cNvSpPr>
              <a:spLocks noChangeArrowheads="1"/>
            </p:cNvSpPr>
            <p:nvPr/>
          </p:nvSpPr>
          <p:spPr bwMode="auto">
            <a:xfrm rot="-5400000">
              <a:off x="2705" y="2695"/>
              <a:ext cx="435" cy="1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5946922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"/>
          <p:cNvSpPr>
            <a:spLocks noChangeArrowheads="1"/>
          </p:cNvSpPr>
          <p:nvPr/>
        </p:nvSpPr>
        <p:spPr bwMode="auto">
          <a:xfrm>
            <a:off x="3502561" y="74889"/>
            <a:ext cx="4297271" cy="8518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1639" tIns="40820" rIns="81639" bIns="40820">
            <a:prstTxWarp prst="textNoShape">
              <a:avLst/>
            </a:prstTxWarp>
            <a:spAutoFit/>
          </a:bodyPr>
          <a:lstStyle/>
          <a:p>
            <a:pPr algn="ctr">
              <a:spcBef>
                <a:spcPts val="816"/>
              </a:spcBef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25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Monoclonal</a:t>
            </a:r>
            <a:r>
              <a:rPr lang="it-IT" sz="25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antibody                         </a:t>
            </a:r>
            <a:r>
              <a:rPr lang="it-IT" sz="25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1</a:t>
            </a:r>
            <a:r>
              <a:rPr lang="it-IT" sz="25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plasma </a:t>
            </a:r>
            <a:r>
              <a:rPr lang="it-IT" sz="25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cell</a:t>
            </a:r>
            <a:r>
              <a:rPr lang="it-IT" sz="25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= </a:t>
            </a:r>
            <a:r>
              <a:rPr lang="it-IT" sz="25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1</a:t>
            </a:r>
            <a:r>
              <a:rPr lang="it-IT" sz="25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antibody</a:t>
            </a:r>
          </a:p>
        </p:txBody>
      </p:sp>
      <p:sp>
        <p:nvSpPr>
          <p:cNvPr id="126979" name="Rectangle 2"/>
          <p:cNvSpPr>
            <a:spLocks noChangeArrowheads="1"/>
          </p:cNvSpPr>
          <p:nvPr/>
        </p:nvSpPr>
        <p:spPr bwMode="auto">
          <a:xfrm>
            <a:off x="1992001" y="1483357"/>
            <a:ext cx="8228160" cy="6364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  <a:spAutoFit/>
          </a:bodyPr>
          <a:lstStyle/>
          <a:p>
            <a:pPr algn="just">
              <a:spcBef>
                <a:spcPts val="816"/>
              </a:spcBef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A plasma </a:t>
            </a:r>
            <a:r>
              <a:rPr lang="it-IT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cell</a:t>
            </a:r>
            <a:r>
              <a:rPr lang="it-IT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produces</a:t>
            </a:r>
            <a:r>
              <a:rPr lang="it-IT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only</a:t>
            </a:r>
            <a:r>
              <a:rPr lang="it-IT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one</a:t>
            </a:r>
            <a:r>
              <a:rPr lang="it-IT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type</a:t>
            </a:r>
            <a:r>
              <a:rPr lang="it-IT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of</a:t>
            </a:r>
            <a:r>
              <a:rPr lang="it-IT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immunoglobulin</a:t>
            </a:r>
            <a:r>
              <a:rPr lang="it-IT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which</a:t>
            </a:r>
            <a:r>
              <a:rPr lang="it-IT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in turn </a:t>
            </a:r>
            <a:r>
              <a:rPr lang="it-IT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recognizes</a:t>
            </a:r>
            <a:r>
              <a:rPr lang="it-IT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a single </a:t>
            </a:r>
            <a:r>
              <a:rPr lang="it-IT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region</a:t>
            </a:r>
            <a:r>
              <a:rPr lang="it-IT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(</a:t>
            </a:r>
            <a:r>
              <a:rPr lang="it-IT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epitope</a:t>
            </a:r>
            <a:r>
              <a:rPr lang="it-IT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) on </a:t>
            </a:r>
            <a:r>
              <a:rPr lang="it-IT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its</a:t>
            </a:r>
            <a:r>
              <a:rPr lang="it-IT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target </a:t>
            </a:r>
            <a:r>
              <a:rPr lang="it-IT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molecule</a:t>
            </a:r>
            <a:r>
              <a:rPr lang="it-IT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(</a:t>
            </a:r>
            <a:r>
              <a:rPr lang="it-IT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antigen</a:t>
            </a:r>
            <a:r>
              <a:rPr lang="it-IT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)</a:t>
            </a:r>
          </a:p>
        </p:txBody>
      </p:sp>
      <p:pic>
        <p:nvPicPr>
          <p:cNvPr id="1269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6560" y="3142411"/>
            <a:ext cx="7184160" cy="24482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6542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1"/>
          <p:cNvPicPr>
            <a:picLocks noChangeAspect="1" noChangeArrowheads="1"/>
          </p:cNvPicPr>
          <p:nvPr/>
        </p:nvPicPr>
        <p:blipFill>
          <a:blip r:embed="rId3"/>
          <a:srcRect t="-1163" r="68091" b="54103"/>
          <a:stretch>
            <a:fillRect/>
          </a:stretch>
        </p:blipFill>
        <p:spPr bwMode="auto">
          <a:xfrm>
            <a:off x="1918560" y="980744"/>
            <a:ext cx="1670400" cy="2294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902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4960" y="3696869"/>
            <a:ext cx="4723200" cy="2762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9028" name="Rectangle 3"/>
          <p:cNvSpPr>
            <a:spLocks noChangeArrowheads="1"/>
          </p:cNvSpPr>
          <p:nvPr/>
        </p:nvSpPr>
        <p:spPr bwMode="auto">
          <a:xfrm>
            <a:off x="1544160" y="6289142"/>
            <a:ext cx="3176640" cy="4825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3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Cancer</a:t>
            </a:r>
            <a:r>
              <a:rPr lang="it-IT" sz="13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13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cell</a:t>
            </a:r>
            <a:r>
              <a:rPr lang="it-IT" sz="13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/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3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infected</a:t>
            </a:r>
            <a:r>
              <a:rPr lang="it-IT" sz="13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13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cell</a:t>
            </a:r>
            <a:endParaRPr lang="it-IT" sz="1300" b="1" dirty="0">
              <a:solidFill>
                <a:srgbClr val="000000"/>
              </a:solidFill>
              <a:latin typeface="Calibri" pitchFamily="-100" charset="0"/>
              <a:ea typeface="Microsoft YaHei" charset="0"/>
              <a:cs typeface="Microsoft YaHei" charset="0"/>
            </a:endParaRPr>
          </a:p>
        </p:txBody>
      </p:sp>
      <p:pic>
        <p:nvPicPr>
          <p:cNvPr id="129029" name="Picture 4"/>
          <p:cNvPicPr>
            <a:picLocks noChangeAspect="1" noChangeArrowheads="1"/>
          </p:cNvPicPr>
          <p:nvPr/>
        </p:nvPicPr>
        <p:blipFill>
          <a:blip r:embed="rId5"/>
          <a:srcRect l="50000"/>
          <a:stretch>
            <a:fillRect/>
          </a:stretch>
        </p:blipFill>
        <p:spPr bwMode="auto">
          <a:xfrm>
            <a:off x="7298400" y="2893265"/>
            <a:ext cx="3336480" cy="36421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9030" name="Rectangle 5"/>
          <p:cNvSpPr>
            <a:spLocks noChangeArrowheads="1"/>
          </p:cNvSpPr>
          <p:nvPr/>
        </p:nvSpPr>
        <p:spPr bwMode="auto">
          <a:xfrm>
            <a:off x="2328961" y="66247"/>
            <a:ext cx="8987040" cy="4671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it-IT" sz="25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Application</a:t>
            </a:r>
            <a:r>
              <a:rPr lang="it-IT" sz="25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5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of</a:t>
            </a:r>
            <a:r>
              <a:rPr lang="it-IT" sz="25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5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recombinant</a:t>
            </a:r>
            <a:r>
              <a:rPr lang="it-IT" sz="25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5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monoclonal</a:t>
            </a:r>
            <a:r>
              <a:rPr lang="it-IT" sz="25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5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antibodies</a:t>
            </a:r>
            <a:endParaRPr lang="it-IT" sz="2500" b="1" dirty="0">
              <a:solidFill>
                <a:srgbClr val="000000"/>
              </a:solidFill>
              <a:latin typeface="Calibri" pitchFamily="-100" charset="0"/>
              <a:ea typeface="Microsoft YaHei" charset="0"/>
              <a:cs typeface="Microsoft YaHei" charset="0"/>
            </a:endParaRPr>
          </a:p>
        </p:txBody>
      </p:sp>
      <p:pic>
        <p:nvPicPr>
          <p:cNvPr id="129031" name="Picture 6"/>
          <p:cNvPicPr>
            <a:picLocks noChangeAspect="1" noChangeArrowheads="1"/>
          </p:cNvPicPr>
          <p:nvPr/>
        </p:nvPicPr>
        <p:blipFill>
          <a:blip r:embed="rId6"/>
          <a:srcRect r="26926" b="8240"/>
          <a:stretch>
            <a:fillRect/>
          </a:stretch>
        </p:blipFill>
        <p:spPr bwMode="auto">
          <a:xfrm>
            <a:off x="5316961" y="398922"/>
            <a:ext cx="5309280" cy="1888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9032" name="Rectangle 7"/>
          <p:cNvSpPr>
            <a:spLocks noChangeArrowheads="1"/>
          </p:cNvSpPr>
          <p:nvPr/>
        </p:nvSpPr>
        <p:spPr bwMode="auto">
          <a:xfrm>
            <a:off x="10198561" y="1343663"/>
            <a:ext cx="1225440" cy="1365263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13390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"/>
          <p:cNvSpPr>
            <a:spLocks noChangeArrowheads="1"/>
          </p:cNvSpPr>
          <p:nvPr/>
        </p:nvSpPr>
        <p:spPr bwMode="auto">
          <a:xfrm>
            <a:off x="4419841" y="0"/>
            <a:ext cx="8228160" cy="4671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25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Advanced</a:t>
            </a:r>
            <a:r>
              <a:rPr lang="it-IT" sz="25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5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applications</a:t>
            </a:r>
            <a:endParaRPr lang="it-IT" sz="2500" b="1" dirty="0">
              <a:solidFill>
                <a:srgbClr val="000000"/>
              </a:solidFill>
              <a:latin typeface="Calibri" pitchFamily="-100" charset="0"/>
              <a:ea typeface="Microsoft YaHei" charset="0"/>
              <a:cs typeface="Microsoft YaHei" charset="0"/>
            </a:endParaRPr>
          </a:p>
        </p:txBody>
      </p:sp>
      <p:pic>
        <p:nvPicPr>
          <p:cNvPr id="1310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6801" y="980745"/>
            <a:ext cx="6755040" cy="53127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98545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1712EA3-186F-7941-A713-EAA29A8E3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0460" y="307731"/>
            <a:ext cx="417507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 descr="Immagine che contiene coltello&#10;&#10;Descrizione generata automaticamente">
            <a:extLst>
              <a:ext uri="{FF2B5EF4-FFF2-40B4-BE49-F238E27FC236}">
                <a16:creationId xmlns:a16="http://schemas.microsoft.com/office/drawing/2014/main" id="{AFD4B2BB-7808-F442-B9D5-E43CD05AA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3" y="1672300"/>
            <a:ext cx="5455917" cy="126849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28B14BE-52A0-1948-A3D6-D693BBCD7A0B}"/>
              </a:ext>
            </a:extLst>
          </p:cNvPr>
          <p:cNvSpPr txBox="1"/>
          <p:nvPr/>
        </p:nvSpPr>
        <p:spPr>
          <a:xfrm>
            <a:off x="586439" y="5596162"/>
            <a:ext cx="113308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Le </a:t>
            </a:r>
            <a:r>
              <a:rPr lang="en-US" sz="2800" b="1" dirty="0" err="1"/>
              <a:t>Biotecnologie</a:t>
            </a:r>
            <a:r>
              <a:rPr lang="en-US" sz="2800" b="1" dirty="0"/>
              <a:t> </a:t>
            </a:r>
            <a:r>
              <a:rPr lang="en-US" sz="2800" b="1" dirty="0" err="1"/>
              <a:t>sviluppano</a:t>
            </a:r>
            <a:r>
              <a:rPr lang="en-US" sz="2800" b="1" dirty="0"/>
              <a:t> </a:t>
            </a:r>
            <a:r>
              <a:rPr lang="en-US" sz="2800" b="1" dirty="0" err="1"/>
              <a:t>presìdi</a:t>
            </a:r>
            <a:r>
              <a:rPr lang="en-US" sz="2800" b="1" dirty="0"/>
              <a:t> </a:t>
            </a:r>
            <a:r>
              <a:rPr lang="en-US" sz="2800" b="1" dirty="0" err="1"/>
              <a:t>innovativi</a:t>
            </a:r>
            <a:r>
              <a:rPr lang="en-US" sz="2800" b="1" dirty="0"/>
              <a:t> per la </a:t>
            </a:r>
            <a:r>
              <a:rPr lang="en-US" sz="2800" b="1" dirty="0" err="1"/>
              <a:t>profilassi</a:t>
            </a:r>
            <a:r>
              <a:rPr lang="en-US" sz="2800" b="1" dirty="0"/>
              <a:t> (e la </a:t>
            </a:r>
            <a:r>
              <a:rPr lang="en-US" sz="2800" b="1" dirty="0" err="1"/>
              <a:t>terapia</a:t>
            </a:r>
            <a:r>
              <a:rPr lang="en-US" sz="2800" b="1" dirty="0"/>
              <a:t>)</a:t>
            </a:r>
          </a:p>
          <a:p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7304793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6160" y="1412790"/>
            <a:ext cx="8530560" cy="40093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5411" name="Rectangle 2"/>
          <p:cNvSpPr>
            <a:spLocks noChangeArrowheads="1"/>
          </p:cNvSpPr>
          <p:nvPr/>
        </p:nvSpPr>
        <p:spPr bwMode="auto">
          <a:xfrm>
            <a:off x="1632000" y="44645"/>
            <a:ext cx="8847360" cy="4671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it-IT" sz="25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The </a:t>
            </a:r>
            <a:r>
              <a:rPr lang="it-IT" sz="25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only</a:t>
            </a:r>
            <a:r>
              <a:rPr lang="it-IT" sz="25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5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variable</a:t>
            </a:r>
            <a:r>
              <a:rPr lang="it-IT" sz="25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5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regions</a:t>
            </a:r>
            <a:r>
              <a:rPr lang="it-IT" sz="25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are </a:t>
            </a:r>
            <a:r>
              <a:rPr lang="it-IT" sz="25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needed</a:t>
            </a:r>
            <a:r>
              <a:rPr lang="it-IT" sz="25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5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for</a:t>
            </a:r>
            <a:r>
              <a:rPr lang="it-IT" sz="25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5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epitope</a:t>
            </a:r>
            <a:r>
              <a:rPr lang="it-IT" sz="25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5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binding</a:t>
            </a:r>
            <a:endParaRPr lang="it-IT" sz="2500" b="1" dirty="0">
              <a:solidFill>
                <a:srgbClr val="000000"/>
              </a:solidFill>
              <a:latin typeface="Calibri" pitchFamily="-100" charset="0"/>
              <a:ea typeface="Microsoft YaHei" charset="0"/>
              <a:cs typeface="Microsoft YaHei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599200" y="3323869"/>
            <a:ext cx="898560" cy="1003786"/>
            <a:chOff x="2830" y="2308"/>
            <a:chExt cx="624" cy="697"/>
          </a:xfrm>
        </p:grpSpPr>
        <p:sp>
          <p:nvSpPr>
            <p:cNvPr id="145413" name="Rectangle 4"/>
            <p:cNvSpPr>
              <a:spLocks noChangeArrowheads="1"/>
            </p:cNvSpPr>
            <p:nvPr/>
          </p:nvSpPr>
          <p:spPr bwMode="auto">
            <a:xfrm>
              <a:off x="2882" y="2308"/>
              <a:ext cx="572" cy="1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5414" name="Rectangle 5"/>
            <p:cNvSpPr>
              <a:spLocks noChangeArrowheads="1"/>
            </p:cNvSpPr>
            <p:nvPr/>
          </p:nvSpPr>
          <p:spPr bwMode="auto">
            <a:xfrm rot="-5400000">
              <a:off x="2705" y="2695"/>
              <a:ext cx="435" cy="1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236137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8" descr="http://images.treccani.it/enc/media/share/images/orig/system/galleries/MEDICINA/virus_hiv_fig_vol1_042920_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7" r="17986" b="-1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4">
            <a:extLst>
              <a:ext uri="{FF2B5EF4-FFF2-40B4-BE49-F238E27FC236}">
                <a16:creationId xmlns:a16="http://schemas.microsoft.com/office/drawing/2014/main" id="{19C76BC1-E6E5-174D-B1A5-41A30B3587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9" r="29553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5DDAE4C9-D648-494C-AA0D-9E8BF8D70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716" y="0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i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Herpes simplex </a:t>
            </a:r>
            <a:r>
              <a:rPr lang="en-US" sz="28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di </a:t>
            </a:r>
            <a:r>
              <a:rPr lang="en-US" sz="28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tipo</a:t>
            </a:r>
            <a:r>
              <a:rPr lang="en-US" sz="28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1</a:t>
            </a:r>
            <a:br>
              <a:rPr lang="en-US" sz="28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(HSV-1)</a:t>
            </a:r>
          </a:p>
        </p:txBody>
      </p:sp>
    </p:spTree>
    <p:extLst>
      <p:ext uri="{BB962C8B-B14F-4D97-AF65-F5344CB8AC3E}">
        <p14:creationId xmlns:p14="http://schemas.microsoft.com/office/powerpoint/2010/main" val="28606175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"/>
          <p:cNvSpPr>
            <a:spLocks noChangeArrowheads="1"/>
          </p:cNvSpPr>
          <p:nvPr/>
        </p:nvSpPr>
        <p:spPr bwMode="auto">
          <a:xfrm>
            <a:off x="1980481" y="17283"/>
            <a:ext cx="8228160" cy="1283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29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Generation </a:t>
            </a:r>
            <a:r>
              <a:rPr lang="it-IT" sz="29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of</a:t>
            </a:r>
            <a:r>
              <a:rPr lang="it-IT" sz="29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9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scFv</a:t>
            </a:r>
            <a:endParaRPr lang="it-IT" sz="2900" b="1" dirty="0">
              <a:solidFill>
                <a:srgbClr val="000000"/>
              </a:solidFill>
              <a:latin typeface="Calibri" pitchFamily="-100" charset="0"/>
              <a:ea typeface="Microsoft YaHei" charset="0"/>
              <a:cs typeface="Microsoft YaHei" charset="0"/>
            </a:endParaRPr>
          </a:p>
        </p:txBody>
      </p:sp>
      <p:sp>
        <p:nvSpPr>
          <p:cNvPr id="147459" name="Rectangle 2"/>
          <p:cNvSpPr>
            <a:spLocks noChangeArrowheads="1"/>
          </p:cNvSpPr>
          <p:nvPr/>
        </p:nvSpPr>
        <p:spPr bwMode="auto">
          <a:xfrm>
            <a:off x="3833761" y="2105502"/>
            <a:ext cx="1000939" cy="3286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600" b="1" dirty="0">
                <a:solidFill>
                  <a:srgbClr val="000000"/>
                </a:solidFill>
                <a:ea typeface="Microsoft YaHei" charset="0"/>
                <a:cs typeface="Microsoft YaHei" charset="0"/>
              </a:rPr>
              <a:t>Linfociti </a:t>
            </a:r>
            <a:r>
              <a:rPr lang="it-IT" sz="1600" b="1" dirty="0" err="1">
                <a:solidFill>
                  <a:srgbClr val="000000"/>
                </a:solidFill>
                <a:ea typeface="Microsoft YaHei" charset="0"/>
                <a:cs typeface="Microsoft YaHei" charset="0"/>
              </a:rPr>
              <a:t>B</a:t>
            </a:r>
            <a:endParaRPr lang="it-IT" sz="1600" b="1" dirty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47460" name="Rectangle 3"/>
          <p:cNvSpPr>
            <a:spLocks noChangeArrowheads="1"/>
          </p:cNvSpPr>
          <p:nvPr/>
        </p:nvSpPr>
        <p:spPr bwMode="auto">
          <a:xfrm>
            <a:off x="2022240" y="3215859"/>
            <a:ext cx="716306" cy="3286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600" b="1" dirty="0" err="1">
                <a:solidFill>
                  <a:srgbClr val="000000"/>
                </a:solidFill>
                <a:ea typeface="Microsoft YaHei" charset="0"/>
                <a:cs typeface="Microsoft YaHei" charset="0"/>
              </a:rPr>
              <a:t>mRNA</a:t>
            </a:r>
            <a:endParaRPr lang="it-IT" sz="1600" b="1" dirty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47461" name="Rectangle 4"/>
          <p:cNvSpPr>
            <a:spLocks noChangeArrowheads="1"/>
          </p:cNvSpPr>
          <p:nvPr/>
        </p:nvSpPr>
        <p:spPr bwMode="auto">
          <a:xfrm>
            <a:off x="4622880" y="2609555"/>
            <a:ext cx="716306" cy="3286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600" b="1" dirty="0" err="1">
                <a:solidFill>
                  <a:srgbClr val="000000"/>
                </a:solidFill>
                <a:ea typeface="Microsoft YaHei" charset="0"/>
                <a:cs typeface="Microsoft YaHei" charset="0"/>
              </a:rPr>
              <a:t>mRNA</a:t>
            </a:r>
            <a:endParaRPr lang="it-IT" sz="1600" b="1" dirty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47462" name="Rectangle 5"/>
          <p:cNvSpPr>
            <a:spLocks noChangeArrowheads="1"/>
          </p:cNvSpPr>
          <p:nvPr/>
        </p:nvSpPr>
        <p:spPr bwMode="auto">
          <a:xfrm>
            <a:off x="3230402" y="3544214"/>
            <a:ext cx="1745233" cy="3286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6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Trascrittasi Inversa</a:t>
            </a:r>
          </a:p>
        </p:txBody>
      </p:sp>
      <p:sp>
        <p:nvSpPr>
          <p:cNvPr id="147463" name="Rectangle 6"/>
          <p:cNvSpPr>
            <a:spLocks noChangeArrowheads="1"/>
          </p:cNvSpPr>
          <p:nvPr/>
        </p:nvSpPr>
        <p:spPr bwMode="auto">
          <a:xfrm>
            <a:off x="4016642" y="4278691"/>
            <a:ext cx="498297" cy="3286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6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PCR</a:t>
            </a:r>
          </a:p>
        </p:txBody>
      </p:sp>
      <p:sp>
        <p:nvSpPr>
          <p:cNvPr id="147464" name="Freeform 7"/>
          <p:cNvSpPr>
            <a:spLocks noChangeArrowheads="1"/>
          </p:cNvSpPr>
          <p:nvPr/>
        </p:nvSpPr>
        <p:spPr bwMode="auto">
          <a:xfrm>
            <a:off x="2226720" y="4611364"/>
            <a:ext cx="394560" cy="17282"/>
          </a:xfrm>
          <a:custGeom>
            <a:avLst/>
            <a:gdLst>
              <a:gd name="T0" fmla="*/ 0 w 438150"/>
              <a:gd name="T1" fmla="*/ 0 h 19050"/>
              <a:gd name="T2" fmla="*/ 209550 w 438150"/>
              <a:gd name="T3" fmla="*/ 19050 h 19050"/>
              <a:gd name="T4" fmla="*/ 209550 w 438150"/>
              <a:gd name="T5" fmla="*/ 19050 h 19050"/>
              <a:gd name="T6" fmla="*/ 438150 w 438150"/>
              <a:gd name="T7" fmla="*/ 6350 h 19050"/>
              <a:gd name="T8" fmla="*/ 0 60000 65536"/>
              <a:gd name="T9" fmla="*/ 0 60000 65536"/>
              <a:gd name="T10" fmla="*/ 0 60000 65536"/>
              <a:gd name="T11" fmla="*/ 0 60000 65536"/>
              <a:gd name="T12" fmla="*/ 0 w 438150"/>
              <a:gd name="T13" fmla="*/ 0 h 19050"/>
              <a:gd name="T14" fmla="*/ 438150 w 438150"/>
              <a:gd name="T15" fmla="*/ 19050 h 190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8150" h="19050">
                <a:moveTo>
                  <a:pt x="0" y="0"/>
                </a:moveTo>
                <a:lnTo>
                  <a:pt x="209550" y="19050"/>
                </a:lnTo>
                <a:lnTo>
                  <a:pt x="438150" y="6350"/>
                </a:lnTo>
              </a:path>
            </a:pathLst>
          </a:custGeom>
          <a:noFill/>
          <a:ln w="57240">
            <a:solidFill>
              <a:srgbClr val="00FF00"/>
            </a:solidFill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7465" name="Freeform 8"/>
          <p:cNvSpPr>
            <a:spLocks noChangeArrowheads="1"/>
          </p:cNvSpPr>
          <p:nvPr/>
        </p:nvSpPr>
        <p:spPr bwMode="auto">
          <a:xfrm>
            <a:off x="3095041" y="4274370"/>
            <a:ext cx="296640" cy="84969"/>
          </a:xfrm>
          <a:custGeom>
            <a:avLst/>
            <a:gdLst>
              <a:gd name="T0" fmla="*/ 0 w 330200"/>
              <a:gd name="T1" fmla="*/ 95250 h 95250"/>
              <a:gd name="T2" fmla="*/ 19050 w 330200"/>
              <a:gd name="T3" fmla="*/ 82550 h 95250"/>
              <a:gd name="T4" fmla="*/ 44450 w 330200"/>
              <a:gd name="T5" fmla="*/ 76200 h 95250"/>
              <a:gd name="T6" fmla="*/ 165100 w 330200"/>
              <a:gd name="T7" fmla="*/ 63500 h 95250"/>
              <a:gd name="T8" fmla="*/ 203200 w 330200"/>
              <a:gd name="T9" fmla="*/ 57150 h 95250"/>
              <a:gd name="T10" fmla="*/ 222250 w 330200"/>
              <a:gd name="T11" fmla="*/ 50800 h 95250"/>
              <a:gd name="T12" fmla="*/ 247650 w 330200"/>
              <a:gd name="T13" fmla="*/ 44450 h 95250"/>
              <a:gd name="T14" fmla="*/ 285750 w 330200"/>
              <a:gd name="T15" fmla="*/ 31750 h 95250"/>
              <a:gd name="T16" fmla="*/ 311150 w 330200"/>
              <a:gd name="T17" fmla="*/ 12700 h 95250"/>
              <a:gd name="T18" fmla="*/ 330200 w 330200"/>
              <a:gd name="T19" fmla="*/ 0 h 952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30200"/>
              <a:gd name="T31" fmla="*/ 0 h 95250"/>
              <a:gd name="T32" fmla="*/ 330200 w 330200"/>
              <a:gd name="T33" fmla="*/ 95250 h 9525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30200" h="95250">
                <a:moveTo>
                  <a:pt x="0" y="95250"/>
                </a:moveTo>
                <a:cubicBezTo>
                  <a:pt x="6350" y="91017"/>
                  <a:pt x="12035" y="85556"/>
                  <a:pt x="19050" y="82550"/>
                </a:cubicBezTo>
                <a:cubicBezTo>
                  <a:pt x="27072" y="79112"/>
                  <a:pt x="35931" y="78093"/>
                  <a:pt x="44450" y="76200"/>
                </a:cubicBezTo>
                <a:cubicBezTo>
                  <a:pt x="96360" y="64664"/>
                  <a:pt x="90131" y="68855"/>
                  <a:pt x="165100" y="63500"/>
                </a:cubicBezTo>
                <a:cubicBezTo>
                  <a:pt x="177800" y="61383"/>
                  <a:pt x="190631" y="59943"/>
                  <a:pt x="203200" y="57150"/>
                </a:cubicBezTo>
                <a:cubicBezTo>
                  <a:pt x="209734" y="55698"/>
                  <a:pt x="215814" y="52639"/>
                  <a:pt x="222250" y="50800"/>
                </a:cubicBezTo>
                <a:cubicBezTo>
                  <a:pt x="230641" y="48402"/>
                  <a:pt x="239291" y="46958"/>
                  <a:pt x="247650" y="44450"/>
                </a:cubicBezTo>
                <a:cubicBezTo>
                  <a:pt x="260472" y="40603"/>
                  <a:pt x="285750" y="31750"/>
                  <a:pt x="285750" y="31750"/>
                </a:cubicBezTo>
                <a:cubicBezTo>
                  <a:pt x="294217" y="25400"/>
                  <a:pt x="302538" y="18851"/>
                  <a:pt x="311150" y="12700"/>
                </a:cubicBezTo>
                <a:cubicBezTo>
                  <a:pt x="317360" y="8264"/>
                  <a:pt x="330200" y="0"/>
                  <a:pt x="330200" y="0"/>
                </a:cubicBezTo>
              </a:path>
            </a:pathLst>
          </a:custGeom>
          <a:noFill/>
          <a:ln w="57240">
            <a:solidFill>
              <a:srgbClr val="00FF00"/>
            </a:solidFill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7466" name="Freeform 9"/>
          <p:cNvSpPr>
            <a:spLocks noChangeArrowheads="1"/>
          </p:cNvSpPr>
          <p:nvPr/>
        </p:nvSpPr>
        <p:spPr bwMode="auto">
          <a:xfrm>
            <a:off x="5849761" y="3639263"/>
            <a:ext cx="298080" cy="84968"/>
          </a:xfrm>
          <a:custGeom>
            <a:avLst/>
            <a:gdLst>
              <a:gd name="T0" fmla="*/ 0 w 330200"/>
              <a:gd name="T1" fmla="*/ 95250 h 95250"/>
              <a:gd name="T2" fmla="*/ 19050 w 330200"/>
              <a:gd name="T3" fmla="*/ 82550 h 95250"/>
              <a:gd name="T4" fmla="*/ 44450 w 330200"/>
              <a:gd name="T5" fmla="*/ 76200 h 95250"/>
              <a:gd name="T6" fmla="*/ 165100 w 330200"/>
              <a:gd name="T7" fmla="*/ 63500 h 95250"/>
              <a:gd name="T8" fmla="*/ 203200 w 330200"/>
              <a:gd name="T9" fmla="*/ 57150 h 95250"/>
              <a:gd name="T10" fmla="*/ 222250 w 330200"/>
              <a:gd name="T11" fmla="*/ 50800 h 95250"/>
              <a:gd name="T12" fmla="*/ 247650 w 330200"/>
              <a:gd name="T13" fmla="*/ 44450 h 95250"/>
              <a:gd name="T14" fmla="*/ 285750 w 330200"/>
              <a:gd name="T15" fmla="*/ 31750 h 95250"/>
              <a:gd name="T16" fmla="*/ 311150 w 330200"/>
              <a:gd name="T17" fmla="*/ 12700 h 95250"/>
              <a:gd name="T18" fmla="*/ 330200 w 330200"/>
              <a:gd name="T19" fmla="*/ 0 h 952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30200"/>
              <a:gd name="T31" fmla="*/ 0 h 95250"/>
              <a:gd name="T32" fmla="*/ 330200 w 330200"/>
              <a:gd name="T33" fmla="*/ 95250 h 9525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30200" h="95250">
                <a:moveTo>
                  <a:pt x="0" y="95250"/>
                </a:moveTo>
                <a:cubicBezTo>
                  <a:pt x="6350" y="91017"/>
                  <a:pt x="12035" y="85556"/>
                  <a:pt x="19050" y="82550"/>
                </a:cubicBezTo>
                <a:cubicBezTo>
                  <a:pt x="27072" y="79112"/>
                  <a:pt x="35931" y="78093"/>
                  <a:pt x="44450" y="76200"/>
                </a:cubicBezTo>
                <a:cubicBezTo>
                  <a:pt x="96360" y="64664"/>
                  <a:pt x="90131" y="68855"/>
                  <a:pt x="165100" y="63500"/>
                </a:cubicBezTo>
                <a:cubicBezTo>
                  <a:pt x="177800" y="61383"/>
                  <a:pt x="190631" y="59943"/>
                  <a:pt x="203200" y="57150"/>
                </a:cubicBezTo>
                <a:cubicBezTo>
                  <a:pt x="209734" y="55698"/>
                  <a:pt x="215814" y="52639"/>
                  <a:pt x="222250" y="50800"/>
                </a:cubicBezTo>
                <a:cubicBezTo>
                  <a:pt x="230641" y="48402"/>
                  <a:pt x="239291" y="46958"/>
                  <a:pt x="247650" y="44450"/>
                </a:cubicBezTo>
                <a:cubicBezTo>
                  <a:pt x="260472" y="40603"/>
                  <a:pt x="285750" y="31750"/>
                  <a:pt x="285750" y="31750"/>
                </a:cubicBezTo>
                <a:cubicBezTo>
                  <a:pt x="294217" y="25400"/>
                  <a:pt x="302538" y="18851"/>
                  <a:pt x="311150" y="12700"/>
                </a:cubicBezTo>
                <a:cubicBezTo>
                  <a:pt x="317360" y="8264"/>
                  <a:pt x="330200" y="0"/>
                  <a:pt x="330200" y="0"/>
                </a:cubicBezTo>
              </a:path>
            </a:pathLst>
          </a:custGeom>
          <a:noFill/>
          <a:ln w="57240">
            <a:solidFill>
              <a:srgbClr val="FF0000"/>
            </a:solidFill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7467" name="Freeform 10"/>
          <p:cNvSpPr>
            <a:spLocks noChangeArrowheads="1"/>
          </p:cNvSpPr>
          <p:nvPr/>
        </p:nvSpPr>
        <p:spPr bwMode="auto">
          <a:xfrm>
            <a:off x="4941121" y="3964738"/>
            <a:ext cx="417600" cy="51845"/>
          </a:xfrm>
          <a:custGeom>
            <a:avLst/>
            <a:gdLst>
              <a:gd name="T0" fmla="*/ 0 w 463550"/>
              <a:gd name="T1" fmla="*/ 38100 h 57150"/>
              <a:gd name="T2" fmla="*/ 228600 w 463550"/>
              <a:gd name="T3" fmla="*/ 50800 h 57150"/>
              <a:gd name="T4" fmla="*/ 463550 w 463550"/>
              <a:gd name="T5" fmla="*/ 0 h 57150"/>
              <a:gd name="T6" fmla="*/ 0 60000 65536"/>
              <a:gd name="T7" fmla="*/ 0 60000 65536"/>
              <a:gd name="T8" fmla="*/ 0 60000 65536"/>
              <a:gd name="T9" fmla="*/ 0 w 463550"/>
              <a:gd name="T10" fmla="*/ 0 h 57150"/>
              <a:gd name="T11" fmla="*/ 463550 w 463550"/>
              <a:gd name="T12" fmla="*/ 57150 h 57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3550" h="57150">
                <a:moveTo>
                  <a:pt x="0" y="38100"/>
                </a:moveTo>
                <a:cubicBezTo>
                  <a:pt x="75671" y="47625"/>
                  <a:pt x="151342" y="57150"/>
                  <a:pt x="228600" y="50800"/>
                </a:cubicBezTo>
                <a:cubicBezTo>
                  <a:pt x="305858" y="44450"/>
                  <a:pt x="384704" y="22225"/>
                  <a:pt x="463550" y="0"/>
                </a:cubicBezTo>
              </a:path>
            </a:pathLst>
          </a:custGeom>
          <a:noFill/>
          <a:ln w="57240">
            <a:solidFill>
              <a:srgbClr val="FF0000"/>
            </a:solidFill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47468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2400" y="2092541"/>
            <a:ext cx="4311360" cy="359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7469" name="Rectangle 12"/>
          <p:cNvSpPr>
            <a:spLocks noChangeArrowheads="1"/>
          </p:cNvSpPr>
          <p:nvPr/>
        </p:nvSpPr>
        <p:spPr bwMode="auto">
          <a:xfrm>
            <a:off x="2987040" y="4719377"/>
            <a:ext cx="428466" cy="3286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6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VH</a:t>
            </a:r>
          </a:p>
        </p:txBody>
      </p:sp>
      <p:sp>
        <p:nvSpPr>
          <p:cNvPr id="147470" name="Rectangle 13"/>
          <p:cNvSpPr>
            <a:spLocks noChangeArrowheads="1"/>
          </p:cNvSpPr>
          <p:nvPr/>
        </p:nvSpPr>
        <p:spPr bwMode="auto">
          <a:xfrm>
            <a:off x="5429280" y="4242686"/>
            <a:ext cx="385786" cy="3286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6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VL</a:t>
            </a:r>
          </a:p>
        </p:txBody>
      </p:sp>
      <p:sp>
        <p:nvSpPr>
          <p:cNvPr id="147471" name="Rectangle 14"/>
          <p:cNvSpPr>
            <a:spLocks noChangeArrowheads="1"/>
          </p:cNvSpPr>
          <p:nvPr/>
        </p:nvSpPr>
        <p:spPr bwMode="auto">
          <a:xfrm>
            <a:off x="4343520" y="5233510"/>
            <a:ext cx="1002542" cy="3286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6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Clonaggio</a:t>
            </a:r>
          </a:p>
        </p:txBody>
      </p:sp>
      <p:sp>
        <p:nvSpPr>
          <p:cNvPr id="147472" name="Freeform 15"/>
          <p:cNvSpPr>
            <a:spLocks/>
          </p:cNvSpPr>
          <p:nvPr/>
        </p:nvSpPr>
        <p:spPr bwMode="auto">
          <a:xfrm rot="-10020000">
            <a:off x="3675361" y="2959513"/>
            <a:ext cx="396000" cy="561659"/>
          </a:xfrm>
          <a:custGeom>
            <a:avLst/>
            <a:gdLst>
              <a:gd name="T0" fmla="*/ 198457 w 396914"/>
              <a:gd name="T1" fmla="*/ 0 h 561962"/>
              <a:gd name="T2" fmla="*/ 198456 w 396914"/>
              <a:gd name="T3" fmla="*/ 0 h 561962"/>
              <a:gd name="T4" fmla="*/ 396914 w 396914"/>
              <a:gd name="T5" fmla="*/ 280981 h 561962"/>
              <a:gd name="T6" fmla="*/ 394981 w 396914"/>
              <a:gd name="T7" fmla="*/ 320098 h 561962"/>
              <a:gd name="T8" fmla="*/ 198457 w 396914"/>
              <a:gd name="T9" fmla="*/ 280981 h 561962"/>
              <a:gd name="T10" fmla="*/ 198457 w 396914"/>
              <a:gd name="T11" fmla="*/ 0 h 561962"/>
              <a:gd name="T12" fmla="*/ 198457 w 396914"/>
              <a:gd name="T13" fmla="*/ 0 h 561962"/>
              <a:gd name="T14" fmla="*/ 198456 w 396914"/>
              <a:gd name="T15" fmla="*/ 0 h 561962"/>
              <a:gd name="T16" fmla="*/ 396914 w 396914"/>
              <a:gd name="T17" fmla="*/ 280981 h 561962"/>
              <a:gd name="T18" fmla="*/ 394981 w 396914"/>
              <a:gd name="T19" fmla="*/ 320098 h 5619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6914"/>
              <a:gd name="T31" fmla="*/ 0 h 561962"/>
              <a:gd name="T32" fmla="*/ 396914 w 396914"/>
              <a:gd name="T33" fmla="*/ 561962 h 56196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6914" h="561962">
                <a:moveTo>
                  <a:pt x="198457" y="0"/>
                </a:moveTo>
                <a:lnTo>
                  <a:pt x="198456" y="0"/>
                </a:lnTo>
                <a:cubicBezTo>
                  <a:pt x="308061" y="0"/>
                  <a:pt x="396914" y="125799"/>
                  <a:pt x="396914" y="280981"/>
                </a:cubicBezTo>
                <a:cubicBezTo>
                  <a:pt x="396914" y="294067"/>
                  <a:pt x="396268" y="307138"/>
                  <a:pt x="394981" y="320098"/>
                </a:cubicBezTo>
                <a:lnTo>
                  <a:pt x="198457" y="280981"/>
                </a:lnTo>
                <a:lnTo>
                  <a:pt x="198457" y="0"/>
                </a:lnTo>
                <a:close/>
              </a:path>
              <a:path w="396914" h="561962" fill="none">
                <a:moveTo>
                  <a:pt x="198457" y="0"/>
                </a:moveTo>
                <a:lnTo>
                  <a:pt x="198456" y="0"/>
                </a:lnTo>
                <a:cubicBezTo>
                  <a:pt x="308061" y="0"/>
                  <a:pt x="396914" y="125799"/>
                  <a:pt x="396914" y="280981"/>
                </a:cubicBezTo>
                <a:cubicBezTo>
                  <a:pt x="396914" y="294067"/>
                  <a:pt x="396268" y="307138"/>
                  <a:pt x="394981" y="320098"/>
                </a:cubicBezTo>
              </a:path>
            </a:pathLst>
          </a:custGeom>
          <a:noFill/>
          <a:ln w="57240">
            <a:solidFill>
              <a:srgbClr val="4A7EBB"/>
            </a:solidFill>
            <a:miter lim="800000"/>
            <a:headEnd type="triangle" w="med" len="med"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7473" name="Freeform 16"/>
          <p:cNvSpPr>
            <a:spLocks/>
          </p:cNvSpPr>
          <p:nvPr/>
        </p:nvSpPr>
        <p:spPr bwMode="auto">
          <a:xfrm rot="-10020000">
            <a:off x="3972001" y="3691109"/>
            <a:ext cx="396000" cy="561659"/>
          </a:xfrm>
          <a:custGeom>
            <a:avLst/>
            <a:gdLst>
              <a:gd name="T0" fmla="*/ 198457 w 396914"/>
              <a:gd name="T1" fmla="*/ 0 h 561962"/>
              <a:gd name="T2" fmla="*/ 198456 w 396914"/>
              <a:gd name="T3" fmla="*/ 0 h 561962"/>
              <a:gd name="T4" fmla="*/ 396914 w 396914"/>
              <a:gd name="T5" fmla="*/ 280981 h 561962"/>
              <a:gd name="T6" fmla="*/ 394981 w 396914"/>
              <a:gd name="T7" fmla="*/ 320098 h 561962"/>
              <a:gd name="T8" fmla="*/ 198457 w 396914"/>
              <a:gd name="T9" fmla="*/ 280981 h 561962"/>
              <a:gd name="T10" fmla="*/ 198457 w 396914"/>
              <a:gd name="T11" fmla="*/ 0 h 561962"/>
              <a:gd name="T12" fmla="*/ 198457 w 396914"/>
              <a:gd name="T13" fmla="*/ 0 h 561962"/>
              <a:gd name="T14" fmla="*/ 198456 w 396914"/>
              <a:gd name="T15" fmla="*/ 0 h 561962"/>
              <a:gd name="T16" fmla="*/ 396914 w 396914"/>
              <a:gd name="T17" fmla="*/ 280981 h 561962"/>
              <a:gd name="T18" fmla="*/ 394981 w 396914"/>
              <a:gd name="T19" fmla="*/ 320098 h 5619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6914"/>
              <a:gd name="T31" fmla="*/ 0 h 561962"/>
              <a:gd name="T32" fmla="*/ 396914 w 396914"/>
              <a:gd name="T33" fmla="*/ 561962 h 56196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6914" h="561962">
                <a:moveTo>
                  <a:pt x="198457" y="0"/>
                </a:moveTo>
                <a:lnTo>
                  <a:pt x="198456" y="0"/>
                </a:lnTo>
                <a:cubicBezTo>
                  <a:pt x="308061" y="0"/>
                  <a:pt x="396914" y="125799"/>
                  <a:pt x="396914" y="280981"/>
                </a:cubicBezTo>
                <a:cubicBezTo>
                  <a:pt x="396914" y="294067"/>
                  <a:pt x="396268" y="307138"/>
                  <a:pt x="394981" y="320098"/>
                </a:cubicBezTo>
                <a:lnTo>
                  <a:pt x="198457" y="280981"/>
                </a:lnTo>
                <a:lnTo>
                  <a:pt x="198457" y="0"/>
                </a:lnTo>
                <a:close/>
              </a:path>
              <a:path w="396914" h="561962" fill="none">
                <a:moveTo>
                  <a:pt x="198457" y="0"/>
                </a:moveTo>
                <a:lnTo>
                  <a:pt x="198456" y="0"/>
                </a:lnTo>
                <a:cubicBezTo>
                  <a:pt x="308061" y="0"/>
                  <a:pt x="396914" y="125799"/>
                  <a:pt x="396914" y="280981"/>
                </a:cubicBezTo>
                <a:cubicBezTo>
                  <a:pt x="396914" y="294067"/>
                  <a:pt x="396268" y="307138"/>
                  <a:pt x="394981" y="320098"/>
                </a:cubicBezTo>
              </a:path>
            </a:pathLst>
          </a:custGeom>
          <a:noFill/>
          <a:ln w="57240">
            <a:solidFill>
              <a:srgbClr val="4A7EBB"/>
            </a:solidFill>
            <a:miter lim="800000"/>
            <a:headEnd type="triangle" w="med" len="med"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7474" name="Freeform 17"/>
          <p:cNvSpPr>
            <a:spLocks/>
          </p:cNvSpPr>
          <p:nvPr/>
        </p:nvSpPr>
        <p:spPr bwMode="auto">
          <a:xfrm rot="10200000">
            <a:off x="4440000" y="4478872"/>
            <a:ext cx="396000" cy="561659"/>
          </a:xfrm>
          <a:custGeom>
            <a:avLst/>
            <a:gdLst>
              <a:gd name="T0" fmla="*/ 283058 w 396914"/>
              <a:gd name="T1" fmla="*/ 26810 h 561962"/>
              <a:gd name="T2" fmla="*/ 283058 w 396914"/>
              <a:gd name="T3" fmla="*/ 26809 h 561962"/>
              <a:gd name="T4" fmla="*/ 396914 w 396914"/>
              <a:gd name="T5" fmla="*/ 280981 h 561962"/>
              <a:gd name="T6" fmla="*/ 371252 w 396914"/>
              <a:gd name="T7" fmla="*/ 419172 h 561962"/>
              <a:gd name="T8" fmla="*/ 198457 w 396914"/>
              <a:gd name="T9" fmla="*/ 280981 h 561962"/>
              <a:gd name="T10" fmla="*/ 283058 w 396914"/>
              <a:gd name="T11" fmla="*/ 26810 h 561962"/>
              <a:gd name="T12" fmla="*/ 283058 w 396914"/>
              <a:gd name="T13" fmla="*/ 26810 h 561962"/>
              <a:gd name="T14" fmla="*/ 283058 w 396914"/>
              <a:gd name="T15" fmla="*/ 26809 h 561962"/>
              <a:gd name="T16" fmla="*/ 396914 w 396914"/>
              <a:gd name="T17" fmla="*/ 280981 h 561962"/>
              <a:gd name="T18" fmla="*/ 371252 w 396914"/>
              <a:gd name="T19" fmla="*/ 419172 h 5619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6914"/>
              <a:gd name="T31" fmla="*/ 0 h 561962"/>
              <a:gd name="T32" fmla="*/ 396914 w 396914"/>
              <a:gd name="T33" fmla="*/ 561962 h 56196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6914" h="561962">
                <a:moveTo>
                  <a:pt x="283058" y="26810"/>
                </a:moveTo>
                <a:lnTo>
                  <a:pt x="283058" y="26809"/>
                </a:lnTo>
                <a:cubicBezTo>
                  <a:pt x="352562" y="73184"/>
                  <a:pt x="396914" y="172195"/>
                  <a:pt x="396914" y="280981"/>
                </a:cubicBezTo>
                <a:cubicBezTo>
                  <a:pt x="396914" y="329406"/>
                  <a:pt x="388074" y="377009"/>
                  <a:pt x="371252" y="419172"/>
                </a:cubicBezTo>
                <a:lnTo>
                  <a:pt x="198457" y="280981"/>
                </a:lnTo>
                <a:lnTo>
                  <a:pt x="283058" y="26810"/>
                </a:lnTo>
                <a:close/>
              </a:path>
              <a:path w="396914" h="561962" fill="none">
                <a:moveTo>
                  <a:pt x="283058" y="26810"/>
                </a:moveTo>
                <a:lnTo>
                  <a:pt x="283058" y="26809"/>
                </a:lnTo>
                <a:cubicBezTo>
                  <a:pt x="352562" y="73184"/>
                  <a:pt x="396914" y="172195"/>
                  <a:pt x="396914" y="280981"/>
                </a:cubicBezTo>
                <a:cubicBezTo>
                  <a:pt x="396914" y="329406"/>
                  <a:pt x="388074" y="377009"/>
                  <a:pt x="371252" y="419172"/>
                </a:cubicBezTo>
              </a:path>
            </a:pathLst>
          </a:custGeom>
          <a:noFill/>
          <a:ln w="57240">
            <a:solidFill>
              <a:srgbClr val="4A7EBB"/>
            </a:solidFill>
            <a:miter lim="800000"/>
            <a:headEnd type="triangle" w="med" len="med"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146" name="Rectangle 18"/>
          <p:cNvSpPr>
            <a:spLocks noChangeArrowheads="1"/>
          </p:cNvSpPr>
          <p:nvPr/>
        </p:nvSpPr>
        <p:spPr bwMode="auto">
          <a:xfrm>
            <a:off x="6473280" y="1133399"/>
            <a:ext cx="3911040" cy="54480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marL="311045" indent="-309605" algn="just">
              <a:spcBef>
                <a:spcPts val="579"/>
              </a:spcBef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it-IT" sz="1500" dirty="0">
              <a:solidFill>
                <a:srgbClr val="000000"/>
              </a:solidFill>
              <a:latin typeface="Calibri" pitchFamily="-100" charset="0"/>
              <a:ea typeface="Microsoft YaHei" charset="0"/>
              <a:cs typeface="Microsoft YaHei" charset="0"/>
            </a:endParaRPr>
          </a:p>
          <a:p>
            <a:pPr marL="311045" indent="-309605" algn="just">
              <a:spcBef>
                <a:spcPts val="579"/>
              </a:spcBef>
              <a:buClr>
                <a:srgbClr val="1F497D"/>
              </a:buClr>
              <a:buSzPct val="45000"/>
              <a:buFont typeface="Times New Roman" pitchFamily="-100" charset="0"/>
              <a:buAutoNum type="arabicPeriod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20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mRNA</a:t>
            </a:r>
            <a:r>
              <a:rPr lang="it-IT" sz="20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of</a:t>
            </a:r>
            <a:r>
              <a:rPr lang="it-IT" sz="20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both</a:t>
            </a:r>
            <a:r>
              <a:rPr lang="it-IT" sz="20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heavy</a:t>
            </a:r>
            <a:r>
              <a:rPr lang="it-IT" sz="20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and light </a:t>
            </a:r>
            <a:r>
              <a:rPr lang="it-IT" sz="20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chain</a:t>
            </a:r>
            <a:r>
              <a:rPr lang="it-IT" sz="20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are </a:t>
            </a:r>
            <a:r>
              <a:rPr lang="it-IT" sz="20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extracted</a:t>
            </a:r>
            <a:r>
              <a:rPr lang="it-IT" sz="20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from</a:t>
            </a:r>
            <a:r>
              <a:rPr lang="it-IT" sz="20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donors</a:t>
            </a:r>
            <a:endParaRPr lang="it-IT" sz="2000" dirty="0">
              <a:solidFill>
                <a:srgbClr val="000000"/>
              </a:solidFill>
              <a:latin typeface="Calibri" pitchFamily="-100" charset="0"/>
              <a:ea typeface="Microsoft YaHei" charset="0"/>
              <a:cs typeface="Microsoft YaHei" charset="0"/>
            </a:endParaRPr>
          </a:p>
          <a:p>
            <a:pPr marL="311045" indent="-309605" algn="just">
              <a:spcBef>
                <a:spcPts val="579"/>
              </a:spcBef>
              <a:buClr>
                <a:srgbClr val="1F497D"/>
              </a:buClr>
              <a:buSzPct val="45000"/>
              <a:buFont typeface="Times New Roman" pitchFamily="-100" charset="0"/>
              <a:buAutoNum type="arabicPeriod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20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mRNA</a:t>
            </a:r>
            <a:r>
              <a:rPr lang="it-IT" sz="20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is</a:t>
            </a:r>
            <a:r>
              <a:rPr lang="it-IT" sz="20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retro-transcribed</a:t>
            </a:r>
            <a:r>
              <a:rPr lang="it-IT" sz="20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and </a:t>
            </a:r>
            <a:r>
              <a:rPr lang="it-IT" sz="20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amplified</a:t>
            </a:r>
            <a:endParaRPr lang="it-IT" sz="2000" dirty="0">
              <a:solidFill>
                <a:srgbClr val="000000"/>
              </a:solidFill>
              <a:latin typeface="Calibri" pitchFamily="-100" charset="0"/>
              <a:ea typeface="Microsoft YaHei" charset="0"/>
              <a:cs typeface="Microsoft YaHei" charset="0"/>
            </a:endParaRPr>
          </a:p>
          <a:p>
            <a:pPr marL="311045" indent="-309605" algn="just">
              <a:spcBef>
                <a:spcPts val="579"/>
              </a:spcBef>
              <a:buClr>
                <a:srgbClr val="1F497D"/>
              </a:buClr>
              <a:buSzPct val="45000"/>
              <a:buFont typeface="Times New Roman" pitchFamily="-100" charset="0"/>
              <a:buAutoNum type="arabicPeriod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20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The VH and VL are </a:t>
            </a:r>
            <a:r>
              <a:rPr lang="it-IT" sz="20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randomly</a:t>
            </a:r>
            <a:r>
              <a:rPr lang="it-IT" sz="20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assembled</a:t>
            </a:r>
            <a:endParaRPr lang="it-IT" sz="2000" dirty="0">
              <a:solidFill>
                <a:srgbClr val="000000"/>
              </a:solidFill>
              <a:latin typeface="Calibri" pitchFamily="-100" charset="0"/>
              <a:ea typeface="Microsoft YaHei" charset="0"/>
              <a:cs typeface="Microsoft YaHei" charset="0"/>
            </a:endParaRPr>
          </a:p>
        </p:txBody>
      </p:sp>
      <p:sp>
        <p:nvSpPr>
          <p:cNvPr id="147476" name="Rectangle 19"/>
          <p:cNvSpPr>
            <a:spLocks noChangeArrowheads="1"/>
          </p:cNvSpPr>
          <p:nvPr/>
        </p:nvSpPr>
        <p:spPr bwMode="auto">
          <a:xfrm>
            <a:off x="4378080" y="3876888"/>
            <a:ext cx="385786" cy="3286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6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VL</a:t>
            </a:r>
          </a:p>
        </p:txBody>
      </p:sp>
      <p:sp>
        <p:nvSpPr>
          <p:cNvPr id="147477" name="Rectangle 20"/>
          <p:cNvSpPr>
            <a:spLocks noChangeArrowheads="1"/>
          </p:cNvSpPr>
          <p:nvPr/>
        </p:nvSpPr>
        <p:spPr bwMode="auto">
          <a:xfrm>
            <a:off x="3355680" y="3954656"/>
            <a:ext cx="428466" cy="3286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6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VH</a:t>
            </a:r>
          </a:p>
        </p:txBody>
      </p:sp>
      <p:sp>
        <p:nvSpPr>
          <p:cNvPr id="147478" name="Rectangle 21"/>
          <p:cNvSpPr>
            <a:spLocks noChangeArrowheads="1"/>
          </p:cNvSpPr>
          <p:nvPr/>
        </p:nvSpPr>
        <p:spPr bwMode="auto">
          <a:xfrm>
            <a:off x="1922881" y="3312349"/>
            <a:ext cx="716306" cy="3286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600" b="1" dirty="0" err="1">
                <a:solidFill>
                  <a:srgbClr val="000000"/>
                </a:solidFill>
                <a:ea typeface="Microsoft YaHei" charset="0"/>
                <a:cs typeface="Microsoft YaHei" charset="0"/>
              </a:rPr>
              <a:t>mRNA</a:t>
            </a:r>
            <a:endParaRPr lang="it-IT" sz="1600" b="1" dirty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48150" name="Rectangle 22"/>
          <p:cNvSpPr>
            <a:spLocks noChangeArrowheads="1"/>
          </p:cNvSpPr>
          <p:nvPr/>
        </p:nvSpPr>
        <p:spPr bwMode="auto">
          <a:xfrm rot="-900000">
            <a:off x="1918561" y="4418385"/>
            <a:ext cx="4485600" cy="147471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 rot="-780000">
            <a:off x="1801920" y="3477966"/>
            <a:ext cx="4485600" cy="427724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152" name="Rectangle 24"/>
          <p:cNvSpPr>
            <a:spLocks noChangeArrowheads="1"/>
          </p:cNvSpPr>
          <p:nvPr/>
        </p:nvSpPr>
        <p:spPr bwMode="auto">
          <a:xfrm rot="-780000">
            <a:off x="1872481" y="3845205"/>
            <a:ext cx="4485600" cy="50261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08552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5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Effect">
                      <p:stCondLst>
                        <p:cond delay="indefinite"/>
                      </p:stCondLst>
                      <p:childTnLst>
                        <p:par>
                          <p:cTn id="1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8" dur="500"/>
                                        <p:tgtEl>
                                          <p:spTgt spid="48152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Effect">
                      <p:stCondLst>
                        <p:cond delay="indefinite"/>
                      </p:stCondLst>
                      <p:childTnLst>
                        <p:par>
                          <p:cTn id="2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26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50" grpId="0" animBg="1"/>
      <p:bldP spid="48151" grpId="0" animBg="1"/>
      <p:bldP spid="4815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1"/>
          <p:cNvSpPr>
            <a:spLocks noChangeArrowheads="1"/>
          </p:cNvSpPr>
          <p:nvPr/>
        </p:nvSpPr>
        <p:spPr bwMode="auto">
          <a:xfrm>
            <a:off x="2615520" y="3182735"/>
            <a:ext cx="1028160" cy="13969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9507" name="Rectangle 2"/>
          <p:cNvSpPr>
            <a:spLocks noChangeArrowheads="1"/>
          </p:cNvSpPr>
          <p:nvPr/>
        </p:nvSpPr>
        <p:spPr bwMode="auto">
          <a:xfrm>
            <a:off x="1848001" y="2937910"/>
            <a:ext cx="900000" cy="139695"/>
          </a:xfrm>
          <a:prstGeom prst="rect">
            <a:avLst/>
          </a:prstGeom>
          <a:solidFill>
            <a:srgbClr val="009688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9508" name="Rectangle 3"/>
          <p:cNvSpPr>
            <a:spLocks noChangeArrowheads="1"/>
          </p:cNvSpPr>
          <p:nvPr/>
        </p:nvSpPr>
        <p:spPr bwMode="auto">
          <a:xfrm>
            <a:off x="1848001" y="2937910"/>
            <a:ext cx="900000" cy="13969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9509" name="Rectangle 4"/>
          <p:cNvSpPr>
            <a:spLocks noChangeArrowheads="1"/>
          </p:cNvSpPr>
          <p:nvPr/>
        </p:nvSpPr>
        <p:spPr bwMode="auto">
          <a:xfrm>
            <a:off x="3524161" y="2937910"/>
            <a:ext cx="900000" cy="139695"/>
          </a:xfrm>
          <a:prstGeom prst="rect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9510" name="Rectangle 5"/>
          <p:cNvSpPr>
            <a:spLocks noChangeArrowheads="1"/>
          </p:cNvSpPr>
          <p:nvPr/>
        </p:nvSpPr>
        <p:spPr bwMode="auto">
          <a:xfrm>
            <a:off x="3524161" y="2937910"/>
            <a:ext cx="900000" cy="13969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9511" name="Rectangle 6"/>
          <p:cNvSpPr>
            <a:spLocks noChangeArrowheads="1"/>
          </p:cNvSpPr>
          <p:nvPr/>
        </p:nvSpPr>
        <p:spPr bwMode="auto">
          <a:xfrm>
            <a:off x="2752320" y="3185616"/>
            <a:ext cx="747360" cy="139695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9512" name="Rectangle 7"/>
          <p:cNvSpPr>
            <a:spLocks noChangeArrowheads="1"/>
          </p:cNvSpPr>
          <p:nvPr/>
        </p:nvSpPr>
        <p:spPr bwMode="auto">
          <a:xfrm>
            <a:off x="1848001" y="2937910"/>
            <a:ext cx="900000" cy="139695"/>
          </a:xfrm>
          <a:prstGeom prst="rect">
            <a:avLst/>
          </a:prstGeom>
          <a:solidFill>
            <a:srgbClr val="CC0099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9513" name="Rectangle 8"/>
          <p:cNvSpPr>
            <a:spLocks noChangeArrowheads="1"/>
          </p:cNvSpPr>
          <p:nvPr/>
        </p:nvSpPr>
        <p:spPr bwMode="auto">
          <a:xfrm>
            <a:off x="1848001" y="2937910"/>
            <a:ext cx="900000" cy="13969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251201" y="2590834"/>
            <a:ext cx="239040" cy="303872"/>
            <a:chOff x="505" y="1799"/>
            <a:chExt cx="166" cy="211"/>
          </a:xfrm>
        </p:grpSpPr>
        <p:sp>
          <p:nvSpPr>
            <p:cNvPr id="149608" name="Rectangle 10"/>
            <p:cNvSpPr>
              <a:spLocks noChangeArrowheads="1"/>
            </p:cNvSpPr>
            <p:nvPr/>
          </p:nvSpPr>
          <p:spPr bwMode="auto">
            <a:xfrm>
              <a:off x="505" y="1799"/>
              <a:ext cx="81" cy="1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6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V</a:t>
              </a:r>
              <a:endParaRPr lang="it-IT" sz="16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49609" name="Rectangle 11"/>
            <p:cNvSpPr>
              <a:spLocks noChangeArrowheads="1"/>
            </p:cNvSpPr>
            <p:nvPr/>
          </p:nvSpPr>
          <p:spPr bwMode="auto">
            <a:xfrm>
              <a:off x="610" y="1892"/>
              <a:ext cx="61" cy="1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1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H</a:t>
              </a:r>
              <a:endParaRPr lang="it-IT" sz="11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49610" name="Rectangle 12"/>
            <p:cNvSpPr>
              <a:spLocks noChangeArrowheads="1"/>
            </p:cNvSpPr>
            <p:nvPr/>
          </p:nvSpPr>
          <p:spPr bwMode="auto">
            <a:xfrm>
              <a:off x="505" y="1799"/>
              <a:ext cx="81" cy="1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6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V</a:t>
              </a:r>
              <a:endParaRPr lang="it-IT" sz="16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49611" name="Rectangle 13"/>
            <p:cNvSpPr>
              <a:spLocks noChangeArrowheads="1"/>
            </p:cNvSpPr>
            <p:nvPr/>
          </p:nvSpPr>
          <p:spPr bwMode="auto">
            <a:xfrm>
              <a:off x="610" y="1892"/>
              <a:ext cx="61" cy="1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1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H</a:t>
              </a:r>
              <a:endParaRPr lang="it-IT" sz="11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endParaRPr>
            </a:p>
          </p:txBody>
        </p:sp>
      </p:grpSp>
      <p:sp>
        <p:nvSpPr>
          <p:cNvPr id="149515" name="Rectangle 14"/>
          <p:cNvSpPr>
            <a:spLocks noChangeArrowheads="1"/>
          </p:cNvSpPr>
          <p:nvPr/>
        </p:nvSpPr>
        <p:spPr bwMode="auto">
          <a:xfrm>
            <a:off x="3524161" y="2937910"/>
            <a:ext cx="900000" cy="139695"/>
          </a:xfrm>
          <a:prstGeom prst="rect">
            <a:avLst/>
          </a:prstGeom>
          <a:solidFill>
            <a:srgbClr val="4F81BD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9516" name="Rectangle 15"/>
          <p:cNvSpPr>
            <a:spLocks noChangeArrowheads="1"/>
          </p:cNvSpPr>
          <p:nvPr/>
        </p:nvSpPr>
        <p:spPr bwMode="auto">
          <a:xfrm>
            <a:off x="3524161" y="2937910"/>
            <a:ext cx="900000" cy="13969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917280" y="2590834"/>
            <a:ext cx="210240" cy="303872"/>
            <a:chOff x="1662" y="1799"/>
            <a:chExt cx="146" cy="211"/>
          </a:xfrm>
        </p:grpSpPr>
        <p:sp>
          <p:nvSpPr>
            <p:cNvPr id="149604" name="Rectangle 17"/>
            <p:cNvSpPr>
              <a:spLocks noChangeArrowheads="1"/>
            </p:cNvSpPr>
            <p:nvPr/>
          </p:nvSpPr>
          <p:spPr bwMode="auto">
            <a:xfrm>
              <a:off x="1662" y="1799"/>
              <a:ext cx="81" cy="1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6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V</a:t>
              </a:r>
              <a:endParaRPr lang="it-IT" sz="16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49605" name="Rectangle 18"/>
            <p:cNvSpPr>
              <a:spLocks noChangeArrowheads="1"/>
            </p:cNvSpPr>
            <p:nvPr/>
          </p:nvSpPr>
          <p:spPr bwMode="auto">
            <a:xfrm>
              <a:off x="1767" y="1892"/>
              <a:ext cx="41" cy="1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1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L</a:t>
              </a:r>
              <a:endParaRPr lang="it-IT" sz="11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49606" name="Rectangle 19"/>
            <p:cNvSpPr>
              <a:spLocks noChangeArrowheads="1"/>
            </p:cNvSpPr>
            <p:nvPr/>
          </p:nvSpPr>
          <p:spPr bwMode="auto">
            <a:xfrm>
              <a:off x="1662" y="1799"/>
              <a:ext cx="81" cy="1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6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V</a:t>
              </a:r>
              <a:endParaRPr lang="it-IT" sz="16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49607" name="Rectangle 20"/>
            <p:cNvSpPr>
              <a:spLocks noChangeArrowheads="1"/>
            </p:cNvSpPr>
            <p:nvPr/>
          </p:nvSpPr>
          <p:spPr bwMode="auto">
            <a:xfrm>
              <a:off x="1767" y="1892"/>
              <a:ext cx="41" cy="1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1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L</a:t>
              </a:r>
              <a:endParaRPr lang="it-IT" sz="11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endParaRPr>
            </a:p>
          </p:txBody>
        </p:sp>
      </p:grpSp>
      <p:sp>
        <p:nvSpPr>
          <p:cNvPr id="149518" name="Rectangle 21"/>
          <p:cNvSpPr>
            <a:spLocks noChangeArrowheads="1"/>
          </p:cNvSpPr>
          <p:nvPr/>
        </p:nvSpPr>
        <p:spPr bwMode="auto">
          <a:xfrm>
            <a:off x="1742881" y="1772826"/>
            <a:ext cx="8056800" cy="677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95843" indent="-195843" algn="just">
              <a:buClr>
                <a:srgbClr val="1F497D"/>
              </a:buClr>
              <a:buSzPct val="45000"/>
              <a:buFont typeface="Symbol" pitchFamily="-100" charset="2"/>
              <a:buChar char=""/>
              <a:tabLst>
                <a:tab pos="195843" algn="l"/>
                <a:tab pos="601929" algn="l"/>
                <a:tab pos="1009455" algn="l"/>
                <a:tab pos="1416981" algn="l"/>
                <a:tab pos="1824507" algn="l"/>
                <a:tab pos="2232033" algn="l"/>
                <a:tab pos="2639559" algn="l"/>
                <a:tab pos="3047085" algn="l"/>
                <a:tab pos="3454611" algn="l"/>
                <a:tab pos="3862137" algn="l"/>
                <a:tab pos="4269663" algn="l"/>
                <a:tab pos="4677189" algn="l"/>
                <a:tab pos="5084715" algn="l"/>
                <a:tab pos="5492241" algn="l"/>
                <a:tab pos="5899768" algn="l"/>
                <a:tab pos="6307293" algn="l"/>
                <a:tab pos="6714820" algn="l"/>
                <a:tab pos="7122345" algn="l"/>
                <a:tab pos="7529872" algn="l"/>
                <a:tab pos="7937397" algn="l"/>
                <a:tab pos="8344924" algn="l"/>
              </a:tabLst>
            </a:pP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VH and VL are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amplified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and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combined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through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a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poly-peptide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linker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(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Gly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4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,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Ser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3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) </a:t>
            </a:r>
          </a:p>
        </p:txBody>
      </p:sp>
      <p:sp>
        <p:nvSpPr>
          <p:cNvPr id="149519" name="Rectangle 22"/>
          <p:cNvSpPr>
            <a:spLocks noChangeArrowheads="1"/>
          </p:cNvSpPr>
          <p:nvPr/>
        </p:nvSpPr>
        <p:spPr bwMode="auto">
          <a:xfrm>
            <a:off x="1980481" y="17283"/>
            <a:ext cx="8228160" cy="1283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29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Random</a:t>
            </a:r>
            <a:r>
              <a:rPr lang="it-IT" sz="29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9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combination</a:t>
            </a:r>
            <a:r>
              <a:rPr lang="it-IT" sz="29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9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of</a:t>
            </a:r>
            <a:r>
              <a:rPr lang="it-IT" sz="29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V</a:t>
            </a:r>
            <a:r>
              <a:rPr lang="it-IT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H</a:t>
            </a:r>
            <a:r>
              <a:rPr lang="it-IT" sz="29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-V</a:t>
            </a:r>
            <a:r>
              <a:rPr lang="it-IT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L</a:t>
            </a:r>
            <a:r>
              <a:rPr lang="it-IT" sz="29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9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by</a:t>
            </a:r>
            <a:r>
              <a:rPr lang="it-IT" sz="29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9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flexible</a:t>
            </a:r>
            <a:r>
              <a:rPr lang="it-IT" sz="29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9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linker</a:t>
            </a:r>
            <a:endParaRPr lang="it-IT" sz="2900" b="1" dirty="0">
              <a:solidFill>
                <a:srgbClr val="000000"/>
              </a:solidFill>
              <a:latin typeface="Calibri" pitchFamily="-100" charset="0"/>
              <a:ea typeface="Microsoft YaHei" charset="0"/>
              <a:cs typeface="Microsoft YaHei" charset="0"/>
            </a:endParaRPr>
          </a:p>
        </p:txBody>
      </p:sp>
      <p:sp>
        <p:nvSpPr>
          <p:cNvPr id="149520" name="Rectangle 23"/>
          <p:cNvSpPr>
            <a:spLocks noChangeArrowheads="1"/>
          </p:cNvSpPr>
          <p:nvPr/>
        </p:nvSpPr>
        <p:spPr bwMode="auto">
          <a:xfrm>
            <a:off x="2837281" y="3328190"/>
            <a:ext cx="436017" cy="2308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5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linker</a:t>
            </a:r>
            <a:endParaRPr lang="it-IT" sz="1500" dirty="0">
              <a:solidFill>
                <a:srgbClr val="000000"/>
              </a:solidFill>
              <a:latin typeface="Calibri" pitchFamily="-100" charset="0"/>
              <a:ea typeface="Microsoft YaHei" charset="0"/>
              <a:cs typeface="Microsoft YaHei" charset="0"/>
            </a:endParaRP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927520" y="3214417"/>
            <a:ext cx="1500480" cy="401802"/>
            <a:chOff x="3058" y="2232"/>
            <a:chExt cx="1042" cy="279"/>
          </a:xfrm>
        </p:grpSpPr>
        <p:sp>
          <p:nvSpPr>
            <p:cNvPr id="149589" name="Line 25"/>
            <p:cNvSpPr>
              <a:spLocks noChangeShapeType="1"/>
            </p:cNvSpPr>
            <p:nvPr/>
          </p:nvSpPr>
          <p:spPr bwMode="auto">
            <a:xfrm>
              <a:off x="3135" y="2511"/>
              <a:ext cx="941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9590" name="Rectangle 26"/>
            <p:cNvSpPr>
              <a:spLocks noChangeArrowheads="1"/>
            </p:cNvSpPr>
            <p:nvPr/>
          </p:nvSpPr>
          <p:spPr bwMode="auto">
            <a:xfrm>
              <a:off x="3058" y="2314"/>
              <a:ext cx="72" cy="1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6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3</a:t>
              </a:r>
              <a:endParaRPr lang="it-IT" sz="16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49591" name="Rectangle 27"/>
            <p:cNvSpPr>
              <a:spLocks noChangeArrowheads="1"/>
            </p:cNvSpPr>
            <p:nvPr/>
          </p:nvSpPr>
          <p:spPr bwMode="auto">
            <a:xfrm>
              <a:off x="3145" y="2314"/>
              <a:ext cx="36" cy="1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6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’</a:t>
              </a:r>
            </a:p>
          </p:txBody>
        </p:sp>
        <p:sp>
          <p:nvSpPr>
            <p:cNvPr id="149592" name="Rectangle 28"/>
            <p:cNvSpPr>
              <a:spLocks noChangeArrowheads="1"/>
            </p:cNvSpPr>
            <p:nvPr/>
          </p:nvSpPr>
          <p:spPr bwMode="auto">
            <a:xfrm>
              <a:off x="3976" y="2314"/>
              <a:ext cx="72" cy="1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6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5</a:t>
              </a:r>
              <a:endParaRPr lang="it-IT" sz="16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49593" name="Rectangle 29"/>
            <p:cNvSpPr>
              <a:spLocks noChangeArrowheads="1"/>
            </p:cNvSpPr>
            <p:nvPr/>
          </p:nvSpPr>
          <p:spPr bwMode="auto">
            <a:xfrm>
              <a:off x="4064" y="2314"/>
              <a:ext cx="36" cy="1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6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’</a:t>
              </a:r>
            </a:p>
          </p:txBody>
        </p:sp>
        <p:sp>
          <p:nvSpPr>
            <p:cNvPr id="149594" name="Line 30"/>
            <p:cNvSpPr>
              <a:spLocks noChangeShapeType="1"/>
            </p:cNvSpPr>
            <p:nvPr/>
          </p:nvSpPr>
          <p:spPr bwMode="auto">
            <a:xfrm>
              <a:off x="3135" y="2511"/>
              <a:ext cx="941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9595" name="Rectangle 31"/>
            <p:cNvSpPr>
              <a:spLocks noChangeArrowheads="1"/>
            </p:cNvSpPr>
            <p:nvPr/>
          </p:nvSpPr>
          <p:spPr bwMode="auto">
            <a:xfrm>
              <a:off x="3058" y="2314"/>
              <a:ext cx="72" cy="1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6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3</a:t>
              </a:r>
              <a:endParaRPr lang="it-IT" sz="16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49596" name="Rectangle 32"/>
            <p:cNvSpPr>
              <a:spLocks noChangeArrowheads="1"/>
            </p:cNvSpPr>
            <p:nvPr/>
          </p:nvSpPr>
          <p:spPr bwMode="auto">
            <a:xfrm>
              <a:off x="3145" y="2314"/>
              <a:ext cx="36" cy="1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6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’</a:t>
              </a:r>
            </a:p>
          </p:txBody>
        </p:sp>
        <p:sp>
          <p:nvSpPr>
            <p:cNvPr id="149597" name="Rectangle 33"/>
            <p:cNvSpPr>
              <a:spLocks noChangeArrowheads="1"/>
            </p:cNvSpPr>
            <p:nvPr/>
          </p:nvSpPr>
          <p:spPr bwMode="auto">
            <a:xfrm>
              <a:off x="3976" y="2314"/>
              <a:ext cx="72" cy="1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6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5</a:t>
              </a:r>
              <a:endParaRPr lang="it-IT" sz="16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49598" name="Rectangle 34"/>
            <p:cNvSpPr>
              <a:spLocks noChangeArrowheads="1"/>
            </p:cNvSpPr>
            <p:nvPr/>
          </p:nvSpPr>
          <p:spPr bwMode="auto">
            <a:xfrm>
              <a:off x="4064" y="2314"/>
              <a:ext cx="36" cy="1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6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’</a:t>
              </a:r>
            </a:p>
          </p:txBody>
        </p:sp>
        <p:grpSp>
          <p:nvGrpSpPr>
            <p:cNvPr id="5" name="Group 35"/>
            <p:cNvGrpSpPr>
              <a:grpSpLocks/>
            </p:cNvGrpSpPr>
            <p:nvPr/>
          </p:nvGrpSpPr>
          <p:grpSpPr bwMode="auto">
            <a:xfrm>
              <a:off x="3472" y="2232"/>
              <a:ext cx="167" cy="211"/>
              <a:chOff x="3472" y="2232"/>
              <a:chExt cx="167" cy="211"/>
            </a:xfrm>
          </p:grpSpPr>
          <p:sp>
            <p:nvSpPr>
              <p:cNvPr id="149600" name="Rectangle 36"/>
              <p:cNvSpPr>
                <a:spLocks noChangeArrowheads="1"/>
              </p:cNvSpPr>
              <p:nvPr/>
            </p:nvSpPr>
            <p:spPr bwMode="auto">
              <a:xfrm>
                <a:off x="3472" y="2232"/>
                <a:ext cx="81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 err="1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V</a:t>
                </a:r>
                <a:endParaRPr lang="it-IT" sz="16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endParaRPr>
              </a:p>
            </p:txBody>
          </p:sp>
          <p:sp>
            <p:nvSpPr>
              <p:cNvPr id="149601" name="Rectangle 37"/>
              <p:cNvSpPr>
                <a:spLocks noChangeArrowheads="1"/>
              </p:cNvSpPr>
              <p:nvPr/>
            </p:nvSpPr>
            <p:spPr bwMode="auto">
              <a:xfrm>
                <a:off x="3578" y="2325"/>
                <a:ext cx="61" cy="11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100" dirty="0" err="1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H</a:t>
                </a:r>
                <a:endParaRPr lang="it-IT" sz="11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endParaRPr>
              </a:p>
            </p:txBody>
          </p:sp>
          <p:sp>
            <p:nvSpPr>
              <p:cNvPr id="149602" name="Rectangle 38"/>
              <p:cNvSpPr>
                <a:spLocks noChangeArrowheads="1"/>
              </p:cNvSpPr>
              <p:nvPr/>
            </p:nvSpPr>
            <p:spPr bwMode="auto">
              <a:xfrm>
                <a:off x="3472" y="2232"/>
                <a:ext cx="81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 err="1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V</a:t>
                </a:r>
                <a:endParaRPr lang="it-IT" sz="16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endParaRPr>
              </a:p>
            </p:txBody>
          </p:sp>
          <p:sp>
            <p:nvSpPr>
              <p:cNvPr id="149603" name="Rectangle 39"/>
              <p:cNvSpPr>
                <a:spLocks noChangeArrowheads="1"/>
              </p:cNvSpPr>
              <p:nvPr/>
            </p:nvSpPr>
            <p:spPr bwMode="auto">
              <a:xfrm>
                <a:off x="3578" y="2325"/>
                <a:ext cx="61" cy="11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100" dirty="0" err="1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H</a:t>
                </a:r>
                <a:endParaRPr lang="it-IT" sz="11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endParaRPr>
              </a:p>
            </p:txBody>
          </p:sp>
        </p:grp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8474880" y="3205776"/>
            <a:ext cx="1465920" cy="410444"/>
            <a:chOff x="4827" y="2226"/>
            <a:chExt cx="1018" cy="285"/>
          </a:xfrm>
        </p:grpSpPr>
        <p:sp>
          <p:nvSpPr>
            <p:cNvPr id="149574" name="Line 41"/>
            <p:cNvSpPr>
              <a:spLocks noChangeShapeType="1"/>
            </p:cNvSpPr>
            <p:nvPr/>
          </p:nvSpPr>
          <p:spPr bwMode="auto">
            <a:xfrm>
              <a:off x="4827" y="2511"/>
              <a:ext cx="942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9575" name="Rectangle 42"/>
            <p:cNvSpPr>
              <a:spLocks noChangeArrowheads="1"/>
            </p:cNvSpPr>
            <p:nvPr/>
          </p:nvSpPr>
          <p:spPr bwMode="auto">
            <a:xfrm>
              <a:off x="4848" y="2314"/>
              <a:ext cx="72" cy="1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6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3</a:t>
              </a:r>
              <a:endParaRPr lang="it-IT" sz="16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49576" name="Rectangle 43"/>
            <p:cNvSpPr>
              <a:spLocks noChangeArrowheads="1"/>
            </p:cNvSpPr>
            <p:nvPr/>
          </p:nvSpPr>
          <p:spPr bwMode="auto">
            <a:xfrm>
              <a:off x="4936" y="2314"/>
              <a:ext cx="36" cy="1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6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’</a:t>
              </a:r>
            </a:p>
          </p:txBody>
        </p:sp>
        <p:sp>
          <p:nvSpPr>
            <p:cNvPr id="149577" name="Rectangle 44"/>
            <p:cNvSpPr>
              <a:spLocks noChangeArrowheads="1"/>
            </p:cNvSpPr>
            <p:nvPr/>
          </p:nvSpPr>
          <p:spPr bwMode="auto">
            <a:xfrm>
              <a:off x="5722" y="2314"/>
              <a:ext cx="72" cy="1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6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5</a:t>
              </a:r>
              <a:endParaRPr lang="it-IT" sz="16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49578" name="Rectangle 45"/>
            <p:cNvSpPr>
              <a:spLocks noChangeArrowheads="1"/>
            </p:cNvSpPr>
            <p:nvPr/>
          </p:nvSpPr>
          <p:spPr bwMode="auto">
            <a:xfrm>
              <a:off x="5809" y="2314"/>
              <a:ext cx="36" cy="1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6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’</a:t>
              </a:r>
            </a:p>
          </p:txBody>
        </p:sp>
        <p:sp>
          <p:nvSpPr>
            <p:cNvPr id="149579" name="Line 46"/>
            <p:cNvSpPr>
              <a:spLocks noChangeShapeType="1"/>
            </p:cNvSpPr>
            <p:nvPr/>
          </p:nvSpPr>
          <p:spPr bwMode="auto">
            <a:xfrm>
              <a:off x="4827" y="2511"/>
              <a:ext cx="942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9580" name="Rectangle 47"/>
            <p:cNvSpPr>
              <a:spLocks noChangeArrowheads="1"/>
            </p:cNvSpPr>
            <p:nvPr/>
          </p:nvSpPr>
          <p:spPr bwMode="auto">
            <a:xfrm>
              <a:off x="4848" y="2314"/>
              <a:ext cx="72" cy="1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6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3</a:t>
              </a:r>
              <a:endParaRPr lang="it-IT" sz="16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49581" name="Rectangle 48"/>
            <p:cNvSpPr>
              <a:spLocks noChangeArrowheads="1"/>
            </p:cNvSpPr>
            <p:nvPr/>
          </p:nvSpPr>
          <p:spPr bwMode="auto">
            <a:xfrm>
              <a:off x="4936" y="2314"/>
              <a:ext cx="36" cy="1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6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’</a:t>
              </a:r>
            </a:p>
          </p:txBody>
        </p:sp>
        <p:sp>
          <p:nvSpPr>
            <p:cNvPr id="149582" name="Rectangle 49"/>
            <p:cNvSpPr>
              <a:spLocks noChangeArrowheads="1"/>
            </p:cNvSpPr>
            <p:nvPr/>
          </p:nvSpPr>
          <p:spPr bwMode="auto">
            <a:xfrm>
              <a:off x="5722" y="2314"/>
              <a:ext cx="72" cy="1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6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5</a:t>
              </a:r>
              <a:endParaRPr lang="it-IT" sz="16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49583" name="Rectangle 50"/>
            <p:cNvSpPr>
              <a:spLocks noChangeArrowheads="1"/>
            </p:cNvSpPr>
            <p:nvPr/>
          </p:nvSpPr>
          <p:spPr bwMode="auto">
            <a:xfrm>
              <a:off x="5809" y="2314"/>
              <a:ext cx="36" cy="1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6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’</a:t>
              </a:r>
            </a:p>
          </p:txBody>
        </p:sp>
        <p:grpSp>
          <p:nvGrpSpPr>
            <p:cNvPr id="7" name="Group 51"/>
            <p:cNvGrpSpPr>
              <a:grpSpLocks/>
            </p:cNvGrpSpPr>
            <p:nvPr/>
          </p:nvGrpSpPr>
          <p:grpSpPr bwMode="auto">
            <a:xfrm>
              <a:off x="5245" y="2226"/>
              <a:ext cx="146" cy="210"/>
              <a:chOff x="5245" y="2226"/>
              <a:chExt cx="146" cy="210"/>
            </a:xfrm>
          </p:grpSpPr>
          <p:sp>
            <p:nvSpPr>
              <p:cNvPr id="149585" name="Rectangle 52"/>
              <p:cNvSpPr>
                <a:spLocks noChangeArrowheads="1"/>
              </p:cNvSpPr>
              <p:nvPr/>
            </p:nvSpPr>
            <p:spPr bwMode="auto">
              <a:xfrm>
                <a:off x="5245" y="2226"/>
                <a:ext cx="81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 err="1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V</a:t>
                </a:r>
                <a:endParaRPr lang="it-IT" sz="16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endParaRPr>
              </a:p>
            </p:txBody>
          </p:sp>
          <p:sp>
            <p:nvSpPr>
              <p:cNvPr id="149586" name="Rectangle 53"/>
              <p:cNvSpPr>
                <a:spLocks noChangeArrowheads="1"/>
              </p:cNvSpPr>
              <p:nvPr/>
            </p:nvSpPr>
            <p:spPr bwMode="auto">
              <a:xfrm>
                <a:off x="5350" y="2318"/>
                <a:ext cx="41" cy="11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100" dirty="0" err="1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L</a:t>
                </a:r>
                <a:endParaRPr lang="it-IT" sz="11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endParaRPr>
              </a:p>
            </p:txBody>
          </p:sp>
          <p:sp>
            <p:nvSpPr>
              <p:cNvPr id="149587" name="Rectangle 54"/>
              <p:cNvSpPr>
                <a:spLocks noChangeArrowheads="1"/>
              </p:cNvSpPr>
              <p:nvPr/>
            </p:nvSpPr>
            <p:spPr bwMode="auto">
              <a:xfrm>
                <a:off x="5245" y="2226"/>
                <a:ext cx="81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 err="1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V</a:t>
                </a:r>
                <a:endParaRPr lang="it-IT" sz="16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endParaRPr>
              </a:p>
            </p:txBody>
          </p:sp>
          <p:sp>
            <p:nvSpPr>
              <p:cNvPr id="149588" name="Rectangle 55"/>
              <p:cNvSpPr>
                <a:spLocks noChangeArrowheads="1"/>
              </p:cNvSpPr>
              <p:nvPr/>
            </p:nvSpPr>
            <p:spPr bwMode="auto">
              <a:xfrm>
                <a:off x="5350" y="2318"/>
                <a:ext cx="41" cy="11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100" dirty="0" err="1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L</a:t>
                </a:r>
                <a:endParaRPr lang="it-IT" sz="11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endParaRPr>
              </a:p>
            </p:txBody>
          </p:sp>
        </p:grpSp>
      </p:grpSp>
      <p:grpSp>
        <p:nvGrpSpPr>
          <p:cNvPr id="8" name="Group 56"/>
          <p:cNvGrpSpPr>
            <a:grpSpLocks/>
          </p:cNvGrpSpPr>
          <p:nvPr/>
        </p:nvGrpSpPr>
        <p:grpSpPr bwMode="auto">
          <a:xfrm>
            <a:off x="7161600" y="3768879"/>
            <a:ext cx="1573920" cy="397481"/>
            <a:chOff x="3915" y="2617"/>
            <a:chExt cx="1093" cy="276"/>
          </a:xfrm>
        </p:grpSpPr>
        <p:sp>
          <p:nvSpPr>
            <p:cNvPr id="149564" name="Line 57"/>
            <p:cNvSpPr>
              <a:spLocks noChangeShapeType="1"/>
            </p:cNvSpPr>
            <p:nvPr/>
          </p:nvSpPr>
          <p:spPr bwMode="auto">
            <a:xfrm>
              <a:off x="3927" y="2617"/>
              <a:ext cx="1055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9565" name="Rectangle 58"/>
            <p:cNvSpPr>
              <a:spLocks noChangeArrowheads="1"/>
            </p:cNvSpPr>
            <p:nvPr/>
          </p:nvSpPr>
          <p:spPr bwMode="auto">
            <a:xfrm>
              <a:off x="3915" y="2641"/>
              <a:ext cx="72" cy="1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6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5</a:t>
              </a:r>
              <a:endParaRPr lang="it-IT" sz="16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49566" name="Rectangle 59"/>
            <p:cNvSpPr>
              <a:spLocks noChangeArrowheads="1"/>
            </p:cNvSpPr>
            <p:nvPr/>
          </p:nvSpPr>
          <p:spPr bwMode="auto">
            <a:xfrm>
              <a:off x="4003" y="2641"/>
              <a:ext cx="36" cy="1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6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’</a:t>
              </a:r>
            </a:p>
          </p:txBody>
        </p:sp>
        <p:sp>
          <p:nvSpPr>
            <p:cNvPr id="149567" name="Rectangle 60"/>
            <p:cNvSpPr>
              <a:spLocks noChangeArrowheads="1"/>
            </p:cNvSpPr>
            <p:nvPr/>
          </p:nvSpPr>
          <p:spPr bwMode="auto">
            <a:xfrm>
              <a:off x="3915" y="2641"/>
              <a:ext cx="0" cy="2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9568" name="Rectangle 61"/>
            <p:cNvSpPr>
              <a:spLocks noChangeArrowheads="1"/>
            </p:cNvSpPr>
            <p:nvPr/>
          </p:nvSpPr>
          <p:spPr bwMode="auto">
            <a:xfrm>
              <a:off x="4003" y="2641"/>
              <a:ext cx="36" cy="1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6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’</a:t>
              </a:r>
            </a:p>
          </p:txBody>
        </p:sp>
        <p:sp>
          <p:nvSpPr>
            <p:cNvPr id="149569" name="Rectangle 62"/>
            <p:cNvSpPr>
              <a:spLocks noChangeArrowheads="1"/>
            </p:cNvSpPr>
            <p:nvPr/>
          </p:nvSpPr>
          <p:spPr bwMode="auto">
            <a:xfrm>
              <a:off x="4884" y="2641"/>
              <a:ext cx="72" cy="1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6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3</a:t>
              </a:r>
              <a:endParaRPr lang="it-IT" sz="16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49570" name="Rectangle 63"/>
            <p:cNvSpPr>
              <a:spLocks noChangeArrowheads="1"/>
            </p:cNvSpPr>
            <p:nvPr/>
          </p:nvSpPr>
          <p:spPr bwMode="auto">
            <a:xfrm>
              <a:off x="4972" y="2641"/>
              <a:ext cx="36" cy="1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6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’</a:t>
              </a:r>
            </a:p>
          </p:txBody>
        </p:sp>
        <p:sp>
          <p:nvSpPr>
            <p:cNvPr id="149571" name="Rectangle 64"/>
            <p:cNvSpPr>
              <a:spLocks noChangeArrowheads="1"/>
            </p:cNvSpPr>
            <p:nvPr/>
          </p:nvSpPr>
          <p:spPr bwMode="auto">
            <a:xfrm>
              <a:off x="4884" y="2641"/>
              <a:ext cx="0" cy="2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9572" name="Rectangle 65"/>
            <p:cNvSpPr>
              <a:spLocks noChangeArrowheads="1"/>
            </p:cNvSpPr>
            <p:nvPr/>
          </p:nvSpPr>
          <p:spPr bwMode="auto">
            <a:xfrm>
              <a:off x="4972" y="2641"/>
              <a:ext cx="36" cy="1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6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’</a:t>
              </a:r>
            </a:p>
          </p:txBody>
        </p:sp>
        <p:sp>
          <p:nvSpPr>
            <p:cNvPr id="149573" name="Rectangle 66"/>
            <p:cNvSpPr>
              <a:spLocks noChangeArrowheads="1"/>
            </p:cNvSpPr>
            <p:nvPr/>
          </p:nvSpPr>
          <p:spPr bwMode="auto">
            <a:xfrm>
              <a:off x="4224" y="2646"/>
              <a:ext cx="303" cy="1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5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linker</a:t>
              </a:r>
              <a:endParaRPr lang="it-IT" sz="15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endParaRPr>
            </a:p>
          </p:txBody>
        </p:sp>
      </p:grpSp>
      <p:sp>
        <p:nvSpPr>
          <p:cNvPr id="149524" name="Line 67"/>
          <p:cNvSpPr>
            <a:spLocks noChangeShapeType="1"/>
          </p:cNvSpPr>
          <p:nvPr/>
        </p:nvSpPr>
        <p:spPr bwMode="auto">
          <a:xfrm flipH="1">
            <a:off x="7417921" y="3610460"/>
            <a:ext cx="1051200" cy="144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9" name="Group 68"/>
          <p:cNvGrpSpPr>
            <a:grpSpLocks/>
          </p:cNvGrpSpPr>
          <p:nvPr/>
        </p:nvGrpSpPr>
        <p:grpSpPr bwMode="auto">
          <a:xfrm>
            <a:off x="5943361" y="4657448"/>
            <a:ext cx="4013280" cy="900095"/>
            <a:chOff x="3069" y="3234"/>
            <a:chExt cx="2787" cy="625"/>
          </a:xfrm>
        </p:grpSpPr>
        <p:grpSp>
          <p:nvGrpSpPr>
            <p:cNvPr id="10" name="Group 69"/>
            <p:cNvGrpSpPr>
              <a:grpSpLocks/>
            </p:cNvGrpSpPr>
            <p:nvPr/>
          </p:nvGrpSpPr>
          <p:grpSpPr bwMode="auto">
            <a:xfrm>
              <a:off x="3069" y="3574"/>
              <a:ext cx="1042" cy="285"/>
              <a:chOff x="3069" y="3574"/>
              <a:chExt cx="1042" cy="285"/>
            </a:xfrm>
          </p:grpSpPr>
          <p:sp>
            <p:nvSpPr>
              <p:cNvPr id="149551" name="Line 70"/>
              <p:cNvSpPr>
                <a:spLocks noChangeShapeType="1"/>
              </p:cNvSpPr>
              <p:nvPr/>
            </p:nvSpPr>
            <p:spPr bwMode="auto">
              <a:xfrm>
                <a:off x="3146" y="3574"/>
                <a:ext cx="941" cy="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9552" name="Rectangle 71"/>
              <p:cNvSpPr>
                <a:spLocks noChangeArrowheads="1"/>
              </p:cNvSpPr>
              <p:nvPr/>
            </p:nvSpPr>
            <p:spPr bwMode="auto">
              <a:xfrm>
                <a:off x="3069" y="3688"/>
                <a:ext cx="72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 err="1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5</a:t>
                </a:r>
                <a:endParaRPr lang="it-IT" sz="16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endParaRPr>
              </a:p>
            </p:txBody>
          </p:sp>
          <p:sp>
            <p:nvSpPr>
              <p:cNvPr id="149553" name="Rectangle 72"/>
              <p:cNvSpPr>
                <a:spLocks noChangeArrowheads="1"/>
              </p:cNvSpPr>
              <p:nvPr/>
            </p:nvSpPr>
            <p:spPr bwMode="auto">
              <a:xfrm>
                <a:off x="3156" y="3688"/>
                <a:ext cx="36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’</a:t>
                </a:r>
              </a:p>
            </p:txBody>
          </p:sp>
          <p:sp>
            <p:nvSpPr>
              <p:cNvPr id="149554" name="Rectangle 73"/>
              <p:cNvSpPr>
                <a:spLocks noChangeArrowheads="1"/>
              </p:cNvSpPr>
              <p:nvPr/>
            </p:nvSpPr>
            <p:spPr bwMode="auto">
              <a:xfrm>
                <a:off x="3987" y="3688"/>
                <a:ext cx="72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 err="1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3</a:t>
                </a:r>
                <a:endParaRPr lang="it-IT" sz="16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endParaRPr>
              </a:p>
            </p:txBody>
          </p:sp>
          <p:sp>
            <p:nvSpPr>
              <p:cNvPr id="149555" name="Rectangle 74"/>
              <p:cNvSpPr>
                <a:spLocks noChangeArrowheads="1"/>
              </p:cNvSpPr>
              <p:nvPr/>
            </p:nvSpPr>
            <p:spPr bwMode="auto">
              <a:xfrm>
                <a:off x="4075" y="3688"/>
                <a:ext cx="36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’</a:t>
                </a:r>
              </a:p>
            </p:txBody>
          </p:sp>
          <p:sp>
            <p:nvSpPr>
              <p:cNvPr id="149556" name="Line 75"/>
              <p:cNvSpPr>
                <a:spLocks noChangeShapeType="1"/>
              </p:cNvSpPr>
              <p:nvPr/>
            </p:nvSpPr>
            <p:spPr bwMode="auto">
              <a:xfrm>
                <a:off x="3146" y="3574"/>
                <a:ext cx="941" cy="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9557" name="Rectangle 76"/>
              <p:cNvSpPr>
                <a:spLocks noChangeArrowheads="1"/>
              </p:cNvSpPr>
              <p:nvPr/>
            </p:nvSpPr>
            <p:spPr bwMode="auto">
              <a:xfrm>
                <a:off x="3156" y="3688"/>
                <a:ext cx="36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’</a:t>
                </a:r>
              </a:p>
            </p:txBody>
          </p:sp>
          <p:sp>
            <p:nvSpPr>
              <p:cNvPr id="149558" name="Rectangle 77"/>
              <p:cNvSpPr>
                <a:spLocks noChangeArrowheads="1"/>
              </p:cNvSpPr>
              <p:nvPr/>
            </p:nvSpPr>
            <p:spPr bwMode="auto">
              <a:xfrm>
                <a:off x="4075" y="3688"/>
                <a:ext cx="36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’</a:t>
                </a:r>
              </a:p>
            </p:txBody>
          </p:sp>
          <p:grpSp>
            <p:nvGrpSpPr>
              <p:cNvPr id="11" name="Group 78"/>
              <p:cNvGrpSpPr>
                <a:grpSpLocks/>
              </p:cNvGrpSpPr>
              <p:nvPr/>
            </p:nvGrpSpPr>
            <p:grpSpPr bwMode="auto">
              <a:xfrm>
                <a:off x="3483" y="3606"/>
                <a:ext cx="167" cy="210"/>
                <a:chOff x="3483" y="3606"/>
                <a:chExt cx="167" cy="210"/>
              </a:xfrm>
            </p:grpSpPr>
            <p:sp>
              <p:nvSpPr>
                <p:cNvPr id="149560" name="Rectangle 79"/>
                <p:cNvSpPr>
                  <a:spLocks noChangeArrowheads="1"/>
                </p:cNvSpPr>
                <p:nvPr/>
              </p:nvSpPr>
              <p:spPr bwMode="auto">
                <a:xfrm>
                  <a:off x="3483" y="3606"/>
                  <a:ext cx="81" cy="17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tabLst>
                      <a:tab pos="0" algn="l"/>
                      <a:tab pos="406086" algn="l"/>
                      <a:tab pos="813612" algn="l"/>
                      <a:tab pos="1221138" algn="l"/>
                      <a:tab pos="1628664" algn="l"/>
                      <a:tab pos="2036190" algn="l"/>
                      <a:tab pos="2443717" algn="l"/>
                      <a:tab pos="2851242" algn="l"/>
                      <a:tab pos="3258769" algn="l"/>
                      <a:tab pos="3666294" algn="l"/>
                      <a:tab pos="4073821" algn="l"/>
                      <a:tab pos="4481346" algn="l"/>
                      <a:tab pos="4888873" algn="l"/>
                      <a:tab pos="5296398" algn="l"/>
                      <a:tab pos="5703925" algn="l"/>
                      <a:tab pos="6111450" algn="l"/>
                      <a:tab pos="6518977" algn="l"/>
                      <a:tab pos="6926502" algn="l"/>
                      <a:tab pos="7334029" algn="l"/>
                      <a:tab pos="7741554" algn="l"/>
                      <a:tab pos="8149081" algn="l"/>
                    </a:tabLst>
                  </a:pPr>
                  <a:r>
                    <a:rPr lang="it-IT" sz="1600" dirty="0" err="1">
                      <a:solidFill>
                        <a:srgbClr val="000000"/>
                      </a:solidFill>
                      <a:latin typeface="Calibri" pitchFamily="-100" charset="0"/>
                      <a:ea typeface="Microsoft YaHei" charset="0"/>
                      <a:cs typeface="Microsoft YaHei" charset="0"/>
                    </a:rPr>
                    <a:t>V</a:t>
                  </a:r>
                  <a:endParaRPr lang="it-IT" sz="16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endParaRPr>
                </a:p>
              </p:txBody>
            </p:sp>
            <p:sp>
              <p:nvSpPr>
                <p:cNvPr id="149561" name="Rectangle 80"/>
                <p:cNvSpPr>
                  <a:spLocks noChangeArrowheads="1"/>
                </p:cNvSpPr>
                <p:nvPr/>
              </p:nvSpPr>
              <p:spPr bwMode="auto">
                <a:xfrm>
                  <a:off x="3589" y="3698"/>
                  <a:ext cx="61" cy="118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tabLst>
                      <a:tab pos="0" algn="l"/>
                      <a:tab pos="406086" algn="l"/>
                      <a:tab pos="813612" algn="l"/>
                      <a:tab pos="1221138" algn="l"/>
                      <a:tab pos="1628664" algn="l"/>
                      <a:tab pos="2036190" algn="l"/>
                      <a:tab pos="2443717" algn="l"/>
                      <a:tab pos="2851242" algn="l"/>
                      <a:tab pos="3258769" algn="l"/>
                      <a:tab pos="3666294" algn="l"/>
                      <a:tab pos="4073821" algn="l"/>
                      <a:tab pos="4481346" algn="l"/>
                      <a:tab pos="4888873" algn="l"/>
                      <a:tab pos="5296398" algn="l"/>
                      <a:tab pos="5703925" algn="l"/>
                      <a:tab pos="6111450" algn="l"/>
                      <a:tab pos="6518977" algn="l"/>
                      <a:tab pos="6926502" algn="l"/>
                      <a:tab pos="7334029" algn="l"/>
                      <a:tab pos="7741554" algn="l"/>
                      <a:tab pos="8149081" algn="l"/>
                    </a:tabLst>
                  </a:pPr>
                  <a:r>
                    <a:rPr lang="it-IT" sz="1100" dirty="0" err="1">
                      <a:solidFill>
                        <a:srgbClr val="000000"/>
                      </a:solidFill>
                      <a:latin typeface="Calibri" pitchFamily="-100" charset="0"/>
                      <a:ea typeface="Microsoft YaHei" charset="0"/>
                      <a:cs typeface="Microsoft YaHei" charset="0"/>
                    </a:rPr>
                    <a:t>H</a:t>
                  </a:r>
                  <a:endParaRPr lang="it-IT" sz="11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endParaRPr>
                </a:p>
              </p:txBody>
            </p:sp>
            <p:sp>
              <p:nvSpPr>
                <p:cNvPr id="149562" name="Rectangle 81"/>
                <p:cNvSpPr>
                  <a:spLocks noChangeArrowheads="1"/>
                </p:cNvSpPr>
                <p:nvPr/>
              </p:nvSpPr>
              <p:spPr bwMode="auto">
                <a:xfrm>
                  <a:off x="3483" y="3606"/>
                  <a:ext cx="81" cy="17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tabLst>
                      <a:tab pos="0" algn="l"/>
                      <a:tab pos="406086" algn="l"/>
                      <a:tab pos="813612" algn="l"/>
                      <a:tab pos="1221138" algn="l"/>
                      <a:tab pos="1628664" algn="l"/>
                      <a:tab pos="2036190" algn="l"/>
                      <a:tab pos="2443717" algn="l"/>
                      <a:tab pos="2851242" algn="l"/>
                      <a:tab pos="3258769" algn="l"/>
                      <a:tab pos="3666294" algn="l"/>
                      <a:tab pos="4073821" algn="l"/>
                      <a:tab pos="4481346" algn="l"/>
                      <a:tab pos="4888873" algn="l"/>
                      <a:tab pos="5296398" algn="l"/>
                      <a:tab pos="5703925" algn="l"/>
                      <a:tab pos="6111450" algn="l"/>
                      <a:tab pos="6518977" algn="l"/>
                      <a:tab pos="6926502" algn="l"/>
                      <a:tab pos="7334029" algn="l"/>
                      <a:tab pos="7741554" algn="l"/>
                      <a:tab pos="8149081" algn="l"/>
                    </a:tabLst>
                  </a:pPr>
                  <a:r>
                    <a:rPr lang="it-IT" sz="1600" dirty="0" err="1">
                      <a:solidFill>
                        <a:srgbClr val="000000"/>
                      </a:solidFill>
                      <a:latin typeface="Calibri" pitchFamily="-100" charset="0"/>
                      <a:ea typeface="Microsoft YaHei" charset="0"/>
                      <a:cs typeface="Microsoft YaHei" charset="0"/>
                    </a:rPr>
                    <a:t>V</a:t>
                  </a:r>
                  <a:endParaRPr lang="it-IT" sz="16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endParaRPr>
                </a:p>
              </p:txBody>
            </p:sp>
            <p:sp>
              <p:nvSpPr>
                <p:cNvPr id="149563" name="Rectangle 82"/>
                <p:cNvSpPr>
                  <a:spLocks noChangeArrowheads="1"/>
                </p:cNvSpPr>
                <p:nvPr/>
              </p:nvSpPr>
              <p:spPr bwMode="auto">
                <a:xfrm>
                  <a:off x="3589" y="3698"/>
                  <a:ext cx="61" cy="118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tabLst>
                      <a:tab pos="0" algn="l"/>
                      <a:tab pos="406086" algn="l"/>
                      <a:tab pos="813612" algn="l"/>
                      <a:tab pos="1221138" algn="l"/>
                      <a:tab pos="1628664" algn="l"/>
                      <a:tab pos="2036190" algn="l"/>
                      <a:tab pos="2443717" algn="l"/>
                      <a:tab pos="2851242" algn="l"/>
                      <a:tab pos="3258769" algn="l"/>
                      <a:tab pos="3666294" algn="l"/>
                      <a:tab pos="4073821" algn="l"/>
                      <a:tab pos="4481346" algn="l"/>
                      <a:tab pos="4888873" algn="l"/>
                      <a:tab pos="5296398" algn="l"/>
                      <a:tab pos="5703925" algn="l"/>
                      <a:tab pos="6111450" algn="l"/>
                      <a:tab pos="6518977" algn="l"/>
                      <a:tab pos="6926502" algn="l"/>
                      <a:tab pos="7334029" algn="l"/>
                      <a:tab pos="7741554" algn="l"/>
                      <a:tab pos="8149081" algn="l"/>
                    </a:tabLst>
                  </a:pPr>
                  <a:r>
                    <a:rPr lang="it-IT" sz="1100" dirty="0" err="1">
                      <a:solidFill>
                        <a:srgbClr val="000000"/>
                      </a:solidFill>
                      <a:latin typeface="Calibri" pitchFamily="-100" charset="0"/>
                      <a:ea typeface="Microsoft YaHei" charset="0"/>
                      <a:cs typeface="Microsoft YaHei" charset="0"/>
                    </a:rPr>
                    <a:t>H</a:t>
                  </a:r>
                  <a:endParaRPr lang="it-IT" sz="11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endParaRPr>
                </a:p>
              </p:txBody>
            </p:sp>
          </p:grpSp>
        </p:grpSp>
        <p:grpSp>
          <p:nvGrpSpPr>
            <p:cNvPr id="12" name="Group 83"/>
            <p:cNvGrpSpPr>
              <a:grpSpLocks/>
            </p:cNvGrpSpPr>
            <p:nvPr/>
          </p:nvGrpSpPr>
          <p:grpSpPr bwMode="auto">
            <a:xfrm>
              <a:off x="4838" y="3574"/>
              <a:ext cx="1018" cy="285"/>
              <a:chOff x="4838" y="3574"/>
              <a:chExt cx="1018" cy="285"/>
            </a:xfrm>
          </p:grpSpPr>
          <p:sp>
            <p:nvSpPr>
              <p:cNvPr id="149538" name="Line 84"/>
              <p:cNvSpPr>
                <a:spLocks noChangeShapeType="1"/>
              </p:cNvSpPr>
              <p:nvPr/>
            </p:nvSpPr>
            <p:spPr bwMode="auto">
              <a:xfrm>
                <a:off x="4838" y="3574"/>
                <a:ext cx="942" cy="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9539" name="Rectangle 85"/>
              <p:cNvSpPr>
                <a:spLocks noChangeArrowheads="1"/>
              </p:cNvSpPr>
              <p:nvPr/>
            </p:nvSpPr>
            <p:spPr bwMode="auto">
              <a:xfrm>
                <a:off x="4859" y="3688"/>
                <a:ext cx="72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 err="1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5</a:t>
                </a:r>
                <a:endParaRPr lang="it-IT" sz="16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endParaRPr>
              </a:p>
            </p:txBody>
          </p:sp>
          <p:sp>
            <p:nvSpPr>
              <p:cNvPr id="149540" name="Rectangle 86"/>
              <p:cNvSpPr>
                <a:spLocks noChangeArrowheads="1"/>
              </p:cNvSpPr>
              <p:nvPr/>
            </p:nvSpPr>
            <p:spPr bwMode="auto">
              <a:xfrm>
                <a:off x="4947" y="3688"/>
                <a:ext cx="36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’</a:t>
                </a:r>
              </a:p>
            </p:txBody>
          </p:sp>
          <p:sp>
            <p:nvSpPr>
              <p:cNvPr id="149541" name="Rectangle 87"/>
              <p:cNvSpPr>
                <a:spLocks noChangeArrowheads="1"/>
              </p:cNvSpPr>
              <p:nvPr/>
            </p:nvSpPr>
            <p:spPr bwMode="auto">
              <a:xfrm>
                <a:off x="5733" y="3688"/>
                <a:ext cx="72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 err="1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3</a:t>
                </a:r>
                <a:endParaRPr lang="it-IT" sz="16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endParaRPr>
              </a:p>
            </p:txBody>
          </p:sp>
          <p:sp>
            <p:nvSpPr>
              <p:cNvPr id="149542" name="Rectangle 88"/>
              <p:cNvSpPr>
                <a:spLocks noChangeArrowheads="1"/>
              </p:cNvSpPr>
              <p:nvPr/>
            </p:nvSpPr>
            <p:spPr bwMode="auto">
              <a:xfrm>
                <a:off x="5820" y="3688"/>
                <a:ext cx="36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’</a:t>
                </a:r>
              </a:p>
            </p:txBody>
          </p:sp>
          <p:sp>
            <p:nvSpPr>
              <p:cNvPr id="149543" name="Line 89"/>
              <p:cNvSpPr>
                <a:spLocks noChangeShapeType="1"/>
              </p:cNvSpPr>
              <p:nvPr/>
            </p:nvSpPr>
            <p:spPr bwMode="auto">
              <a:xfrm>
                <a:off x="4838" y="3574"/>
                <a:ext cx="942" cy="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9544" name="Rectangle 90"/>
              <p:cNvSpPr>
                <a:spLocks noChangeArrowheads="1"/>
              </p:cNvSpPr>
              <p:nvPr/>
            </p:nvSpPr>
            <p:spPr bwMode="auto">
              <a:xfrm>
                <a:off x="4947" y="3688"/>
                <a:ext cx="36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’</a:t>
                </a:r>
              </a:p>
            </p:txBody>
          </p:sp>
          <p:sp>
            <p:nvSpPr>
              <p:cNvPr id="149545" name="Rectangle 91"/>
              <p:cNvSpPr>
                <a:spLocks noChangeArrowheads="1"/>
              </p:cNvSpPr>
              <p:nvPr/>
            </p:nvSpPr>
            <p:spPr bwMode="auto">
              <a:xfrm>
                <a:off x="5820" y="3688"/>
                <a:ext cx="36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’</a:t>
                </a:r>
              </a:p>
            </p:txBody>
          </p:sp>
          <p:grpSp>
            <p:nvGrpSpPr>
              <p:cNvPr id="13" name="Group 92"/>
              <p:cNvGrpSpPr>
                <a:grpSpLocks/>
              </p:cNvGrpSpPr>
              <p:nvPr/>
            </p:nvGrpSpPr>
            <p:grpSpPr bwMode="auto">
              <a:xfrm>
                <a:off x="5256" y="3599"/>
                <a:ext cx="146" cy="211"/>
                <a:chOff x="5256" y="3599"/>
                <a:chExt cx="146" cy="211"/>
              </a:xfrm>
            </p:grpSpPr>
            <p:sp>
              <p:nvSpPr>
                <p:cNvPr id="149547" name="Rectangle 93"/>
                <p:cNvSpPr>
                  <a:spLocks noChangeArrowheads="1"/>
                </p:cNvSpPr>
                <p:nvPr/>
              </p:nvSpPr>
              <p:spPr bwMode="auto">
                <a:xfrm>
                  <a:off x="5256" y="3599"/>
                  <a:ext cx="81" cy="17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tabLst>
                      <a:tab pos="0" algn="l"/>
                      <a:tab pos="406086" algn="l"/>
                      <a:tab pos="813612" algn="l"/>
                      <a:tab pos="1221138" algn="l"/>
                      <a:tab pos="1628664" algn="l"/>
                      <a:tab pos="2036190" algn="l"/>
                      <a:tab pos="2443717" algn="l"/>
                      <a:tab pos="2851242" algn="l"/>
                      <a:tab pos="3258769" algn="l"/>
                      <a:tab pos="3666294" algn="l"/>
                      <a:tab pos="4073821" algn="l"/>
                      <a:tab pos="4481346" algn="l"/>
                      <a:tab pos="4888873" algn="l"/>
                      <a:tab pos="5296398" algn="l"/>
                      <a:tab pos="5703925" algn="l"/>
                      <a:tab pos="6111450" algn="l"/>
                      <a:tab pos="6518977" algn="l"/>
                      <a:tab pos="6926502" algn="l"/>
                      <a:tab pos="7334029" algn="l"/>
                      <a:tab pos="7741554" algn="l"/>
                      <a:tab pos="8149081" algn="l"/>
                    </a:tabLst>
                  </a:pPr>
                  <a:r>
                    <a:rPr lang="it-IT" sz="1600" dirty="0" err="1">
                      <a:solidFill>
                        <a:srgbClr val="000000"/>
                      </a:solidFill>
                      <a:latin typeface="Calibri" pitchFamily="-100" charset="0"/>
                      <a:ea typeface="Microsoft YaHei" charset="0"/>
                      <a:cs typeface="Microsoft YaHei" charset="0"/>
                    </a:rPr>
                    <a:t>V</a:t>
                  </a:r>
                  <a:endParaRPr lang="it-IT" sz="16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endParaRPr>
                </a:p>
              </p:txBody>
            </p:sp>
            <p:sp>
              <p:nvSpPr>
                <p:cNvPr id="149548" name="Rectangle 94"/>
                <p:cNvSpPr>
                  <a:spLocks noChangeArrowheads="1"/>
                </p:cNvSpPr>
                <p:nvPr/>
              </p:nvSpPr>
              <p:spPr bwMode="auto">
                <a:xfrm>
                  <a:off x="5361" y="3692"/>
                  <a:ext cx="41" cy="118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tabLst>
                      <a:tab pos="0" algn="l"/>
                      <a:tab pos="406086" algn="l"/>
                      <a:tab pos="813612" algn="l"/>
                      <a:tab pos="1221138" algn="l"/>
                      <a:tab pos="1628664" algn="l"/>
                      <a:tab pos="2036190" algn="l"/>
                      <a:tab pos="2443717" algn="l"/>
                      <a:tab pos="2851242" algn="l"/>
                      <a:tab pos="3258769" algn="l"/>
                      <a:tab pos="3666294" algn="l"/>
                      <a:tab pos="4073821" algn="l"/>
                      <a:tab pos="4481346" algn="l"/>
                      <a:tab pos="4888873" algn="l"/>
                      <a:tab pos="5296398" algn="l"/>
                      <a:tab pos="5703925" algn="l"/>
                      <a:tab pos="6111450" algn="l"/>
                      <a:tab pos="6518977" algn="l"/>
                      <a:tab pos="6926502" algn="l"/>
                      <a:tab pos="7334029" algn="l"/>
                      <a:tab pos="7741554" algn="l"/>
                      <a:tab pos="8149081" algn="l"/>
                    </a:tabLst>
                  </a:pPr>
                  <a:r>
                    <a:rPr lang="it-IT" sz="1100" dirty="0" err="1">
                      <a:solidFill>
                        <a:srgbClr val="000000"/>
                      </a:solidFill>
                      <a:latin typeface="Calibri" pitchFamily="-100" charset="0"/>
                      <a:ea typeface="Microsoft YaHei" charset="0"/>
                      <a:cs typeface="Microsoft YaHei" charset="0"/>
                    </a:rPr>
                    <a:t>L</a:t>
                  </a:r>
                  <a:endParaRPr lang="it-IT" sz="11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endParaRPr>
                </a:p>
              </p:txBody>
            </p:sp>
            <p:sp>
              <p:nvSpPr>
                <p:cNvPr id="149549" name="Rectangle 95"/>
                <p:cNvSpPr>
                  <a:spLocks noChangeArrowheads="1"/>
                </p:cNvSpPr>
                <p:nvPr/>
              </p:nvSpPr>
              <p:spPr bwMode="auto">
                <a:xfrm>
                  <a:off x="5256" y="3599"/>
                  <a:ext cx="81" cy="17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tabLst>
                      <a:tab pos="0" algn="l"/>
                      <a:tab pos="406086" algn="l"/>
                      <a:tab pos="813612" algn="l"/>
                      <a:tab pos="1221138" algn="l"/>
                      <a:tab pos="1628664" algn="l"/>
                      <a:tab pos="2036190" algn="l"/>
                      <a:tab pos="2443717" algn="l"/>
                      <a:tab pos="2851242" algn="l"/>
                      <a:tab pos="3258769" algn="l"/>
                      <a:tab pos="3666294" algn="l"/>
                      <a:tab pos="4073821" algn="l"/>
                      <a:tab pos="4481346" algn="l"/>
                      <a:tab pos="4888873" algn="l"/>
                      <a:tab pos="5296398" algn="l"/>
                      <a:tab pos="5703925" algn="l"/>
                      <a:tab pos="6111450" algn="l"/>
                      <a:tab pos="6518977" algn="l"/>
                      <a:tab pos="6926502" algn="l"/>
                      <a:tab pos="7334029" algn="l"/>
                      <a:tab pos="7741554" algn="l"/>
                      <a:tab pos="8149081" algn="l"/>
                    </a:tabLst>
                  </a:pPr>
                  <a:r>
                    <a:rPr lang="it-IT" sz="1600" dirty="0" err="1">
                      <a:solidFill>
                        <a:srgbClr val="000000"/>
                      </a:solidFill>
                      <a:latin typeface="Calibri" pitchFamily="-100" charset="0"/>
                      <a:ea typeface="Microsoft YaHei" charset="0"/>
                      <a:cs typeface="Microsoft YaHei" charset="0"/>
                    </a:rPr>
                    <a:t>V</a:t>
                  </a:r>
                  <a:endParaRPr lang="it-IT" sz="16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endParaRPr>
                </a:p>
              </p:txBody>
            </p:sp>
            <p:sp>
              <p:nvSpPr>
                <p:cNvPr id="149550" name="Rectangle 96"/>
                <p:cNvSpPr>
                  <a:spLocks noChangeArrowheads="1"/>
                </p:cNvSpPr>
                <p:nvPr/>
              </p:nvSpPr>
              <p:spPr bwMode="auto">
                <a:xfrm>
                  <a:off x="5361" y="3692"/>
                  <a:ext cx="41" cy="118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tabLst>
                      <a:tab pos="0" algn="l"/>
                      <a:tab pos="406086" algn="l"/>
                      <a:tab pos="813612" algn="l"/>
                      <a:tab pos="1221138" algn="l"/>
                      <a:tab pos="1628664" algn="l"/>
                      <a:tab pos="2036190" algn="l"/>
                      <a:tab pos="2443717" algn="l"/>
                      <a:tab pos="2851242" algn="l"/>
                      <a:tab pos="3258769" algn="l"/>
                      <a:tab pos="3666294" algn="l"/>
                      <a:tab pos="4073821" algn="l"/>
                      <a:tab pos="4481346" algn="l"/>
                      <a:tab pos="4888873" algn="l"/>
                      <a:tab pos="5296398" algn="l"/>
                      <a:tab pos="5703925" algn="l"/>
                      <a:tab pos="6111450" algn="l"/>
                      <a:tab pos="6518977" algn="l"/>
                      <a:tab pos="6926502" algn="l"/>
                      <a:tab pos="7334029" algn="l"/>
                      <a:tab pos="7741554" algn="l"/>
                      <a:tab pos="8149081" algn="l"/>
                    </a:tabLst>
                  </a:pPr>
                  <a:r>
                    <a:rPr lang="it-IT" sz="1100" dirty="0" err="1">
                      <a:solidFill>
                        <a:srgbClr val="000000"/>
                      </a:solidFill>
                      <a:latin typeface="Calibri" pitchFamily="-100" charset="0"/>
                      <a:ea typeface="Microsoft YaHei" charset="0"/>
                      <a:cs typeface="Microsoft YaHei" charset="0"/>
                    </a:rPr>
                    <a:t>L</a:t>
                  </a:r>
                  <a:endParaRPr lang="it-IT" sz="11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endParaRPr>
                </a:p>
              </p:txBody>
            </p:sp>
          </p:grpSp>
        </p:grpSp>
        <p:grpSp>
          <p:nvGrpSpPr>
            <p:cNvPr id="14" name="Group 97"/>
            <p:cNvGrpSpPr>
              <a:grpSpLocks/>
            </p:cNvGrpSpPr>
            <p:nvPr/>
          </p:nvGrpSpPr>
          <p:grpSpPr bwMode="auto">
            <a:xfrm>
              <a:off x="3926" y="3234"/>
              <a:ext cx="1093" cy="207"/>
              <a:chOff x="3926" y="3234"/>
              <a:chExt cx="1093" cy="207"/>
            </a:xfrm>
          </p:grpSpPr>
          <p:sp>
            <p:nvSpPr>
              <p:cNvPr id="149530" name="Line 98"/>
              <p:cNvSpPr>
                <a:spLocks noChangeShapeType="1"/>
              </p:cNvSpPr>
              <p:nvPr/>
            </p:nvSpPr>
            <p:spPr bwMode="auto">
              <a:xfrm>
                <a:off x="3938" y="3441"/>
                <a:ext cx="1055" cy="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9531" name="Rectangle 99"/>
              <p:cNvSpPr>
                <a:spLocks noChangeArrowheads="1"/>
              </p:cNvSpPr>
              <p:nvPr/>
            </p:nvSpPr>
            <p:spPr bwMode="auto">
              <a:xfrm>
                <a:off x="3926" y="3234"/>
                <a:ext cx="72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 err="1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3</a:t>
                </a:r>
                <a:endParaRPr lang="it-IT" sz="16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endParaRPr>
              </a:p>
            </p:txBody>
          </p:sp>
          <p:sp>
            <p:nvSpPr>
              <p:cNvPr id="149532" name="Rectangle 100"/>
              <p:cNvSpPr>
                <a:spLocks noChangeArrowheads="1"/>
              </p:cNvSpPr>
              <p:nvPr/>
            </p:nvSpPr>
            <p:spPr bwMode="auto">
              <a:xfrm>
                <a:off x="4013" y="3234"/>
                <a:ext cx="36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’</a:t>
                </a:r>
              </a:p>
            </p:txBody>
          </p:sp>
          <p:sp>
            <p:nvSpPr>
              <p:cNvPr id="149533" name="Rectangle 101"/>
              <p:cNvSpPr>
                <a:spLocks noChangeArrowheads="1"/>
              </p:cNvSpPr>
              <p:nvPr/>
            </p:nvSpPr>
            <p:spPr bwMode="auto">
              <a:xfrm>
                <a:off x="4013" y="3234"/>
                <a:ext cx="36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’</a:t>
                </a:r>
              </a:p>
            </p:txBody>
          </p:sp>
          <p:sp>
            <p:nvSpPr>
              <p:cNvPr id="149534" name="Rectangle 102"/>
              <p:cNvSpPr>
                <a:spLocks noChangeArrowheads="1"/>
              </p:cNvSpPr>
              <p:nvPr/>
            </p:nvSpPr>
            <p:spPr bwMode="auto">
              <a:xfrm>
                <a:off x="4896" y="3234"/>
                <a:ext cx="72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 err="1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5</a:t>
                </a:r>
                <a:endParaRPr lang="it-IT" sz="16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endParaRPr>
              </a:p>
            </p:txBody>
          </p:sp>
          <p:sp>
            <p:nvSpPr>
              <p:cNvPr id="149535" name="Rectangle 103"/>
              <p:cNvSpPr>
                <a:spLocks noChangeArrowheads="1"/>
              </p:cNvSpPr>
              <p:nvPr/>
            </p:nvSpPr>
            <p:spPr bwMode="auto">
              <a:xfrm>
                <a:off x="4983" y="3234"/>
                <a:ext cx="36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’</a:t>
                </a:r>
              </a:p>
            </p:txBody>
          </p:sp>
          <p:sp>
            <p:nvSpPr>
              <p:cNvPr id="149536" name="Rectangle 104"/>
              <p:cNvSpPr>
                <a:spLocks noChangeArrowheads="1"/>
              </p:cNvSpPr>
              <p:nvPr/>
            </p:nvSpPr>
            <p:spPr bwMode="auto">
              <a:xfrm>
                <a:off x="4983" y="3234"/>
                <a:ext cx="36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’</a:t>
                </a:r>
              </a:p>
            </p:txBody>
          </p:sp>
          <p:sp>
            <p:nvSpPr>
              <p:cNvPr id="149537" name="Rectangle 105"/>
              <p:cNvSpPr>
                <a:spLocks noChangeArrowheads="1"/>
              </p:cNvSpPr>
              <p:nvPr/>
            </p:nvSpPr>
            <p:spPr bwMode="auto">
              <a:xfrm>
                <a:off x="4235" y="3239"/>
                <a:ext cx="303" cy="16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500" dirty="0" err="1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linker</a:t>
                </a:r>
                <a:endParaRPr lang="it-IT" sz="15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endParaRPr>
              </a:p>
            </p:txBody>
          </p:sp>
        </p:grpSp>
      </p:grpSp>
      <p:sp>
        <p:nvSpPr>
          <p:cNvPr id="149526" name="Line 106"/>
          <p:cNvSpPr>
            <a:spLocks noChangeShapeType="1"/>
          </p:cNvSpPr>
          <p:nvPr/>
        </p:nvSpPr>
        <p:spPr bwMode="auto">
          <a:xfrm>
            <a:off x="7435200" y="5139900"/>
            <a:ext cx="1048320" cy="144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70831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1"/>
          <p:cNvSpPr>
            <a:spLocks noChangeArrowheads="1"/>
          </p:cNvSpPr>
          <p:nvPr/>
        </p:nvSpPr>
        <p:spPr bwMode="auto">
          <a:xfrm>
            <a:off x="2796960" y="996586"/>
            <a:ext cx="1028160" cy="13969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1555" name="Rectangle 2"/>
          <p:cNvSpPr>
            <a:spLocks noChangeArrowheads="1"/>
          </p:cNvSpPr>
          <p:nvPr/>
        </p:nvSpPr>
        <p:spPr bwMode="auto">
          <a:xfrm>
            <a:off x="2028000" y="751760"/>
            <a:ext cx="900000" cy="139695"/>
          </a:xfrm>
          <a:prstGeom prst="rect">
            <a:avLst/>
          </a:prstGeom>
          <a:solidFill>
            <a:srgbClr val="009688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1556" name="Rectangle 3"/>
          <p:cNvSpPr>
            <a:spLocks noChangeArrowheads="1"/>
          </p:cNvSpPr>
          <p:nvPr/>
        </p:nvSpPr>
        <p:spPr bwMode="auto">
          <a:xfrm>
            <a:off x="2028000" y="751760"/>
            <a:ext cx="900000" cy="13969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1557" name="Rectangle 4"/>
          <p:cNvSpPr>
            <a:spLocks noChangeArrowheads="1"/>
          </p:cNvSpPr>
          <p:nvPr/>
        </p:nvSpPr>
        <p:spPr bwMode="auto">
          <a:xfrm>
            <a:off x="3705601" y="751760"/>
            <a:ext cx="900000" cy="139695"/>
          </a:xfrm>
          <a:prstGeom prst="rect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1558" name="Rectangle 5"/>
          <p:cNvSpPr>
            <a:spLocks noChangeArrowheads="1"/>
          </p:cNvSpPr>
          <p:nvPr/>
        </p:nvSpPr>
        <p:spPr bwMode="auto">
          <a:xfrm>
            <a:off x="3705601" y="751760"/>
            <a:ext cx="900000" cy="13969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1559" name="Rectangle 6"/>
          <p:cNvSpPr>
            <a:spLocks noChangeArrowheads="1"/>
          </p:cNvSpPr>
          <p:nvPr/>
        </p:nvSpPr>
        <p:spPr bwMode="auto">
          <a:xfrm>
            <a:off x="2933760" y="999466"/>
            <a:ext cx="747360" cy="139695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1560" name="Rectangle 7"/>
          <p:cNvSpPr>
            <a:spLocks noChangeArrowheads="1"/>
          </p:cNvSpPr>
          <p:nvPr/>
        </p:nvSpPr>
        <p:spPr bwMode="auto">
          <a:xfrm>
            <a:off x="2028000" y="751760"/>
            <a:ext cx="900000" cy="139695"/>
          </a:xfrm>
          <a:prstGeom prst="rect">
            <a:avLst/>
          </a:prstGeom>
          <a:solidFill>
            <a:srgbClr val="009688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1561" name="Rectangle 8"/>
          <p:cNvSpPr>
            <a:spLocks noChangeArrowheads="1"/>
          </p:cNvSpPr>
          <p:nvPr/>
        </p:nvSpPr>
        <p:spPr bwMode="auto">
          <a:xfrm>
            <a:off x="2028000" y="751760"/>
            <a:ext cx="900000" cy="139695"/>
          </a:xfrm>
          <a:prstGeom prst="rect">
            <a:avLst/>
          </a:prstGeom>
          <a:solidFill>
            <a:srgbClr val="CC0099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431200" y="404683"/>
            <a:ext cx="240480" cy="302432"/>
            <a:chOff x="630" y="281"/>
            <a:chExt cx="167" cy="210"/>
          </a:xfrm>
        </p:grpSpPr>
        <p:sp>
          <p:nvSpPr>
            <p:cNvPr id="151638" name="Rectangle 10"/>
            <p:cNvSpPr>
              <a:spLocks noChangeArrowheads="1"/>
            </p:cNvSpPr>
            <p:nvPr/>
          </p:nvSpPr>
          <p:spPr bwMode="auto">
            <a:xfrm>
              <a:off x="630" y="281"/>
              <a:ext cx="81" cy="1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6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V</a:t>
              </a:r>
              <a:endParaRPr lang="it-IT" sz="16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51639" name="Rectangle 11"/>
            <p:cNvSpPr>
              <a:spLocks noChangeArrowheads="1"/>
            </p:cNvSpPr>
            <p:nvPr/>
          </p:nvSpPr>
          <p:spPr bwMode="auto">
            <a:xfrm>
              <a:off x="736" y="373"/>
              <a:ext cx="61" cy="1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1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H</a:t>
              </a:r>
              <a:endParaRPr lang="it-IT" sz="11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51640" name="Rectangle 12"/>
            <p:cNvSpPr>
              <a:spLocks noChangeArrowheads="1"/>
            </p:cNvSpPr>
            <p:nvPr/>
          </p:nvSpPr>
          <p:spPr bwMode="auto">
            <a:xfrm>
              <a:off x="630" y="281"/>
              <a:ext cx="81" cy="1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6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V</a:t>
              </a:r>
              <a:endParaRPr lang="it-IT" sz="16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51641" name="Rectangle 13"/>
            <p:cNvSpPr>
              <a:spLocks noChangeArrowheads="1"/>
            </p:cNvSpPr>
            <p:nvPr/>
          </p:nvSpPr>
          <p:spPr bwMode="auto">
            <a:xfrm>
              <a:off x="736" y="373"/>
              <a:ext cx="61" cy="1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1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H</a:t>
              </a:r>
              <a:endParaRPr lang="it-IT" sz="11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endParaRPr>
            </a:p>
          </p:txBody>
        </p:sp>
      </p:grpSp>
      <p:sp>
        <p:nvSpPr>
          <p:cNvPr id="151563" name="Rectangle 14"/>
          <p:cNvSpPr>
            <a:spLocks noChangeArrowheads="1"/>
          </p:cNvSpPr>
          <p:nvPr/>
        </p:nvSpPr>
        <p:spPr bwMode="auto">
          <a:xfrm>
            <a:off x="3705601" y="751760"/>
            <a:ext cx="900000" cy="139695"/>
          </a:xfrm>
          <a:prstGeom prst="rect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1564" name="Rectangle 15"/>
          <p:cNvSpPr>
            <a:spLocks noChangeArrowheads="1"/>
          </p:cNvSpPr>
          <p:nvPr/>
        </p:nvSpPr>
        <p:spPr bwMode="auto">
          <a:xfrm>
            <a:off x="3705601" y="751760"/>
            <a:ext cx="900000" cy="139695"/>
          </a:xfrm>
          <a:prstGeom prst="rect">
            <a:avLst/>
          </a:prstGeom>
          <a:solidFill>
            <a:srgbClr val="4F81BD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098720" y="404683"/>
            <a:ext cx="210240" cy="302432"/>
            <a:chOff x="1788" y="281"/>
            <a:chExt cx="146" cy="210"/>
          </a:xfrm>
        </p:grpSpPr>
        <p:sp>
          <p:nvSpPr>
            <p:cNvPr id="151634" name="Rectangle 17"/>
            <p:cNvSpPr>
              <a:spLocks noChangeArrowheads="1"/>
            </p:cNvSpPr>
            <p:nvPr/>
          </p:nvSpPr>
          <p:spPr bwMode="auto">
            <a:xfrm>
              <a:off x="1788" y="281"/>
              <a:ext cx="81" cy="1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6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V</a:t>
              </a:r>
              <a:endParaRPr lang="it-IT" sz="16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51635" name="Rectangle 18"/>
            <p:cNvSpPr>
              <a:spLocks noChangeArrowheads="1"/>
            </p:cNvSpPr>
            <p:nvPr/>
          </p:nvSpPr>
          <p:spPr bwMode="auto">
            <a:xfrm>
              <a:off x="1893" y="373"/>
              <a:ext cx="41" cy="1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1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L</a:t>
              </a:r>
              <a:endParaRPr lang="it-IT" sz="11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51636" name="Rectangle 19"/>
            <p:cNvSpPr>
              <a:spLocks noChangeArrowheads="1"/>
            </p:cNvSpPr>
            <p:nvPr/>
          </p:nvSpPr>
          <p:spPr bwMode="auto">
            <a:xfrm>
              <a:off x="1788" y="281"/>
              <a:ext cx="81" cy="1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6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V</a:t>
              </a:r>
              <a:endParaRPr lang="it-IT" sz="16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51637" name="Rectangle 20"/>
            <p:cNvSpPr>
              <a:spLocks noChangeArrowheads="1"/>
            </p:cNvSpPr>
            <p:nvPr/>
          </p:nvSpPr>
          <p:spPr bwMode="auto">
            <a:xfrm>
              <a:off x="1893" y="373"/>
              <a:ext cx="41" cy="1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1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L</a:t>
              </a:r>
              <a:endParaRPr lang="it-IT" sz="11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endParaRPr>
            </a:p>
          </p:txBody>
        </p:sp>
      </p:grpSp>
      <p:sp>
        <p:nvSpPr>
          <p:cNvPr id="151566" name="Rectangle 21"/>
          <p:cNvSpPr>
            <a:spLocks noChangeArrowheads="1"/>
          </p:cNvSpPr>
          <p:nvPr/>
        </p:nvSpPr>
        <p:spPr bwMode="auto">
          <a:xfrm>
            <a:off x="3018721" y="1142041"/>
            <a:ext cx="436017" cy="2308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5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linker</a:t>
            </a:r>
            <a:endParaRPr lang="it-IT" sz="1500" dirty="0">
              <a:solidFill>
                <a:srgbClr val="000000"/>
              </a:solidFill>
              <a:latin typeface="Calibri" pitchFamily="-100" charset="0"/>
              <a:ea typeface="Microsoft YaHei" charset="0"/>
              <a:cs typeface="Microsoft YaHei" charset="0"/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927520" y="544378"/>
            <a:ext cx="4013280" cy="410443"/>
            <a:chOff x="3058" y="378"/>
            <a:chExt cx="2787" cy="285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3058" y="385"/>
              <a:ext cx="1042" cy="278"/>
              <a:chOff x="3058" y="385"/>
              <a:chExt cx="1042" cy="278"/>
            </a:xfrm>
          </p:grpSpPr>
          <p:sp>
            <p:nvSpPr>
              <p:cNvPr id="151619" name="Line 24"/>
              <p:cNvSpPr>
                <a:spLocks noChangeShapeType="1"/>
              </p:cNvSpPr>
              <p:nvPr/>
            </p:nvSpPr>
            <p:spPr bwMode="auto">
              <a:xfrm>
                <a:off x="3135" y="663"/>
                <a:ext cx="941" cy="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1620" name="Rectangle 25"/>
              <p:cNvSpPr>
                <a:spLocks noChangeArrowheads="1"/>
              </p:cNvSpPr>
              <p:nvPr/>
            </p:nvSpPr>
            <p:spPr bwMode="auto">
              <a:xfrm>
                <a:off x="3058" y="466"/>
                <a:ext cx="72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 err="1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3</a:t>
                </a:r>
                <a:endParaRPr lang="it-IT" sz="16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endParaRPr>
              </a:p>
            </p:txBody>
          </p:sp>
          <p:sp>
            <p:nvSpPr>
              <p:cNvPr id="151621" name="Rectangle 26"/>
              <p:cNvSpPr>
                <a:spLocks noChangeArrowheads="1"/>
              </p:cNvSpPr>
              <p:nvPr/>
            </p:nvSpPr>
            <p:spPr bwMode="auto">
              <a:xfrm>
                <a:off x="3145" y="466"/>
                <a:ext cx="36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’</a:t>
                </a:r>
              </a:p>
            </p:txBody>
          </p:sp>
          <p:sp>
            <p:nvSpPr>
              <p:cNvPr id="151622" name="Rectangle 27"/>
              <p:cNvSpPr>
                <a:spLocks noChangeArrowheads="1"/>
              </p:cNvSpPr>
              <p:nvPr/>
            </p:nvSpPr>
            <p:spPr bwMode="auto">
              <a:xfrm>
                <a:off x="3976" y="466"/>
                <a:ext cx="72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 err="1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5</a:t>
                </a:r>
                <a:endParaRPr lang="it-IT" sz="16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endParaRPr>
              </a:p>
            </p:txBody>
          </p:sp>
          <p:sp>
            <p:nvSpPr>
              <p:cNvPr id="151623" name="Rectangle 28"/>
              <p:cNvSpPr>
                <a:spLocks noChangeArrowheads="1"/>
              </p:cNvSpPr>
              <p:nvPr/>
            </p:nvSpPr>
            <p:spPr bwMode="auto">
              <a:xfrm>
                <a:off x="4064" y="466"/>
                <a:ext cx="36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’</a:t>
                </a:r>
              </a:p>
            </p:txBody>
          </p:sp>
          <p:sp>
            <p:nvSpPr>
              <p:cNvPr id="151624" name="Line 29"/>
              <p:cNvSpPr>
                <a:spLocks noChangeShapeType="1"/>
              </p:cNvSpPr>
              <p:nvPr/>
            </p:nvSpPr>
            <p:spPr bwMode="auto">
              <a:xfrm>
                <a:off x="3135" y="663"/>
                <a:ext cx="941" cy="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1625" name="Rectangle 30"/>
              <p:cNvSpPr>
                <a:spLocks noChangeArrowheads="1"/>
              </p:cNvSpPr>
              <p:nvPr/>
            </p:nvSpPr>
            <p:spPr bwMode="auto">
              <a:xfrm>
                <a:off x="3058" y="466"/>
                <a:ext cx="72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 err="1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3</a:t>
                </a:r>
                <a:endParaRPr lang="it-IT" sz="16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endParaRPr>
              </a:p>
            </p:txBody>
          </p:sp>
          <p:sp>
            <p:nvSpPr>
              <p:cNvPr id="151626" name="Rectangle 31"/>
              <p:cNvSpPr>
                <a:spLocks noChangeArrowheads="1"/>
              </p:cNvSpPr>
              <p:nvPr/>
            </p:nvSpPr>
            <p:spPr bwMode="auto">
              <a:xfrm>
                <a:off x="3145" y="466"/>
                <a:ext cx="36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’</a:t>
                </a:r>
              </a:p>
            </p:txBody>
          </p:sp>
          <p:sp>
            <p:nvSpPr>
              <p:cNvPr id="151627" name="Rectangle 32"/>
              <p:cNvSpPr>
                <a:spLocks noChangeArrowheads="1"/>
              </p:cNvSpPr>
              <p:nvPr/>
            </p:nvSpPr>
            <p:spPr bwMode="auto">
              <a:xfrm>
                <a:off x="3976" y="466"/>
                <a:ext cx="72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 err="1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5</a:t>
                </a:r>
                <a:endParaRPr lang="it-IT" sz="16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endParaRPr>
              </a:p>
            </p:txBody>
          </p:sp>
          <p:sp>
            <p:nvSpPr>
              <p:cNvPr id="151628" name="Rectangle 33"/>
              <p:cNvSpPr>
                <a:spLocks noChangeArrowheads="1"/>
              </p:cNvSpPr>
              <p:nvPr/>
            </p:nvSpPr>
            <p:spPr bwMode="auto">
              <a:xfrm>
                <a:off x="4064" y="466"/>
                <a:ext cx="36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’</a:t>
                </a:r>
              </a:p>
            </p:txBody>
          </p:sp>
          <p:grpSp>
            <p:nvGrpSpPr>
              <p:cNvPr id="6" name="Group 34"/>
              <p:cNvGrpSpPr>
                <a:grpSpLocks/>
              </p:cNvGrpSpPr>
              <p:nvPr/>
            </p:nvGrpSpPr>
            <p:grpSpPr bwMode="auto">
              <a:xfrm>
                <a:off x="3472" y="385"/>
                <a:ext cx="167" cy="210"/>
                <a:chOff x="3472" y="385"/>
                <a:chExt cx="167" cy="210"/>
              </a:xfrm>
            </p:grpSpPr>
            <p:sp>
              <p:nvSpPr>
                <p:cNvPr id="151630" name="Rectangle 35"/>
                <p:cNvSpPr>
                  <a:spLocks noChangeArrowheads="1"/>
                </p:cNvSpPr>
                <p:nvPr/>
              </p:nvSpPr>
              <p:spPr bwMode="auto">
                <a:xfrm>
                  <a:off x="3472" y="385"/>
                  <a:ext cx="81" cy="17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tabLst>
                      <a:tab pos="0" algn="l"/>
                      <a:tab pos="406086" algn="l"/>
                      <a:tab pos="813612" algn="l"/>
                      <a:tab pos="1221138" algn="l"/>
                      <a:tab pos="1628664" algn="l"/>
                      <a:tab pos="2036190" algn="l"/>
                      <a:tab pos="2443717" algn="l"/>
                      <a:tab pos="2851242" algn="l"/>
                      <a:tab pos="3258769" algn="l"/>
                      <a:tab pos="3666294" algn="l"/>
                      <a:tab pos="4073821" algn="l"/>
                      <a:tab pos="4481346" algn="l"/>
                      <a:tab pos="4888873" algn="l"/>
                      <a:tab pos="5296398" algn="l"/>
                      <a:tab pos="5703925" algn="l"/>
                      <a:tab pos="6111450" algn="l"/>
                      <a:tab pos="6518977" algn="l"/>
                      <a:tab pos="6926502" algn="l"/>
                      <a:tab pos="7334029" algn="l"/>
                      <a:tab pos="7741554" algn="l"/>
                      <a:tab pos="8149081" algn="l"/>
                    </a:tabLst>
                  </a:pPr>
                  <a:r>
                    <a:rPr lang="it-IT" sz="1600" dirty="0" err="1">
                      <a:solidFill>
                        <a:srgbClr val="000000"/>
                      </a:solidFill>
                      <a:latin typeface="Calibri" pitchFamily="-100" charset="0"/>
                      <a:ea typeface="Microsoft YaHei" charset="0"/>
                      <a:cs typeface="Microsoft YaHei" charset="0"/>
                    </a:rPr>
                    <a:t>V</a:t>
                  </a:r>
                  <a:endParaRPr lang="it-IT" sz="16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endParaRPr>
                </a:p>
              </p:txBody>
            </p:sp>
            <p:sp>
              <p:nvSpPr>
                <p:cNvPr id="151631" name="Rectangle 36"/>
                <p:cNvSpPr>
                  <a:spLocks noChangeArrowheads="1"/>
                </p:cNvSpPr>
                <p:nvPr/>
              </p:nvSpPr>
              <p:spPr bwMode="auto">
                <a:xfrm>
                  <a:off x="3578" y="477"/>
                  <a:ext cx="61" cy="118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tabLst>
                      <a:tab pos="0" algn="l"/>
                      <a:tab pos="406086" algn="l"/>
                      <a:tab pos="813612" algn="l"/>
                      <a:tab pos="1221138" algn="l"/>
                      <a:tab pos="1628664" algn="l"/>
                      <a:tab pos="2036190" algn="l"/>
                      <a:tab pos="2443717" algn="l"/>
                      <a:tab pos="2851242" algn="l"/>
                      <a:tab pos="3258769" algn="l"/>
                      <a:tab pos="3666294" algn="l"/>
                      <a:tab pos="4073821" algn="l"/>
                      <a:tab pos="4481346" algn="l"/>
                      <a:tab pos="4888873" algn="l"/>
                      <a:tab pos="5296398" algn="l"/>
                      <a:tab pos="5703925" algn="l"/>
                      <a:tab pos="6111450" algn="l"/>
                      <a:tab pos="6518977" algn="l"/>
                      <a:tab pos="6926502" algn="l"/>
                      <a:tab pos="7334029" algn="l"/>
                      <a:tab pos="7741554" algn="l"/>
                      <a:tab pos="8149081" algn="l"/>
                    </a:tabLst>
                  </a:pPr>
                  <a:r>
                    <a:rPr lang="it-IT" sz="1100" dirty="0" err="1">
                      <a:solidFill>
                        <a:srgbClr val="000000"/>
                      </a:solidFill>
                      <a:latin typeface="Calibri" pitchFamily="-100" charset="0"/>
                      <a:ea typeface="Microsoft YaHei" charset="0"/>
                      <a:cs typeface="Microsoft YaHei" charset="0"/>
                    </a:rPr>
                    <a:t>H</a:t>
                  </a:r>
                  <a:endParaRPr lang="it-IT" sz="11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endParaRPr>
                </a:p>
              </p:txBody>
            </p:sp>
            <p:sp>
              <p:nvSpPr>
                <p:cNvPr id="151632" name="Rectangle 37"/>
                <p:cNvSpPr>
                  <a:spLocks noChangeArrowheads="1"/>
                </p:cNvSpPr>
                <p:nvPr/>
              </p:nvSpPr>
              <p:spPr bwMode="auto">
                <a:xfrm>
                  <a:off x="3472" y="385"/>
                  <a:ext cx="81" cy="17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tabLst>
                      <a:tab pos="0" algn="l"/>
                      <a:tab pos="406086" algn="l"/>
                      <a:tab pos="813612" algn="l"/>
                      <a:tab pos="1221138" algn="l"/>
                      <a:tab pos="1628664" algn="l"/>
                      <a:tab pos="2036190" algn="l"/>
                      <a:tab pos="2443717" algn="l"/>
                      <a:tab pos="2851242" algn="l"/>
                      <a:tab pos="3258769" algn="l"/>
                      <a:tab pos="3666294" algn="l"/>
                      <a:tab pos="4073821" algn="l"/>
                      <a:tab pos="4481346" algn="l"/>
                      <a:tab pos="4888873" algn="l"/>
                      <a:tab pos="5296398" algn="l"/>
                      <a:tab pos="5703925" algn="l"/>
                      <a:tab pos="6111450" algn="l"/>
                      <a:tab pos="6518977" algn="l"/>
                      <a:tab pos="6926502" algn="l"/>
                      <a:tab pos="7334029" algn="l"/>
                      <a:tab pos="7741554" algn="l"/>
                      <a:tab pos="8149081" algn="l"/>
                    </a:tabLst>
                  </a:pPr>
                  <a:r>
                    <a:rPr lang="it-IT" sz="1600" dirty="0" err="1">
                      <a:solidFill>
                        <a:srgbClr val="000000"/>
                      </a:solidFill>
                      <a:latin typeface="Calibri" pitchFamily="-100" charset="0"/>
                      <a:ea typeface="Microsoft YaHei" charset="0"/>
                      <a:cs typeface="Microsoft YaHei" charset="0"/>
                    </a:rPr>
                    <a:t>V</a:t>
                  </a:r>
                  <a:endParaRPr lang="it-IT" sz="16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endParaRPr>
                </a:p>
              </p:txBody>
            </p:sp>
            <p:sp>
              <p:nvSpPr>
                <p:cNvPr id="151633" name="Rectangle 38"/>
                <p:cNvSpPr>
                  <a:spLocks noChangeArrowheads="1"/>
                </p:cNvSpPr>
                <p:nvPr/>
              </p:nvSpPr>
              <p:spPr bwMode="auto">
                <a:xfrm>
                  <a:off x="3578" y="477"/>
                  <a:ext cx="61" cy="118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tabLst>
                      <a:tab pos="0" algn="l"/>
                      <a:tab pos="406086" algn="l"/>
                      <a:tab pos="813612" algn="l"/>
                      <a:tab pos="1221138" algn="l"/>
                      <a:tab pos="1628664" algn="l"/>
                      <a:tab pos="2036190" algn="l"/>
                      <a:tab pos="2443717" algn="l"/>
                      <a:tab pos="2851242" algn="l"/>
                      <a:tab pos="3258769" algn="l"/>
                      <a:tab pos="3666294" algn="l"/>
                      <a:tab pos="4073821" algn="l"/>
                      <a:tab pos="4481346" algn="l"/>
                      <a:tab pos="4888873" algn="l"/>
                      <a:tab pos="5296398" algn="l"/>
                      <a:tab pos="5703925" algn="l"/>
                      <a:tab pos="6111450" algn="l"/>
                      <a:tab pos="6518977" algn="l"/>
                      <a:tab pos="6926502" algn="l"/>
                      <a:tab pos="7334029" algn="l"/>
                      <a:tab pos="7741554" algn="l"/>
                      <a:tab pos="8149081" algn="l"/>
                    </a:tabLst>
                  </a:pPr>
                  <a:r>
                    <a:rPr lang="it-IT" sz="1100" dirty="0" err="1">
                      <a:solidFill>
                        <a:srgbClr val="000000"/>
                      </a:solidFill>
                      <a:latin typeface="Calibri" pitchFamily="-100" charset="0"/>
                      <a:ea typeface="Microsoft YaHei" charset="0"/>
                      <a:cs typeface="Microsoft YaHei" charset="0"/>
                    </a:rPr>
                    <a:t>H</a:t>
                  </a:r>
                  <a:endParaRPr lang="it-IT" sz="11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endParaRPr>
                </a:p>
              </p:txBody>
            </p:sp>
          </p:grpSp>
        </p:grpSp>
        <p:grpSp>
          <p:nvGrpSpPr>
            <p:cNvPr id="7" name="Group 39"/>
            <p:cNvGrpSpPr>
              <a:grpSpLocks/>
            </p:cNvGrpSpPr>
            <p:nvPr/>
          </p:nvGrpSpPr>
          <p:grpSpPr bwMode="auto">
            <a:xfrm>
              <a:off x="4827" y="378"/>
              <a:ext cx="1018" cy="285"/>
              <a:chOff x="4827" y="378"/>
              <a:chExt cx="1018" cy="285"/>
            </a:xfrm>
          </p:grpSpPr>
          <p:sp>
            <p:nvSpPr>
              <p:cNvPr id="151604" name="Line 40"/>
              <p:cNvSpPr>
                <a:spLocks noChangeShapeType="1"/>
              </p:cNvSpPr>
              <p:nvPr/>
            </p:nvSpPr>
            <p:spPr bwMode="auto">
              <a:xfrm>
                <a:off x="4827" y="663"/>
                <a:ext cx="942" cy="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1605" name="Rectangle 41"/>
              <p:cNvSpPr>
                <a:spLocks noChangeArrowheads="1"/>
              </p:cNvSpPr>
              <p:nvPr/>
            </p:nvSpPr>
            <p:spPr bwMode="auto">
              <a:xfrm>
                <a:off x="4848" y="466"/>
                <a:ext cx="72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 err="1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3</a:t>
                </a:r>
                <a:endParaRPr lang="it-IT" sz="16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endParaRPr>
              </a:p>
            </p:txBody>
          </p:sp>
          <p:sp>
            <p:nvSpPr>
              <p:cNvPr id="151606" name="Rectangle 42"/>
              <p:cNvSpPr>
                <a:spLocks noChangeArrowheads="1"/>
              </p:cNvSpPr>
              <p:nvPr/>
            </p:nvSpPr>
            <p:spPr bwMode="auto">
              <a:xfrm>
                <a:off x="4936" y="466"/>
                <a:ext cx="36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’</a:t>
                </a:r>
              </a:p>
            </p:txBody>
          </p:sp>
          <p:sp>
            <p:nvSpPr>
              <p:cNvPr id="151607" name="Rectangle 43"/>
              <p:cNvSpPr>
                <a:spLocks noChangeArrowheads="1"/>
              </p:cNvSpPr>
              <p:nvPr/>
            </p:nvSpPr>
            <p:spPr bwMode="auto">
              <a:xfrm>
                <a:off x="5722" y="466"/>
                <a:ext cx="72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 err="1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5</a:t>
                </a:r>
                <a:endParaRPr lang="it-IT" sz="16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endParaRPr>
              </a:p>
            </p:txBody>
          </p:sp>
          <p:sp>
            <p:nvSpPr>
              <p:cNvPr id="151608" name="Rectangle 44"/>
              <p:cNvSpPr>
                <a:spLocks noChangeArrowheads="1"/>
              </p:cNvSpPr>
              <p:nvPr/>
            </p:nvSpPr>
            <p:spPr bwMode="auto">
              <a:xfrm>
                <a:off x="5809" y="466"/>
                <a:ext cx="36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’</a:t>
                </a:r>
              </a:p>
            </p:txBody>
          </p:sp>
          <p:sp>
            <p:nvSpPr>
              <p:cNvPr id="151609" name="Line 45"/>
              <p:cNvSpPr>
                <a:spLocks noChangeShapeType="1"/>
              </p:cNvSpPr>
              <p:nvPr/>
            </p:nvSpPr>
            <p:spPr bwMode="auto">
              <a:xfrm>
                <a:off x="4827" y="663"/>
                <a:ext cx="942" cy="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1610" name="Rectangle 46"/>
              <p:cNvSpPr>
                <a:spLocks noChangeArrowheads="1"/>
              </p:cNvSpPr>
              <p:nvPr/>
            </p:nvSpPr>
            <p:spPr bwMode="auto">
              <a:xfrm>
                <a:off x="4848" y="466"/>
                <a:ext cx="72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 err="1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3</a:t>
                </a:r>
                <a:endParaRPr lang="it-IT" sz="16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endParaRPr>
              </a:p>
            </p:txBody>
          </p:sp>
          <p:sp>
            <p:nvSpPr>
              <p:cNvPr id="151611" name="Rectangle 47"/>
              <p:cNvSpPr>
                <a:spLocks noChangeArrowheads="1"/>
              </p:cNvSpPr>
              <p:nvPr/>
            </p:nvSpPr>
            <p:spPr bwMode="auto">
              <a:xfrm>
                <a:off x="4936" y="466"/>
                <a:ext cx="36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’</a:t>
                </a:r>
              </a:p>
            </p:txBody>
          </p:sp>
          <p:sp>
            <p:nvSpPr>
              <p:cNvPr id="151612" name="Rectangle 48"/>
              <p:cNvSpPr>
                <a:spLocks noChangeArrowheads="1"/>
              </p:cNvSpPr>
              <p:nvPr/>
            </p:nvSpPr>
            <p:spPr bwMode="auto">
              <a:xfrm>
                <a:off x="5722" y="466"/>
                <a:ext cx="72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 err="1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5</a:t>
                </a:r>
                <a:endParaRPr lang="it-IT" sz="16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endParaRPr>
              </a:p>
            </p:txBody>
          </p:sp>
          <p:sp>
            <p:nvSpPr>
              <p:cNvPr id="151613" name="Rectangle 49"/>
              <p:cNvSpPr>
                <a:spLocks noChangeArrowheads="1"/>
              </p:cNvSpPr>
              <p:nvPr/>
            </p:nvSpPr>
            <p:spPr bwMode="auto">
              <a:xfrm>
                <a:off x="5809" y="466"/>
                <a:ext cx="36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’</a:t>
                </a:r>
              </a:p>
            </p:txBody>
          </p:sp>
          <p:grpSp>
            <p:nvGrpSpPr>
              <p:cNvPr id="8" name="Group 50"/>
              <p:cNvGrpSpPr>
                <a:grpSpLocks/>
              </p:cNvGrpSpPr>
              <p:nvPr/>
            </p:nvGrpSpPr>
            <p:grpSpPr bwMode="auto">
              <a:xfrm>
                <a:off x="5245" y="378"/>
                <a:ext cx="146" cy="211"/>
                <a:chOff x="5245" y="378"/>
                <a:chExt cx="146" cy="211"/>
              </a:xfrm>
            </p:grpSpPr>
            <p:sp>
              <p:nvSpPr>
                <p:cNvPr id="151615" name="Rectangle 51"/>
                <p:cNvSpPr>
                  <a:spLocks noChangeArrowheads="1"/>
                </p:cNvSpPr>
                <p:nvPr/>
              </p:nvSpPr>
              <p:spPr bwMode="auto">
                <a:xfrm>
                  <a:off x="5245" y="378"/>
                  <a:ext cx="81" cy="17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tabLst>
                      <a:tab pos="0" algn="l"/>
                      <a:tab pos="406086" algn="l"/>
                      <a:tab pos="813612" algn="l"/>
                      <a:tab pos="1221138" algn="l"/>
                      <a:tab pos="1628664" algn="l"/>
                      <a:tab pos="2036190" algn="l"/>
                      <a:tab pos="2443717" algn="l"/>
                      <a:tab pos="2851242" algn="l"/>
                      <a:tab pos="3258769" algn="l"/>
                      <a:tab pos="3666294" algn="l"/>
                      <a:tab pos="4073821" algn="l"/>
                      <a:tab pos="4481346" algn="l"/>
                      <a:tab pos="4888873" algn="l"/>
                      <a:tab pos="5296398" algn="l"/>
                      <a:tab pos="5703925" algn="l"/>
                      <a:tab pos="6111450" algn="l"/>
                      <a:tab pos="6518977" algn="l"/>
                      <a:tab pos="6926502" algn="l"/>
                      <a:tab pos="7334029" algn="l"/>
                      <a:tab pos="7741554" algn="l"/>
                      <a:tab pos="8149081" algn="l"/>
                    </a:tabLst>
                  </a:pPr>
                  <a:r>
                    <a:rPr lang="it-IT" sz="1600" dirty="0" err="1">
                      <a:solidFill>
                        <a:srgbClr val="000000"/>
                      </a:solidFill>
                      <a:latin typeface="Calibri" pitchFamily="-100" charset="0"/>
                      <a:ea typeface="Microsoft YaHei" charset="0"/>
                      <a:cs typeface="Microsoft YaHei" charset="0"/>
                    </a:rPr>
                    <a:t>V</a:t>
                  </a:r>
                  <a:endParaRPr lang="it-IT" sz="16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endParaRPr>
                </a:p>
              </p:txBody>
            </p:sp>
            <p:sp>
              <p:nvSpPr>
                <p:cNvPr id="151616" name="Rectangle 52"/>
                <p:cNvSpPr>
                  <a:spLocks noChangeArrowheads="1"/>
                </p:cNvSpPr>
                <p:nvPr/>
              </p:nvSpPr>
              <p:spPr bwMode="auto">
                <a:xfrm>
                  <a:off x="5350" y="471"/>
                  <a:ext cx="41" cy="118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tabLst>
                      <a:tab pos="0" algn="l"/>
                      <a:tab pos="406086" algn="l"/>
                      <a:tab pos="813612" algn="l"/>
                      <a:tab pos="1221138" algn="l"/>
                      <a:tab pos="1628664" algn="l"/>
                      <a:tab pos="2036190" algn="l"/>
                      <a:tab pos="2443717" algn="l"/>
                      <a:tab pos="2851242" algn="l"/>
                      <a:tab pos="3258769" algn="l"/>
                      <a:tab pos="3666294" algn="l"/>
                      <a:tab pos="4073821" algn="l"/>
                      <a:tab pos="4481346" algn="l"/>
                      <a:tab pos="4888873" algn="l"/>
                      <a:tab pos="5296398" algn="l"/>
                      <a:tab pos="5703925" algn="l"/>
                      <a:tab pos="6111450" algn="l"/>
                      <a:tab pos="6518977" algn="l"/>
                      <a:tab pos="6926502" algn="l"/>
                      <a:tab pos="7334029" algn="l"/>
                      <a:tab pos="7741554" algn="l"/>
                      <a:tab pos="8149081" algn="l"/>
                    </a:tabLst>
                  </a:pPr>
                  <a:r>
                    <a:rPr lang="it-IT" sz="1100" dirty="0" err="1">
                      <a:solidFill>
                        <a:srgbClr val="000000"/>
                      </a:solidFill>
                      <a:latin typeface="Calibri" pitchFamily="-100" charset="0"/>
                      <a:ea typeface="Microsoft YaHei" charset="0"/>
                      <a:cs typeface="Microsoft YaHei" charset="0"/>
                    </a:rPr>
                    <a:t>L</a:t>
                  </a:r>
                  <a:endParaRPr lang="it-IT" sz="11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endParaRPr>
                </a:p>
              </p:txBody>
            </p:sp>
            <p:sp>
              <p:nvSpPr>
                <p:cNvPr id="151617" name="Rectangle 53"/>
                <p:cNvSpPr>
                  <a:spLocks noChangeArrowheads="1"/>
                </p:cNvSpPr>
                <p:nvPr/>
              </p:nvSpPr>
              <p:spPr bwMode="auto">
                <a:xfrm>
                  <a:off x="5245" y="378"/>
                  <a:ext cx="81" cy="17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tabLst>
                      <a:tab pos="0" algn="l"/>
                      <a:tab pos="406086" algn="l"/>
                      <a:tab pos="813612" algn="l"/>
                      <a:tab pos="1221138" algn="l"/>
                      <a:tab pos="1628664" algn="l"/>
                      <a:tab pos="2036190" algn="l"/>
                      <a:tab pos="2443717" algn="l"/>
                      <a:tab pos="2851242" algn="l"/>
                      <a:tab pos="3258769" algn="l"/>
                      <a:tab pos="3666294" algn="l"/>
                      <a:tab pos="4073821" algn="l"/>
                      <a:tab pos="4481346" algn="l"/>
                      <a:tab pos="4888873" algn="l"/>
                      <a:tab pos="5296398" algn="l"/>
                      <a:tab pos="5703925" algn="l"/>
                      <a:tab pos="6111450" algn="l"/>
                      <a:tab pos="6518977" algn="l"/>
                      <a:tab pos="6926502" algn="l"/>
                      <a:tab pos="7334029" algn="l"/>
                      <a:tab pos="7741554" algn="l"/>
                      <a:tab pos="8149081" algn="l"/>
                    </a:tabLst>
                  </a:pPr>
                  <a:r>
                    <a:rPr lang="it-IT" sz="1600" dirty="0" err="1">
                      <a:solidFill>
                        <a:srgbClr val="000000"/>
                      </a:solidFill>
                      <a:latin typeface="Calibri" pitchFamily="-100" charset="0"/>
                      <a:ea typeface="Microsoft YaHei" charset="0"/>
                      <a:cs typeface="Microsoft YaHei" charset="0"/>
                    </a:rPr>
                    <a:t>V</a:t>
                  </a:r>
                  <a:endParaRPr lang="it-IT" sz="16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endParaRPr>
                </a:p>
              </p:txBody>
            </p:sp>
            <p:sp>
              <p:nvSpPr>
                <p:cNvPr id="151618" name="Rectangle 54"/>
                <p:cNvSpPr>
                  <a:spLocks noChangeArrowheads="1"/>
                </p:cNvSpPr>
                <p:nvPr/>
              </p:nvSpPr>
              <p:spPr bwMode="auto">
                <a:xfrm>
                  <a:off x="5350" y="471"/>
                  <a:ext cx="41" cy="118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tabLst>
                      <a:tab pos="0" algn="l"/>
                      <a:tab pos="406086" algn="l"/>
                      <a:tab pos="813612" algn="l"/>
                      <a:tab pos="1221138" algn="l"/>
                      <a:tab pos="1628664" algn="l"/>
                      <a:tab pos="2036190" algn="l"/>
                      <a:tab pos="2443717" algn="l"/>
                      <a:tab pos="2851242" algn="l"/>
                      <a:tab pos="3258769" algn="l"/>
                      <a:tab pos="3666294" algn="l"/>
                      <a:tab pos="4073821" algn="l"/>
                      <a:tab pos="4481346" algn="l"/>
                      <a:tab pos="4888873" algn="l"/>
                      <a:tab pos="5296398" algn="l"/>
                      <a:tab pos="5703925" algn="l"/>
                      <a:tab pos="6111450" algn="l"/>
                      <a:tab pos="6518977" algn="l"/>
                      <a:tab pos="6926502" algn="l"/>
                      <a:tab pos="7334029" algn="l"/>
                      <a:tab pos="7741554" algn="l"/>
                      <a:tab pos="8149081" algn="l"/>
                    </a:tabLst>
                  </a:pPr>
                  <a:r>
                    <a:rPr lang="it-IT" sz="1100" dirty="0" err="1">
                      <a:solidFill>
                        <a:srgbClr val="000000"/>
                      </a:solidFill>
                      <a:latin typeface="Calibri" pitchFamily="-100" charset="0"/>
                      <a:ea typeface="Microsoft YaHei" charset="0"/>
                      <a:cs typeface="Microsoft YaHei" charset="0"/>
                    </a:rPr>
                    <a:t>L</a:t>
                  </a:r>
                  <a:endParaRPr lang="it-IT" sz="11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endParaRPr>
                </a:p>
              </p:txBody>
            </p:sp>
          </p:grpSp>
        </p:grpSp>
        <p:sp>
          <p:nvSpPr>
            <p:cNvPr id="151603" name="Line 55"/>
            <p:cNvSpPr>
              <a:spLocks noChangeShapeType="1"/>
            </p:cNvSpPr>
            <p:nvPr/>
          </p:nvSpPr>
          <p:spPr bwMode="auto">
            <a:xfrm flipH="1">
              <a:off x="4093" y="659"/>
              <a:ext cx="729" cy="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5943361" y="2478498"/>
            <a:ext cx="4013280" cy="417644"/>
            <a:chOff x="3069" y="1721"/>
            <a:chExt cx="2787" cy="290"/>
          </a:xfrm>
        </p:grpSpPr>
        <p:grpSp>
          <p:nvGrpSpPr>
            <p:cNvPr id="10" name="Group 57"/>
            <p:cNvGrpSpPr>
              <a:grpSpLocks/>
            </p:cNvGrpSpPr>
            <p:nvPr/>
          </p:nvGrpSpPr>
          <p:grpSpPr bwMode="auto">
            <a:xfrm>
              <a:off x="3069" y="1726"/>
              <a:ext cx="1042" cy="285"/>
              <a:chOff x="3069" y="1726"/>
              <a:chExt cx="1042" cy="285"/>
            </a:xfrm>
          </p:grpSpPr>
          <p:sp>
            <p:nvSpPr>
              <p:cNvPr id="151588" name="Line 58"/>
              <p:cNvSpPr>
                <a:spLocks noChangeShapeType="1"/>
              </p:cNvSpPr>
              <p:nvPr/>
            </p:nvSpPr>
            <p:spPr bwMode="auto">
              <a:xfrm>
                <a:off x="3146" y="1726"/>
                <a:ext cx="941" cy="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1589" name="Rectangle 59"/>
              <p:cNvSpPr>
                <a:spLocks noChangeArrowheads="1"/>
              </p:cNvSpPr>
              <p:nvPr/>
            </p:nvSpPr>
            <p:spPr bwMode="auto">
              <a:xfrm>
                <a:off x="3069" y="1840"/>
                <a:ext cx="72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 err="1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5</a:t>
                </a:r>
                <a:endParaRPr lang="it-IT" sz="16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endParaRPr>
              </a:p>
            </p:txBody>
          </p:sp>
          <p:sp>
            <p:nvSpPr>
              <p:cNvPr id="151590" name="Rectangle 60"/>
              <p:cNvSpPr>
                <a:spLocks noChangeArrowheads="1"/>
              </p:cNvSpPr>
              <p:nvPr/>
            </p:nvSpPr>
            <p:spPr bwMode="auto">
              <a:xfrm>
                <a:off x="3156" y="1840"/>
                <a:ext cx="36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’</a:t>
                </a:r>
              </a:p>
            </p:txBody>
          </p:sp>
          <p:sp>
            <p:nvSpPr>
              <p:cNvPr id="151591" name="Rectangle 61"/>
              <p:cNvSpPr>
                <a:spLocks noChangeArrowheads="1"/>
              </p:cNvSpPr>
              <p:nvPr/>
            </p:nvSpPr>
            <p:spPr bwMode="auto">
              <a:xfrm>
                <a:off x="3987" y="1840"/>
                <a:ext cx="72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 err="1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3</a:t>
                </a:r>
                <a:endParaRPr lang="it-IT" sz="16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endParaRPr>
              </a:p>
            </p:txBody>
          </p:sp>
          <p:sp>
            <p:nvSpPr>
              <p:cNvPr id="151592" name="Rectangle 62"/>
              <p:cNvSpPr>
                <a:spLocks noChangeArrowheads="1"/>
              </p:cNvSpPr>
              <p:nvPr/>
            </p:nvSpPr>
            <p:spPr bwMode="auto">
              <a:xfrm>
                <a:off x="4075" y="1840"/>
                <a:ext cx="36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’</a:t>
                </a:r>
              </a:p>
            </p:txBody>
          </p:sp>
          <p:sp>
            <p:nvSpPr>
              <p:cNvPr id="151593" name="Line 63"/>
              <p:cNvSpPr>
                <a:spLocks noChangeShapeType="1"/>
              </p:cNvSpPr>
              <p:nvPr/>
            </p:nvSpPr>
            <p:spPr bwMode="auto">
              <a:xfrm>
                <a:off x="3146" y="1726"/>
                <a:ext cx="941" cy="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1594" name="Rectangle 64"/>
              <p:cNvSpPr>
                <a:spLocks noChangeArrowheads="1"/>
              </p:cNvSpPr>
              <p:nvPr/>
            </p:nvSpPr>
            <p:spPr bwMode="auto">
              <a:xfrm>
                <a:off x="3156" y="1840"/>
                <a:ext cx="36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’</a:t>
                </a:r>
              </a:p>
            </p:txBody>
          </p:sp>
          <p:sp>
            <p:nvSpPr>
              <p:cNvPr id="151595" name="Rectangle 65"/>
              <p:cNvSpPr>
                <a:spLocks noChangeArrowheads="1"/>
              </p:cNvSpPr>
              <p:nvPr/>
            </p:nvSpPr>
            <p:spPr bwMode="auto">
              <a:xfrm>
                <a:off x="4075" y="1840"/>
                <a:ext cx="36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’</a:t>
                </a:r>
              </a:p>
            </p:txBody>
          </p:sp>
          <p:grpSp>
            <p:nvGrpSpPr>
              <p:cNvPr id="11" name="Group 66"/>
              <p:cNvGrpSpPr>
                <a:grpSpLocks/>
              </p:cNvGrpSpPr>
              <p:nvPr/>
            </p:nvGrpSpPr>
            <p:grpSpPr bwMode="auto">
              <a:xfrm>
                <a:off x="3483" y="1758"/>
                <a:ext cx="167" cy="211"/>
                <a:chOff x="3483" y="1758"/>
                <a:chExt cx="167" cy="211"/>
              </a:xfrm>
            </p:grpSpPr>
            <p:sp>
              <p:nvSpPr>
                <p:cNvPr id="151597" name="Rectangle 67"/>
                <p:cNvSpPr>
                  <a:spLocks noChangeArrowheads="1"/>
                </p:cNvSpPr>
                <p:nvPr/>
              </p:nvSpPr>
              <p:spPr bwMode="auto">
                <a:xfrm>
                  <a:off x="3483" y="1758"/>
                  <a:ext cx="81" cy="17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tabLst>
                      <a:tab pos="0" algn="l"/>
                      <a:tab pos="406086" algn="l"/>
                      <a:tab pos="813612" algn="l"/>
                      <a:tab pos="1221138" algn="l"/>
                      <a:tab pos="1628664" algn="l"/>
                      <a:tab pos="2036190" algn="l"/>
                      <a:tab pos="2443717" algn="l"/>
                      <a:tab pos="2851242" algn="l"/>
                      <a:tab pos="3258769" algn="l"/>
                      <a:tab pos="3666294" algn="l"/>
                      <a:tab pos="4073821" algn="l"/>
                      <a:tab pos="4481346" algn="l"/>
                      <a:tab pos="4888873" algn="l"/>
                      <a:tab pos="5296398" algn="l"/>
                      <a:tab pos="5703925" algn="l"/>
                      <a:tab pos="6111450" algn="l"/>
                      <a:tab pos="6518977" algn="l"/>
                      <a:tab pos="6926502" algn="l"/>
                      <a:tab pos="7334029" algn="l"/>
                      <a:tab pos="7741554" algn="l"/>
                      <a:tab pos="8149081" algn="l"/>
                    </a:tabLst>
                  </a:pPr>
                  <a:r>
                    <a:rPr lang="it-IT" sz="1600" dirty="0" err="1">
                      <a:solidFill>
                        <a:srgbClr val="000000"/>
                      </a:solidFill>
                      <a:latin typeface="Calibri" pitchFamily="-100" charset="0"/>
                      <a:ea typeface="Microsoft YaHei" charset="0"/>
                      <a:cs typeface="Microsoft YaHei" charset="0"/>
                    </a:rPr>
                    <a:t>V</a:t>
                  </a:r>
                  <a:endParaRPr lang="it-IT" sz="16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endParaRPr>
                </a:p>
              </p:txBody>
            </p:sp>
            <p:sp>
              <p:nvSpPr>
                <p:cNvPr id="151598" name="Rectangle 68"/>
                <p:cNvSpPr>
                  <a:spLocks noChangeArrowheads="1"/>
                </p:cNvSpPr>
                <p:nvPr/>
              </p:nvSpPr>
              <p:spPr bwMode="auto">
                <a:xfrm>
                  <a:off x="3589" y="1851"/>
                  <a:ext cx="61" cy="118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tabLst>
                      <a:tab pos="0" algn="l"/>
                      <a:tab pos="406086" algn="l"/>
                      <a:tab pos="813612" algn="l"/>
                      <a:tab pos="1221138" algn="l"/>
                      <a:tab pos="1628664" algn="l"/>
                      <a:tab pos="2036190" algn="l"/>
                      <a:tab pos="2443717" algn="l"/>
                      <a:tab pos="2851242" algn="l"/>
                      <a:tab pos="3258769" algn="l"/>
                      <a:tab pos="3666294" algn="l"/>
                      <a:tab pos="4073821" algn="l"/>
                      <a:tab pos="4481346" algn="l"/>
                      <a:tab pos="4888873" algn="l"/>
                      <a:tab pos="5296398" algn="l"/>
                      <a:tab pos="5703925" algn="l"/>
                      <a:tab pos="6111450" algn="l"/>
                      <a:tab pos="6518977" algn="l"/>
                      <a:tab pos="6926502" algn="l"/>
                      <a:tab pos="7334029" algn="l"/>
                      <a:tab pos="7741554" algn="l"/>
                      <a:tab pos="8149081" algn="l"/>
                    </a:tabLst>
                  </a:pPr>
                  <a:r>
                    <a:rPr lang="it-IT" sz="1100" dirty="0" err="1">
                      <a:solidFill>
                        <a:srgbClr val="000000"/>
                      </a:solidFill>
                      <a:latin typeface="Calibri" pitchFamily="-100" charset="0"/>
                      <a:ea typeface="Microsoft YaHei" charset="0"/>
                      <a:cs typeface="Microsoft YaHei" charset="0"/>
                    </a:rPr>
                    <a:t>H</a:t>
                  </a:r>
                  <a:endParaRPr lang="it-IT" sz="11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endParaRPr>
                </a:p>
              </p:txBody>
            </p:sp>
            <p:sp>
              <p:nvSpPr>
                <p:cNvPr id="151599" name="Rectangle 69"/>
                <p:cNvSpPr>
                  <a:spLocks noChangeArrowheads="1"/>
                </p:cNvSpPr>
                <p:nvPr/>
              </p:nvSpPr>
              <p:spPr bwMode="auto">
                <a:xfrm>
                  <a:off x="3483" y="1758"/>
                  <a:ext cx="81" cy="17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tabLst>
                      <a:tab pos="0" algn="l"/>
                      <a:tab pos="406086" algn="l"/>
                      <a:tab pos="813612" algn="l"/>
                      <a:tab pos="1221138" algn="l"/>
                      <a:tab pos="1628664" algn="l"/>
                      <a:tab pos="2036190" algn="l"/>
                      <a:tab pos="2443717" algn="l"/>
                      <a:tab pos="2851242" algn="l"/>
                      <a:tab pos="3258769" algn="l"/>
                      <a:tab pos="3666294" algn="l"/>
                      <a:tab pos="4073821" algn="l"/>
                      <a:tab pos="4481346" algn="l"/>
                      <a:tab pos="4888873" algn="l"/>
                      <a:tab pos="5296398" algn="l"/>
                      <a:tab pos="5703925" algn="l"/>
                      <a:tab pos="6111450" algn="l"/>
                      <a:tab pos="6518977" algn="l"/>
                      <a:tab pos="6926502" algn="l"/>
                      <a:tab pos="7334029" algn="l"/>
                      <a:tab pos="7741554" algn="l"/>
                      <a:tab pos="8149081" algn="l"/>
                    </a:tabLst>
                  </a:pPr>
                  <a:r>
                    <a:rPr lang="it-IT" sz="1600" dirty="0" err="1">
                      <a:solidFill>
                        <a:srgbClr val="000000"/>
                      </a:solidFill>
                      <a:latin typeface="Calibri" pitchFamily="-100" charset="0"/>
                      <a:ea typeface="Microsoft YaHei" charset="0"/>
                      <a:cs typeface="Microsoft YaHei" charset="0"/>
                    </a:rPr>
                    <a:t>V</a:t>
                  </a:r>
                  <a:endParaRPr lang="it-IT" sz="16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endParaRPr>
                </a:p>
              </p:txBody>
            </p:sp>
            <p:sp>
              <p:nvSpPr>
                <p:cNvPr id="151600" name="Rectangle 70"/>
                <p:cNvSpPr>
                  <a:spLocks noChangeArrowheads="1"/>
                </p:cNvSpPr>
                <p:nvPr/>
              </p:nvSpPr>
              <p:spPr bwMode="auto">
                <a:xfrm>
                  <a:off x="3589" y="1851"/>
                  <a:ext cx="61" cy="118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tabLst>
                      <a:tab pos="0" algn="l"/>
                      <a:tab pos="406086" algn="l"/>
                      <a:tab pos="813612" algn="l"/>
                      <a:tab pos="1221138" algn="l"/>
                      <a:tab pos="1628664" algn="l"/>
                      <a:tab pos="2036190" algn="l"/>
                      <a:tab pos="2443717" algn="l"/>
                      <a:tab pos="2851242" algn="l"/>
                      <a:tab pos="3258769" algn="l"/>
                      <a:tab pos="3666294" algn="l"/>
                      <a:tab pos="4073821" algn="l"/>
                      <a:tab pos="4481346" algn="l"/>
                      <a:tab pos="4888873" algn="l"/>
                      <a:tab pos="5296398" algn="l"/>
                      <a:tab pos="5703925" algn="l"/>
                      <a:tab pos="6111450" algn="l"/>
                      <a:tab pos="6518977" algn="l"/>
                      <a:tab pos="6926502" algn="l"/>
                      <a:tab pos="7334029" algn="l"/>
                      <a:tab pos="7741554" algn="l"/>
                      <a:tab pos="8149081" algn="l"/>
                    </a:tabLst>
                  </a:pPr>
                  <a:r>
                    <a:rPr lang="it-IT" sz="1100" dirty="0" err="1">
                      <a:solidFill>
                        <a:srgbClr val="000000"/>
                      </a:solidFill>
                      <a:latin typeface="Calibri" pitchFamily="-100" charset="0"/>
                      <a:ea typeface="Microsoft YaHei" charset="0"/>
                      <a:cs typeface="Microsoft YaHei" charset="0"/>
                    </a:rPr>
                    <a:t>H</a:t>
                  </a:r>
                  <a:endParaRPr lang="it-IT" sz="11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endParaRPr>
                </a:p>
              </p:txBody>
            </p:sp>
          </p:grpSp>
        </p:grpSp>
        <p:grpSp>
          <p:nvGrpSpPr>
            <p:cNvPr id="12" name="Group 71"/>
            <p:cNvGrpSpPr>
              <a:grpSpLocks/>
            </p:cNvGrpSpPr>
            <p:nvPr/>
          </p:nvGrpSpPr>
          <p:grpSpPr bwMode="auto">
            <a:xfrm>
              <a:off x="4838" y="1726"/>
              <a:ext cx="1018" cy="285"/>
              <a:chOff x="4838" y="1726"/>
              <a:chExt cx="1018" cy="285"/>
            </a:xfrm>
          </p:grpSpPr>
          <p:sp>
            <p:nvSpPr>
              <p:cNvPr id="151575" name="Line 72"/>
              <p:cNvSpPr>
                <a:spLocks noChangeShapeType="1"/>
              </p:cNvSpPr>
              <p:nvPr/>
            </p:nvSpPr>
            <p:spPr bwMode="auto">
              <a:xfrm>
                <a:off x="4838" y="1726"/>
                <a:ext cx="942" cy="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1576" name="Rectangle 73"/>
              <p:cNvSpPr>
                <a:spLocks noChangeArrowheads="1"/>
              </p:cNvSpPr>
              <p:nvPr/>
            </p:nvSpPr>
            <p:spPr bwMode="auto">
              <a:xfrm>
                <a:off x="4859" y="1840"/>
                <a:ext cx="72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 err="1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5</a:t>
                </a:r>
                <a:endParaRPr lang="it-IT" sz="16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endParaRPr>
              </a:p>
            </p:txBody>
          </p:sp>
          <p:sp>
            <p:nvSpPr>
              <p:cNvPr id="151577" name="Rectangle 74"/>
              <p:cNvSpPr>
                <a:spLocks noChangeArrowheads="1"/>
              </p:cNvSpPr>
              <p:nvPr/>
            </p:nvSpPr>
            <p:spPr bwMode="auto">
              <a:xfrm>
                <a:off x="4947" y="1840"/>
                <a:ext cx="36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’</a:t>
                </a:r>
              </a:p>
            </p:txBody>
          </p:sp>
          <p:sp>
            <p:nvSpPr>
              <p:cNvPr id="151578" name="Rectangle 75"/>
              <p:cNvSpPr>
                <a:spLocks noChangeArrowheads="1"/>
              </p:cNvSpPr>
              <p:nvPr/>
            </p:nvSpPr>
            <p:spPr bwMode="auto">
              <a:xfrm>
                <a:off x="5733" y="1840"/>
                <a:ext cx="72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 err="1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3</a:t>
                </a:r>
                <a:endParaRPr lang="it-IT" sz="16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endParaRPr>
              </a:p>
            </p:txBody>
          </p:sp>
          <p:sp>
            <p:nvSpPr>
              <p:cNvPr id="151579" name="Rectangle 76"/>
              <p:cNvSpPr>
                <a:spLocks noChangeArrowheads="1"/>
              </p:cNvSpPr>
              <p:nvPr/>
            </p:nvSpPr>
            <p:spPr bwMode="auto">
              <a:xfrm>
                <a:off x="5820" y="1840"/>
                <a:ext cx="36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’</a:t>
                </a:r>
              </a:p>
            </p:txBody>
          </p:sp>
          <p:sp>
            <p:nvSpPr>
              <p:cNvPr id="151580" name="Line 77"/>
              <p:cNvSpPr>
                <a:spLocks noChangeShapeType="1"/>
              </p:cNvSpPr>
              <p:nvPr/>
            </p:nvSpPr>
            <p:spPr bwMode="auto">
              <a:xfrm>
                <a:off x="4838" y="1726"/>
                <a:ext cx="942" cy="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1581" name="Rectangle 78"/>
              <p:cNvSpPr>
                <a:spLocks noChangeArrowheads="1"/>
              </p:cNvSpPr>
              <p:nvPr/>
            </p:nvSpPr>
            <p:spPr bwMode="auto">
              <a:xfrm>
                <a:off x="4947" y="1840"/>
                <a:ext cx="36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’</a:t>
                </a:r>
              </a:p>
            </p:txBody>
          </p:sp>
          <p:sp>
            <p:nvSpPr>
              <p:cNvPr id="151582" name="Rectangle 79"/>
              <p:cNvSpPr>
                <a:spLocks noChangeArrowheads="1"/>
              </p:cNvSpPr>
              <p:nvPr/>
            </p:nvSpPr>
            <p:spPr bwMode="auto">
              <a:xfrm>
                <a:off x="5820" y="1840"/>
                <a:ext cx="36" cy="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sz="16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’</a:t>
                </a:r>
              </a:p>
            </p:txBody>
          </p:sp>
          <p:grpSp>
            <p:nvGrpSpPr>
              <p:cNvPr id="13" name="Group 80"/>
              <p:cNvGrpSpPr>
                <a:grpSpLocks/>
              </p:cNvGrpSpPr>
              <p:nvPr/>
            </p:nvGrpSpPr>
            <p:grpSpPr bwMode="auto">
              <a:xfrm>
                <a:off x="5256" y="1752"/>
                <a:ext cx="146" cy="210"/>
                <a:chOff x="5256" y="1752"/>
                <a:chExt cx="146" cy="210"/>
              </a:xfrm>
            </p:grpSpPr>
            <p:sp>
              <p:nvSpPr>
                <p:cNvPr id="151584" name="Rectangle 81"/>
                <p:cNvSpPr>
                  <a:spLocks noChangeArrowheads="1"/>
                </p:cNvSpPr>
                <p:nvPr/>
              </p:nvSpPr>
              <p:spPr bwMode="auto">
                <a:xfrm>
                  <a:off x="5256" y="1752"/>
                  <a:ext cx="81" cy="17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tabLst>
                      <a:tab pos="0" algn="l"/>
                      <a:tab pos="406086" algn="l"/>
                      <a:tab pos="813612" algn="l"/>
                      <a:tab pos="1221138" algn="l"/>
                      <a:tab pos="1628664" algn="l"/>
                      <a:tab pos="2036190" algn="l"/>
                      <a:tab pos="2443717" algn="l"/>
                      <a:tab pos="2851242" algn="l"/>
                      <a:tab pos="3258769" algn="l"/>
                      <a:tab pos="3666294" algn="l"/>
                      <a:tab pos="4073821" algn="l"/>
                      <a:tab pos="4481346" algn="l"/>
                      <a:tab pos="4888873" algn="l"/>
                      <a:tab pos="5296398" algn="l"/>
                      <a:tab pos="5703925" algn="l"/>
                      <a:tab pos="6111450" algn="l"/>
                      <a:tab pos="6518977" algn="l"/>
                      <a:tab pos="6926502" algn="l"/>
                      <a:tab pos="7334029" algn="l"/>
                      <a:tab pos="7741554" algn="l"/>
                      <a:tab pos="8149081" algn="l"/>
                    </a:tabLst>
                  </a:pPr>
                  <a:r>
                    <a:rPr lang="it-IT" sz="1600" dirty="0" err="1">
                      <a:solidFill>
                        <a:srgbClr val="000000"/>
                      </a:solidFill>
                      <a:latin typeface="Calibri" pitchFamily="-100" charset="0"/>
                      <a:ea typeface="Microsoft YaHei" charset="0"/>
                      <a:cs typeface="Microsoft YaHei" charset="0"/>
                    </a:rPr>
                    <a:t>V</a:t>
                  </a:r>
                  <a:endParaRPr lang="it-IT" sz="16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endParaRPr>
                </a:p>
              </p:txBody>
            </p:sp>
            <p:sp>
              <p:nvSpPr>
                <p:cNvPr id="151585" name="Rectangle 82"/>
                <p:cNvSpPr>
                  <a:spLocks noChangeArrowheads="1"/>
                </p:cNvSpPr>
                <p:nvPr/>
              </p:nvSpPr>
              <p:spPr bwMode="auto">
                <a:xfrm>
                  <a:off x="5361" y="1844"/>
                  <a:ext cx="41" cy="118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tabLst>
                      <a:tab pos="0" algn="l"/>
                      <a:tab pos="406086" algn="l"/>
                      <a:tab pos="813612" algn="l"/>
                      <a:tab pos="1221138" algn="l"/>
                      <a:tab pos="1628664" algn="l"/>
                      <a:tab pos="2036190" algn="l"/>
                      <a:tab pos="2443717" algn="l"/>
                      <a:tab pos="2851242" algn="l"/>
                      <a:tab pos="3258769" algn="l"/>
                      <a:tab pos="3666294" algn="l"/>
                      <a:tab pos="4073821" algn="l"/>
                      <a:tab pos="4481346" algn="l"/>
                      <a:tab pos="4888873" algn="l"/>
                      <a:tab pos="5296398" algn="l"/>
                      <a:tab pos="5703925" algn="l"/>
                      <a:tab pos="6111450" algn="l"/>
                      <a:tab pos="6518977" algn="l"/>
                      <a:tab pos="6926502" algn="l"/>
                      <a:tab pos="7334029" algn="l"/>
                      <a:tab pos="7741554" algn="l"/>
                      <a:tab pos="8149081" algn="l"/>
                    </a:tabLst>
                  </a:pPr>
                  <a:r>
                    <a:rPr lang="it-IT" sz="1100" dirty="0" err="1">
                      <a:solidFill>
                        <a:srgbClr val="000000"/>
                      </a:solidFill>
                      <a:latin typeface="Calibri" pitchFamily="-100" charset="0"/>
                      <a:ea typeface="Microsoft YaHei" charset="0"/>
                      <a:cs typeface="Microsoft YaHei" charset="0"/>
                    </a:rPr>
                    <a:t>L</a:t>
                  </a:r>
                  <a:endParaRPr lang="it-IT" sz="11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endParaRPr>
                </a:p>
              </p:txBody>
            </p:sp>
            <p:sp>
              <p:nvSpPr>
                <p:cNvPr id="151586" name="Rectangle 83"/>
                <p:cNvSpPr>
                  <a:spLocks noChangeArrowheads="1"/>
                </p:cNvSpPr>
                <p:nvPr/>
              </p:nvSpPr>
              <p:spPr bwMode="auto">
                <a:xfrm>
                  <a:off x="5256" y="1752"/>
                  <a:ext cx="81" cy="17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tabLst>
                      <a:tab pos="0" algn="l"/>
                      <a:tab pos="406086" algn="l"/>
                      <a:tab pos="813612" algn="l"/>
                      <a:tab pos="1221138" algn="l"/>
                      <a:tab pos="1628664" algn="l"/>
                      <a:tab pos="2036190" algn="l"/>
                      <a:tab pos="2443717" algn="l"/>
                      <a:tab pos="2851242" algn="l"/>
                      <a:tab pos="3258769" algn="l"/>
                      <a:tab pos="3666294" algn="l"/>
                      <a:tab pos="4073821" algn="l"/>
                      <a:tab pos="4481346" algn="l"/>
                      <a:tab pos="4888873" algn="l"/>
                      <a:tab pos="5296398" algn="l"/>
                      <a:tab pos="5703925" algn="l"/>
                      <a:tab pos="6111450" algn="l"/>
                      <a:tab pos="6518977" algn="l"/>
                      <a:tab pos="6926502" algn="l"/>
                      <a:tab pos="7334029" algn="l"/>
                      <a:tab pos="7741554" algn="l"/>
                      <a:tab pos="8149081" algn="l"/>
                    </a:tabLst>
                  </a:pPr>
                  <a:r>
                    <a:rPr lang="it-IT" sz="1600" dirty="0" err="1">
                      <a:solidFill>
                        <a:srgbClr val="000000"/>
                      </a:solidFill>
                      <a:latin typeface="Calibri" pitchFamily="-100" charset="0"/>
                      <a:ea typeface="Microsoft YaHei" charset="0"/>
                      <a:cs typeface="Microsoft YaHei" charset="0"/>
                    </a:rPr>
                    <a:t>V</a:t>
                  </a:r>
                  <a:endParaRPr lang="it-IT" sz="16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endParaRPr>
                </a:p>
              </p:txBody>
            </p:sp>
            <p:sp>
              <p:nvSpPr>
                <p:cNvPr id="151587" name="Rectangle 84"/>
                <p:cNvSpPr>
                  <a:spLocks noChangeArrowheads="1"/>
                </p:cNvSpPr>
                <p:nvPr/>
              </p:nvSpPr>
              <p:spPr bwMode="auto">
                <a:xfrm>
                  <a:off x="5361" y="1844"/>
                  <a:ext cx="41" cy="118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tabLst>
                      <a:tab pos="0" algn="l"/>
                      <a:tab pos="406086" algn="l"/>
                      <a:tab pos="813612" algn="l"/>
                      <a:tab pos="1221138" algn="l"/>
                      <a:tab pos="1628664" algn="l"/>
                      <a:tab pos="2036190" algn="l"/>
                      <a:tab pos="2443717" algn="l"/>
                      <a:tab pos="2851242" algn="l"/>
                      <a:tab pos="3258769" algn="l"/>
                      <a:tab pos="3666294" algn="l"/>
                      <a:tab pos="4073821" algn="l"/>
                      <a:tab pos="4481346" algn="l"/>
                      <a:tab pos="4888873" algn="l"/>
                      <a:tab pos="5296398" algn="l"/>
                      <a:tab pos="5703925" algn="l"/>
                      <a:tab pos="6111450" algn="l"/>
                      <a:tab pos="6518977" algn="l"/>
                      <a:tab pos="6926502" algn="l"/>
                      <a:tab pos="7334029" algn="l"/>
                      <a:tab pos="7741554" algn="l"/>
                      <a:tab pos="8149081" algn="l"/>
                    </a:tabLst>
                  </a:pPr>
                  <a:r>
                    <a:rPr lang="it-IT" sz="1100" dirty="0" err="1">
                      <a:solidFill>
                        <a:srgbClr val="000000"/>
                      </a:solidFill>
                      <a:latin typeface="Calibri" pitchFamily="-100" charset="0"/>
                      <a:ea typeface="Microsoft YaHei" charset="0"/>
                      <a:cs typeface="Microsoft YaHei" charset="0"/>
                    </a:rPr>
                    <a:t>L</a:t>
                  </a:r>
                  <a:endParaRPr lang="it-IT" sz="1100" dirty="0">
                    <a:solidFill>
                      <a:srgbClr val="000000"/>
                    </a:solidFill>
                    <a:latin typeface="Calibri" pitchFamily="-100" charset="0"/>
                    <a:ea typeface="Microsoft YaHei" charset="0"/>
                    <a:cs typeface="Microsoft YaHei" charset="0"/>
                  </a:endParaRPr>
                </a:p>
              </p:txBody>
            </p:sp>
          </p:grpSp>
        </p:grpSp>
        <p:sp>
          <p:nvSpPr>
            <p:cNvPr id="151574" name="Line 85"/>
            <p:cNvSpPr>
              <a:spLocks noChangeShapeType="1"/>
            </p:cNvSpPr>
            <p:nvPr/>
          </p:nvSpPr>
          <p:spPr bwMode="auto">
            <a:xfrm>
              <a:off x="4105" y="1721"/>
              <a:ext cx="727" cy="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14" name="Group 86"/>
          <p:cNvGrpSpPr>
            <a:grpSpLocks/>
          </p:cNvGrpSpPr>
          <p:nvPr/>
        </p:nvGrpSpPr>
        <p:grpSpPr bwMode="auto">
          <a:xfrm>
            <a:off x="3241920" y="2929268"/>
            <a:ext cx="5401440" cy="3542772"/>
            <a:chOff x="1193" y="2034"/>
            <a:chExt cx="3751" cy="2460"/>
          </a:xfrm>
        </p:grpSpPr>
        <p:pic>
          <p:nvPicPr>
            <p:cNvPr id="151570" name="Picture 8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93" y="2034"/>
              <a:ext cx="3751" cy="24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51571" name="Rectangle 88"/>
            <p:cNvSpPr>
              <a:spLocks noChangeArrowheads="1"/>
            </p:cNvSpPr>
            <p:nvPr/>
          </p:nvSpPr>
          <p:spPr bwMode="auto">
            <a:xfrm>
              <a:off x="4275" y="2975"/>
              <a:ext cx="546" cy="234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600" b="1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scFV</a:t>
              </a:r>
              <a:endParaRPr lang="it-IT" sz="16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7658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 -6 -0.03055 L 2.22222 -6 -0.11805">
                                      <p:cBhvr additive="repl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8" presetID="42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 -6 0.02639 L -1.66667 -6 0.0875">
                                      <p:cBhvr additive="repl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2560" cy="114204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400" b="1" i="1" dirty="0"/>
              <a:t>in vivo vs. in vitro</a:t>
            </a:r>
            <a:r>
              <a:rPr lang="en-US" sz="2400" b="1" dirty="0"/>
              <a:t> diversity</a:t>
            </a:r>
          </a:p>
        </p:txBody>
      </p:sp>
      <p:sp>
        <p:nvSpPr>
          <p:cNvPr id="153603" name="Text Box 2"/>
          <p:cNvSpPr txBox="1">
            <a:spLocks noChangeArrowheads="1"/>
          </p:cNvSpPr>
          <p:nvPr/>
        </p:nvSpPr>
        <p:spPr bwMode="auto">
          <a:xfrm>
            <a:off x="7248000" y="5433692"/>
            <a:ext cx="2630880" cy="37861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algn="just">
              <a:spcBef>
                <a:spcPts val="579"/>
              </a:spcBef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-100" charset="0"/>
              </a:rPr>
              <a:t>10</a:t>
            </a:r>
            <a:r>
              <a:rPr lang="en-US" b="1" baseline="30000" dirty="0">
                <a:solidFill>
                  <a:srgbClr val="000000"/>
                </a:solidFill>
                <a:latin typeface="Calibri" pitchFamily="-100" charset="0"/>
              </a:rPr>
              <a:t>9</a:t>
            </a:r>
            <a:r>
              <a:rPr lang="en-US" b="1" dirty="0">
                <a:solidFill>
                  <a:srgbClr val="000000"/>
                </a:solidFill>
                <a:latin typeface="Calibri" pitchFamily="-100" charset="0"/>
              </a:rPr>
              <a:t>-10</a:t>
            </a:r>
            <a:r>
              <a:rPr lang="en-US" b="1" baseline="30000" dirty="0">
                <a:solidFill>
                  <a:srgbClr val="000000"/>
                </a:solidFill>
                <a:latin typeface="Calibri" pitchFamily="-100" charset="0"/>
              </a:rPr>
              <a:t>11</a:t>
            </a:r>
            <a:r>
              <a:rPr lang="en-US" sz="2200" dirty="0">
                <a:solidFill>
                  <a:srgbClr val="000000"/>
                </a:solidFill>
                <a:latin typeface="Calibri" pitchFamily="-100" charset="0"/>
              </a:rPr>
              <a:t>  </a:t>
            </a:r>
            <a:r>
              <a:rPr lang="en-US" sz="2500" b="1" dirty="0" err="1">
                <a:solidFill>
                  <a:srgbClr val="000000"/>
                </a:solidFill>
                <a:latin typeface="Calibri" pitchFamily="-100" charset="0"/>
              </a:rPr>
              <a:t>ScFv</a:t>
            </a:r>
            <a:endParaRPr lang="en-US" sz="2500" b="1" dirty="0">
              <a:solidFill>
                <a:srgbClr val="000000"/>
              </a:solidFill>
              <a:latin typeface="Calibri" pitchFamily="-100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48000" y="1742584"/>
            <a:ext cx="4174560" cy="3306587"/>
            <a:chOff x="225" y="1210"/>
            <a:chExt cx="2899" cy="2296"/>
          </a:xfrm>
        </p:grpSpPr>
        <p:pic>
          <p:nvPicPr>
            <p:cNvPr id="15361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5" y="1210"/>
              <a:ext cx="2899" cy="4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53615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" y="1741"/>
              <a:ext cx="1863" cy="4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53616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51" y="3169"/>
              <a:ext cx="616" cy="3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cxnSp>
          <p:nvCxnSpPr>
            <p:cNvPr id="153617" name="AutoShape 7"/>
            <p:cNvCxnSpPr>
              <a:cxnSpLocks noChangeShapeType="1"/>
            </p:cNvCxnSpPr>
            <p:nvPr/>
          </p:nvCxnSpPr>
          <p:spPr bwMode="auto">
            <a:xfrm rot="5400000">
              <a:off x="1337" y="3033"/>
              <a:ext cx="285" cy="2"/>
            </a:xfrm>
            <a:prstGeom prst="bentConnector3">
              <a:avLst>
                <a:gd name="adj1" fmla="val 50037"/>
              </a:avLst>
            </a:prstGeom>
            <a:noFill/>
            <a:ln w="2844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53618" name="AutoShape 8"/>
            <p:cNvCxnSpPr>
              <a:cxnSpLocks noChangeShapeType="1"/>
            </p:cNvCxnSpPr>
            <p:nvPr/>
          </p:nvCxnSpPr>
          <p:spPr bwMode="auto">
            <a:xfrm rot="10800000">
              <a:off x="1140" y="2986"/>
              <a:ext cx="343" cy="2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pic>
          <p:nvPicPr>
            <p:cNvPr id="153619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53" y="2913"/>
              <a:ext cx="359" cy="1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53620" name="Picture 1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07" y="2398"/>
              <a:ext cx="641" cy="4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cxnSp>
          <p:nvCxnSpPr>
            <p:cNvPr id="153621" name="AutoShape 11"/>
            <p:cNvCxnSpPr>
              <a:cxnSpLocks noChangeShapeType="1"/>
            </p:cNvCxnSpPr>
            <p:nvPr/>
          </p:nvCxnSpPr>
          <p:spPr bwMode="auto">
            <a:xfrm rot="16200000" flipH="1">
              <a:off x="1389" y="2318"/>
              <a:ext cx="185" cy="7"/>
            </a:xfrm>
            <a:prstGeom prst="bentConnector3">
              <a:avLst>
                <a:gd name="adj1" fmla="val 50060"/>
              </a:avLst>
            </a:prstGeom>
            <a:noFill/>
            <a:ln w="2844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53622" name="Line 12"/>
            <p:cNvSpPr>
              <a:spLocks noChangeShapeType="1"/>
            </p:cNvSpPr>
            <p:nvPr/>
          </p:nvSpPr>
          <p:spPr bwMode="auto">
            <a:xfrm flipH="1">
              <a:off x="1419" y="1462"/>
              <a:ext cx="1072" cy="42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3623" name="Line 13"/>
            <p:cNvSpPr>
              <a:spLocks noChangeShapeType="1"/>
            </p:cNvSpPr>
            <p:nvPr/>
          </p:nvSpPr>
          <p:spPr bwMode="auto">
            <a:xfrm>
              <a:off x="1345" y="1460"/>
              <a:ext cx="47" cy="42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53605" name="Rectangle 14"/>
          <p:cNvSpPr>
            <a:spLocks noChangeArrowheads="1"/>
          </p:cNvSpPr>
          <p:nvPr/>
        </p:nvSpPr>
        <p:spPr bwMode="auto">
          <a:xfrm>
            <a:off x="1741441" y="5161502"/>
            <a:ext cx="3993120" cy="95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2500" i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in vivo </a:t>
            </a:r>
            <a:r>
              <a:rPr lang="it-IT" sz="25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immune system </a:t>
            </a:r>
            <a:r>
              <a:rPr lang="it-IT" sz="28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10</a:t>
            </a:r>
            <a:r>
              <a:rPr lang="it-IT" sz="2800" b="1" baseline="300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8</a:t>
            </a:r>
            <a:r>
              <a:rPr lang="it-IT" sz="3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5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different</a:t>
            </a:r>
            <a:r>
              <a:rPr lang="it-IT" sz="25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5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antibodies</a:t>
            </a:r>
            <a:endParaRPr lang="it-IT" sz="2500" dirty="0">
              <a:solidFill>
                <a:srgbClr val="000000"/>
              </a:solidFill>
              <a:latin typeface="Calibri" pitchFamily="-100" charset="0"/>
              <a:ea typeface="Microsoft YaHei" charset="0"/>
              <a:cs typeface="Microsoft YaHei" charset="0"/>
            </a:endParaRPr>
          </a:p>
        </p:txBody>
      </p:sp>
      <p:cxnSp>
        <p:nvCxnSpPr>
          <p:cNvPr id="153606" name="AutoShape 15"/>
          <p:cNvCxnSpPr>
            <a:cxnSpLocks noChangeShapeType="1"/>
          </p:cNvCxnSpPr>
          <p:nvPr/>
        </p:nvCxnSpPr>
        <p:spPr bwMode="auto">
          <a:xfrm>
            <a:off x="1879680" y="1009546"/>
            <a:ext cx="7804800" cy="5029008"/>
          </a:xfrm>
          <a:prstGeom prst="bentConnector3">
            <a:avLst>
              <a:gd name="adj1" fmla="val 50000"/>
            </a:avLst>
          </a:prstGeom>
          <a:noFill/>
          <a:ln w="38160">
            <a:solidFill>
              <a:srgbClr val="4A7EBB"/>
            </a:solidFill>
            <a:round/>
            <a:headEnd/>
            <a:tailEnd/>
          </a:ln>
        </p:spPr>
      </p:cxnSp>
      <p:pic>
        <p:nvPicPr>
          <p:cNvPr id="153607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82560" y="1195327"/>
            <a:ext cx="4177440" cy="41778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08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99040" y="3796239"/>
            <a:ext cx="214560" cy="2462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09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77600" y="4173559"/>
            <a:ext cx="230400" cy="2635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10" name="Picture 1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75361" y="3184176"/>
            <a:ext cx="214560" cy="2462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11" name="Picture 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64000" y="3470765"/>
            <a:ext cx="214560" cy="2462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12" name="Picture 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64000" y="3835124"/>
            <a:ext cx="230400" cy="2635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13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57281" y="3470765"/>
            <a:ext cx="214560" cy="2462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31358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92001" y="0"/>
            <a:ext cx="8228160" cy="1142040"/>
          </a:xfrm>
        </p:spPr>
        <p:txBody>
          <a:bodyPr/>
          <a:lstStyle/>
          <a:p>
            <a:pPr algn="ctr">
              <a:lnSpc>
                <a:spcPct val="100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4000" dirty="0"/>
              <a:t>From where to isolate VH and VL?</a:t>
            </a: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907040" y="1196766"/>
            <a:ext cx="8352000" cy="188293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0820" rIns="81639" bIns="40820">
            <a:prstTxWarp prst="textNoShape">
              <a:avLst/>
            </a:prstTxWarp>
            <a:spAutoFit/>
          </a:bodyPr>
          <a:lstStyle/>
          <a:p>
            <a:pPr marL="259204" indent="-257764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it-IT" sz="25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Immunised</a:t>
            </a:r>
            <a:r>
              <a:rPr lang="it-IT" sz="25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5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library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: </a:t>
            </a:r>
          </a:p>
          <a:p>
            <a:pPr marL="259204" indent="-257764">
              <a:buClr>
                <a:srgbClr val="1F497D"/>
              </a:buClr>
              <a:buSzPct val="45000"/>
              <a:buFont typeface="Arial" pitchFamily="-100" charset="0"/>
              <a:buChar char="•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VH and VL are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isolated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from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B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cells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of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an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immunised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animal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or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humans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.</a:t>
            </a:r>
          </a:p>
          <a:p>
            <a:pPr marL="311045" indent="-309605">
              <a:buClr>
                <a:srgbClr val="1F497D"/>
              </a:buClr>
              <a:buSzPct val="45000"/>
              <a:buFont typeface="Arial" pitchFamily="-100" charset="0"/>
              <a:buChar char="•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Suitable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for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difficult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antigens</a:t>
            </a:r>
          </a:p>
          <a:p>
            <a:pPr marL="259204" indent="-257764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it-IT" sz="2200" dirty="0">
              <a:solidFill>
                <a:srgbClr val="000000"/>
              </a:solidFill>
              <a:latin typeface="Calibri" pitchFamily="-100" charset="0"/>
              <a:ea typeface="Microsoft YaHei" charset="0"/>
              <a:cs typeface="Microsoft YaHei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904160" y="4441428"/>
            <a:ext cx="8352000" cy="185215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0820" rIns="81639" bIns="40820">
            <a:prstTxWarp prst="textNoShape">
              <a:avLst/>
            </a:prstTxWarp>
            <a:spAutoFit/>
          </a:bodyPr>
          <a:lstStyle/>
          <a:p>
            <a:pPr marL="259204" indent="-257764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it-IT" sz="25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Naive</a:t>
            </a:r>
            <a:r>
              <a:rPr lang="it-IT" sz="25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5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library</a:t>
            </a:r>
            <a:r>
              <a:rPr lang="it-IT" sz="25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/</a:t>
            </a:r>
            <a:r>
              <a:rPr lang="it-IT" sz="25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germline</a:t>
            </a:r>
            <a:r>
              <a:rPr lang="it-IT" sz="25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5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library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: </a:t>
            </a:r>
          </a:p>
          <a:p>
            <a:pPr marL="259204" indent="-257764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it-IT" sz="2200" dirty="0">
              <a:solidFill>
                <a:srgbClr val="000000"/>
              </a:solidFill>
              <a:latin typeface="Calibri" pitchFamily="-100" charset="0"/>
              <a:ea typeface="Microsoft YaHei" charset="0"/>
              <a:cs typeface="Microsoft YaHei" charset="0"/>
            </a:endParaRPr>
          </a:p>
          <a:p>
            <a:pPr marL="259204" indent="-257764">
              <a:buClr>
                <a:srgbClr val="1F497D"/>
              </a:buClr>
              <a:buSzPct val="45000"/>
              <a:buFont typeface="Arial" pitchFamily="-100" charset="0"/>
              <a:buChar char="•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VH and VL are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isolated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from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healty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2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human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donors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and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randomly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combined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.</a:t>
            </a:r>
          </a:p>
          <a:p>
            <a:pPr marL="311045" indent="-309605">
              <a:buClr>
                <a:srgbClr val="1F497D"/>
              </a:buClr>
              <a:buSzPct val="45000"/>
              <a:buFont typeface="Arial" pitchFamily="-100" charset="0"/>
              <a:buChar char="•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Suitable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for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almost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all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antigens </a:t>
            </a:r>
          </a:p>
        </p:txBody>
      </p:sp>
      <p:pic>
        <p:nvPicPr>
          <p:cNvPr id="15565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2480" y="3284986"/>
            <a:ext cx="2252160" cy="11967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565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3200" y="2129985"/>
            <a:ext cx="2256480" cy="22855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38726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0001" y="404684"/>
            <a:ext cx="4536000" cy="5747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6953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AutoShape 1"/>
          <p:cNvSpPr>
            <a:spLocks noChangeArrowheads="1"/>
          </p:cNvSpPr>
          <p:nvPr/>
        </p:nvSpPr>
        <p:spPr bwMode="auto">
          <a:xfrm>
            <a:off x="3218881" y="2819818"/>
            <a:ext cx="3568320" cy="67255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9747" name="AutoShape 2"/>
          <p:cNvSpPr>
            <a:spLocks noChangeArrowheads="1"/>
          </p:cNvSpPr>
          <p:nvPr/>
        </p:nvSpPr>
        <p:spPr bwMode="auto">
          <a:xfrm>
            <a:off x="2991360" y="2590833"/>
            <a:ext cx="4024800" cy="1130518"/>
          </a:xfrm>
          <a:prstGeom prst="roundRect">
            <a:avLst>
              <a:gd name="adj" fmla="val 16667"/>
            </a:avLst>
          </a:prstGeom>
          <a:noFill/>
          <a:ln w="1260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9748" name="Rectangle 3"/>
          <p:cNvSpPr>
            <a:spLocks noChangeArrowheads="1"/>
          </p:cNvSpPr>
          <p:nvPr/>
        </p:nvSpPr>
        <p:spPr bwMode="auto">
          <a:xfrm>
            <a:off x="1980481" y="201623"/>
            <a:ext cx="8228160" cy="1283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29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Phage</a:t>
            </a:r>
            <a:r>
              <a:rPr lang="it-IT" sz="29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Display</a:t>
            </a:r>
          </a:p>
        </p:txBody>
      </p:sp>
      <p:sp>
        <p:nvSpPr>
          <p:cNvPr id="159749" name="Rectangle 4"/>
          <p:cNvSpPr>
            <a:spLocks noChangeArrowheads="1"/>
          </p:cNvSpPr>
          <p:nvPr/>
        </p:nvSpPr>
        <p:spPr bwMode="auto">
          <a:xfrm>
            <a:off x="4982881" y="2595153"/>
            <a:ext cx="1248480" cy="218903"/>
          </a:xfrm>
          <a:prstGeom prst="rect">
            <a:avLst/>
          </a:pr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9750" name="Rectangle 5"/>
          <p:cNvSpPr>
            <a:spLocks noChangeArrowheads="1"/>
          </p:cNvSpPr>
          <p:nvPr/>
        </p:nvSpPr>
        <p:spPr bwMode="auto">
          <a:xfrm>
            <a:off x="3296640" y="2981114"/>
            <a:ext cx="3494880" cy="359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M13</a:t>
            </a:r>
          </a:p>
        </p:txBody>
      </p:sp>
      <p:sp>
        <p:nvSpPr>
          <p:cNvPr id="159751" name="Rectangle 6"/>
          <p:cNvSpPr>
            <a:spLocks noChangeArrowheads="1"/>
          </p:cNvSpPr>
          <p:nvPr/>
        </p:nvSpPr>
        <p:spPr bwMode="auto">
          <a:xfrm>
            <a:off x="5026081" y="2609555"/>
            <a:ext cx="1162080" cy="2289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  <a:spAutoFit/>
          </a:bodyPr>
          <a:lstStyle/>
          <a:p>
            <a:pPr algn="ctr">
              <a:lnSpc>
                <a:spcPct val="6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3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Protein</a:t>
            </a:r>
            <a:r>
              <a:rPr lang="it-IT" sz="13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PIII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509440" y="1252933"/>
            <a:ext cx="1409760" cy="217463"/>
            <a:chOff x="4851" y="870"/>
            <a:chExt cx="979" cy="151"/>
          </a:xfrm>
        </p:grpSpPr>
        <p:sp>
          <p:nvSpPr>
            <p:cNvPr id="159782" name="Rectangle 8"/>
            <p:cNvSpPr>
              <a:spLocks noChangeArrowheads="1"/>
            </p:cNvSpPr>
            <p:nvPr/>
          </p:nvSpPr>
          <p:spPr bwMode="auto">
            <a:xfrm>
              <a:off x="4851" y="870"/>
              <a:ext cx="344" cy="151"/>
            </a:xfrm>
            <a:prstGeom prst="rect">
              <a:avLst/>
            </a:prstGeom>
            <a:solidFill>
              <a:srgbClr val="CC0099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9783" name="Rectangle 9"/>
            <p:cNvSpPr>
              <a:spLocks noChangeArrowheads="1"/>
            </p:cNvSpPr>
            <p:nvPr/>
          </p:nvSpPr>
          <p:spPr bwMode="auto">
            <a:xfrm>
              <a:off x="5486" y="870"/>
              <a:ext cx="344" cy="151"/>
            </a:xfrm>
            <a:prstGeom prst="rect">
              <a:avLst/>
            </a:prstGeom>
            <a:solidFill>
              <a:srgbClr val="4F81BD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9784" name="Rectangle 10"/>
            <p:cNvSpPr>
              <a:spLocks noChangeArrowheads="1"/>
            </p:cNvSpPr>
            <p:nvPr/>
          </p:nvSpPr>
          <p:spPr bwMode="auto">
            <a:xfrm>
              <a:off x="5194" y="870"/>
              <a:ext cx="296" cy="151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59753" name="Rectangle 11"/>
          <p:cNvSpPr>
            <a:spLocks noChangeArrowheads="1"/>
          </p:cNvSpPr>
          <p:nvPr/>
        </p:nvSpPr>
        <p:spPr bwMode="auto">
          <a:xfrm>
            <a:off x="8348160" y="1183805"/>
            <a:ext cx="1634400" cy="364359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9754" name="Rectangle 12"/>
          <p:cNvSpPr>
            <a:spLocks noChangeArrowheads="1"/>
          </p:cNvSpPr>
          <p:nvPr/>
        </p:nvSpPr>
        <p:spPr bwMode="auto">
          <a:xfrm>
            <a:off x="2314561" y="4704976"/>
            <a:ext cx="7381440" cy="758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966" tIns="40166" rIns="81966" bIns="40166">
            <a:prstTxWarp prst="textNoShape">
              <a:avLst/>
            </a:prstTxWarp>
            <a:spAutoFit/>
          </a:bodyPr>
          <a:lstStyle/>
          <a:p>
            <a:pPr algn="just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Scfv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are “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exposed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” on M13’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s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capsid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by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200" i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in frame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fusion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to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PIII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protein</a:t>
            </a:r>
            <a:endParaRPr lang="it-IT" sz="2200" dirty="0">
              <a:solidFill>
                <a:srgbClr val="000000"/>
              </a:solidFill>
              <a:latin typeface="Calibri" pitchFamily="-100" charset="0"/>
              <a:ea typeface="Microsoft YaHei" charset="0"/>
              <a:cs typeface="Microsoft YaHei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241120" y="1021069"/>
            <a:ext cx="1621440" cy="541497"/>
            <a:chOff x="498" y="709"/>
            <a:chExt cx="1126" cy="376"/>
          </a:xfrm>
        </p:grpSpPr>
        <p:sp>
          <p:nvSpPr>
            <p:cNvPr id="159757" name="Rectangle 14"/>
            <p:cNvSpPr>
              <a:spLocks noChangeArrowheads="1"/>
            </p:cNvSpPr>
            <p:nvPr/>
          </p:nvSpPr>
          <p:spPr bwMode="auto">
            <a:xfrm>
              <a:off x="498" y="937"/>
              <a:ext cx="475" cy="138"/>
            </a:xfrm>
            <a:prstGeom prst="rect">
              <a:avLst/>
            </a:prstGeom>
            <a:solidFill>
              <a:srgbClr val="009688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9758" name="Rectangle 15"/>
            <p:cNvSpPr>
              <a:spLocks noChangeArrowheads="1"/>
            </p:cNvSpPr>
            <p:nvPr/>
          </p:nvSpPr>
          <p:spPr bwMode="auto">
            <a:xfrm>
              <a:off x="498" y="937"/>
              <a:ext cx="475" cy="138"/>
            </a:xfrm>
            <a:prstGeom prst="rect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9759" name="Rectangle 16"/>
            <p:cNvSpPr>
              <a:spLocks noChangeArrowheads="1"/>
            </p:cNvSpPr>
            <p:nvPr/>
          </p:nvSpPr>
          <p:spPr bwMode="auto">
            <a:xfrm>
              <a:off x="625" y="709"/>
              <a:ext cx="79" cy="1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6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V</a:t>
              </a:r>
              <a:endParaRPr lang="it-IT" sz="16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59760" name="Rectangle 17"/>
            <p:cNvSpPr>
              <a:spLocks noChangeArrowheads="1"/>
            </p:cNvSpPr>
            <p:nvPr/>
          </p:nvSpPr>
          <p:spPr bwMode="auto">
            <a:xfrm>
              <a:off x="730" y="803"/>
              <a:ext cx="56" cy="1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1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H</a:t>
              </a:r>
              <a:endParaRPr lang="it-IT" sz="11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59761" name="Rectangle 18"/>
            <p:cNvSpPr>
              <a:spLocks noChangeArrowheads="1"/>
            </p:cNvSpPr>
            <p:nvPr/>
          </p:nvSpPr>
          <p:spPr bwMode="auto">
            <a:xfrm>
              <a:off x="1149" y="937"/>
              <a:ext cx="475" cy="138"/>
            </a:xfrm>
            <a:prstGeom prst="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9762" name="Rectangle 19"/>
            <p:cNvSpPr>
              <a:spLocks noChangeArrowheads="1"/>
            </p:cNvSpPr>
            <p:nvPr/>
          </p:nvSpPr>
          <p:spPr bwMode="auto">
            <a:xfrm>
              <a:off x="1149" y="937"/>
              <a:ext cx="475" cy="138"/>
            </a:xfrm>
            <a:prstGeom prst="rect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9763" name="Rectangle 20"/>
            <p:cNvSpPr>
              <a:spLocks noChangeArrowheads="1"/>
            </p:cNvSpPr>
            <p:nvPr/>
          </p:nvSpPr>
          <p:spPr bwMode="auto">
            <a:xfrm>
              <a:off x="1356" y="709"/>
              <a:ext cx="79" cy="1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6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V</a:t>
              </a:r>
              <a:endParaRPr lang="it-IT" sz="16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59764" name="Rectangle 21"/>
            <p:cNvSpPr>
              <a:spLocks noChangeArrowheads="1"/>
            </p:cNvSpPr>
            <p:nvPr/>
          </p:nvSpPr>
          <p:spPr bwMode="auto">
            <a:xfrm>
              <a:off x="1462" y="803"/>
              <a:ext cx="43" cy="1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1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L</a:t>
              </a:r>
              <a:endParaRPr lang="it-IT" sz="11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59765" name="Rectangle 22"/>
            <p:cNvSpPr>
              <a:spLocks noChangeArrowheads="1"/>
            </p:cNvSpPr>
            <p:nvPr/>
          </p:nvSpPr>
          <p:spPr bwMode="auto">
            <a:xfrm>
              <a:off x="498" y="937"/>
              <a:ext cx="475" cy="138"/>
            </a:xfrm>
            <a:prstGeom prst="rect">
              <a:avLst/>
            </a:prstGeom>
            <a:solidFill>
              <a:srgbClr val="009688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9766" name="Rectangle 23"/>
            <p:cNvSpPr>
              <a:spLocks noChangeArrowheads="1"/>
            </p:cNvSpPr>
            <p:nvPr/>
          </p:nvSpPr>
          <p:spPr bwMode="auto">
            <a:xfrm>
              <a:off x="498" y="937"/>
              <a:ext cx="475" cy="138"/>
            </a:xfrm>
            <a:prstGeom prst="rect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9767" name="Rectangle 24"/>
            <p:cNvSpPr>
              <a:spLocks noChangeArrowheads="1"/>
            </p:cNvSpPr>
            <p:nvPr/>
          </p:nvSpPr>
          <p:spPr bwMode="auto">
            <a:xfrm>
              <a:off x="625" y="709"/>
              <a:ext cx="79" cy="1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6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V</a:t>
              </a:r>
              <a:endParaRPr lang="it-IT" sz="16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59768" name="Rectangle 25"/>
            <p:cNvSpPr>
              <a:spLocks noChangeArrowheads="1"/>
            </p:cNvSpPr>
            <p:nvPr/>
          </p:nvSpPr>
          <p:spPr bwMode="auto">
            <a:xfrm>
              <a:off x="730" y="803"/>
              <a:ext cx="56" cy="1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1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H</a:t>
              </a:r>
              <a:endParaRPr lang="it-IT" sz="11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59769" name="Rectangle 26"/>
            <p:cNvSpPr>
              <a:spLocks noChangeArrowheads="1"/>
            </p:cNvSpPr>
            <p:nvPr/>
          </p:nvSpPr>
          <p:spPr bwMode="auto">
            <a:xfrm>
              <a:off x="1149" y="937"/>
              <a:ext cx="475" cy="138"/>
            </a:xfrm>
            <a:prstGeom prst="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9770" name="Rectangle 27"/>
            <p:cNvSpPr>
              <a:spLocks noChangeArrowheads="1"/>
            </p:cNvSpPr>
            <p:nvPr/>
          </p:nvSpPr>
          <p:spPr bwMode="auto">
            <a:xfrm>
              <a:off x="1149" y="937"/>
              <a:ext cx="475" cy="138"/>
            </a:xfrm>
            <a:prstGeom prst="rect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9771" name="Rectangle 28"/>
            <p:cNvSpPr>
              <a:spLocks noChangeArrowheads="1"/>
            </p:cNvSpPr>
            <p:nvPr/>
          </p:nvSpPr>
          <p:spPr bwMode="auto">
            <a:xfrm>
              <a:off x="1356" y="709"/>
              <a:ext cx="79" cy="1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6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V</a:t>
              </a:r>
              <a:endParaRPr lang="it-IT" sz="16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59772" name="Rectangle 29"/>
            <p:cNvSpPr>
              <a:spLocks noChangeArrowheads="1"/>
            </p:cNvSpPr>
            <p:nvPr/>
          </p:nvSpPr>
          <p:spPr bwMode="auto">
            <a:xfrm>
              <a:off x="1462" y="803"/>
              <a:ext cx="43" cy="1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1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L</a:t>
              </a:r>
              <a:endParaRPr lang="it-IT" sz="11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59773" name="Rectangle 30"/>
            <p:cNvSpPr>
              <a:spLocks noChangeArrowheads="1"/>
            </p:cNvSpPr>
            <p:nvPr/>
          </p:nvSpPr>
          <p:spPr bwMode="auto">
            <a:xfrm>
              <a:off x="498" y="937"/>
              <a:ext cx="475" cy="138"/>
            </a:xfrm>
            <a:prstGeom prst="rect">
              <a:avLst/>
            </a:prstGeom>
            <a:solidFill>
              <a:srgbClr val="009688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9774" name="Rectangle 31"/>
            <p:cNvSpPr>
              <a:spLocks noChangeArrowheads="1"/>
            </p:cNvSpPr>
            <p:nvPr/>
          </p:nvSpPr>
          <p:spPr bwMode="auto">
            <a:xfrm>
              <a:off x="498" y="937"/>
              <a:ext cx="475" cy="138"/>
            </a:xfrm>
            <a:prstGeom prst="rect">
              <a:avLst/>
            </a:prstGeom>
            <a:solidFill>
              <a:srgbClr val="CC0099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9775" name="Rectangle 32"/>
            <p:cNvSpPr>
              <a:spLocks noChangeArrowheads="1"/>
            </p:cNvSpPr>
            <p:nvPr/>
          </p:nvSpPr>
          <p:spPr bwMode="auto">
            <a:xfrm>
              <a:off x="625" y="709"/>
              <a:ext cx="79" cy="1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6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V</a:t>
              </a:r>
              <a:endParaRPr lang="it-IT" sz="16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59776" name="Rectangle 33"/>
            <p:cNvSpPr>
              <a:spLocks noChangeArrowheads="1"/>
            </p:cNvSpPr>
            <p:nvPr/>
          </p:nvSpPr>
          <p:spPr bwMode="auto">
            <a:xfrm>
              <a:off x="730" y="803"/>
              <a:ext cx="56" cy="1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1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H</a:t>
              </a:r>
              <a:endParaRPr lang="it-IT" sz="11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59777" name="Rectangle 34"/>
            <p:cNvSpPr>
              <a:spLocks noChangeArrowheads="1"/>
            </p:cNvSpPr>
            <p:nvPr/>
          </p:nvSpPr>
          <p:spPr bwMode="auto">
            <a:xfrm>
              <a:off x="1149" y="937"/>
              <a:ext cx="475" cy="138"/>
            </a:xfrm>
            <a:prstGeom prst="rect">
              <a:avLst/>
            </a:prstGeom>
            <a:solidFill>
              <a:srgbClr val="CC0099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9778" name="Rectangle 35"/>
            <p:cNvSpPr>
              <a:spLocks noChangeArrowheads="1"/>
            </p:cNvSpPr>
            <p:nvPr/>
          </p:nvSpPr>
          <p:spPr bwMode="auto">
            <a:xfrm>
              <a:off x="1149" y="937"/>
              <a:ext cx="475" cy="138"/>
            </a:xfrm>
            <a:prstGeom prst="rect">
              <a:avLst/>
            </a:prstGeom>
            <a:solidFill>
              <a:srgbClr val="4F81BD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9779" name="Rectangle 36"/>
            <p:cNvSpPr>
              <a:spLocks noChangeArrowheads="1"/>
            </p:cNvSpPr>
            <p:nvPr/>
          </p:nvSpPr>
          <p:spPr bwMode="auto">
            <a:xfrm>
              <a:off x="1356" y="709"/>
              <a:ext cx="79" cy="1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6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V</a:t>
              </a:r>
              <a:endParaRPr lang="it-IT" sz="16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59780" name="Rectangle 37"/>
            <p:cNvSpPr>
              <a:spLocks noChangeArrowheads="1"/>
            </p:cNvSpPr>
            <p:nvPr/>
          </p:nvSpPr>
          <p:spPr bwMode="auto">
            <a:xfrm>
              <a:off x="1462" y="803"/>
              <a:ext cx="43" cy="1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11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L</a:t>
              </a:r>
              <a:endParaRPr lang="it-IT" sz="11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59781" name="Rectangle 38"/>
            <p:cNvSpPr>
              <a:spLocks noChangeArrowheads="1"/>
            </p:cNvSpPr>
            <p:nvPr/>
          </p:nvSpPr>
          <p:spPr bwMode="auto">
            <a:xfrm>
              <a:off x="909" y="937"/>
              <a:ext cx="238" cy="148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59756" name="Rectangle 39"/>
          <p:cNvSpPr>
            <a:spLocks noChangeArrowheads="1"/>
          </p:cNvSpPr>
          <p:nvPr/>
        </p:nvSpPr>
        <p:spPr bwMode="auto">
          <a:xfrm>
            <a:off x="3794880" y="-14401"/>
            <a:ext cx="5402880" cy="359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How</a:t>
            </a:r>
            <a:r>
              <a:rPr lang="it-IT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to</a:t>
            </a:r>
            <a:r>
              <a:rPr lang="it-IT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screen</a:t>
            </a:r>
            <a:r>
              <a:rPr lang="it-IT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the </a:t>
            </a:r>
            <a:r>
              <a:rPr lang="it-IT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Scfv</a:t>
            </a:r>
            <a:r>
              <a:rPr lang="it-IT" baseline="-250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s</a:t>
            </a:r>
            <a:r>
              <a:rPr lang="it-IT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208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625 L 0.12969 0.18125">
                                      <p:cBhvr additive="repl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2000" y="110892"/>
            <a:ext cx="4176000" cy="6702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1795" name="Rectangle 2"/>
          <p:cNvSpPr>
            <a:spLocks noChangeArrowheads="1"/>
          </p:cNvSpPr>
          <p:nvPr/>
        </p:nvSpPr>
        <p:spPr bwMode="auto">
          <a:xfrm>
            <a:off x="6888000" y="3202897"/>
            <a:ext cx="3456000" cy="528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29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1phage = 1ScFv</a:t>
            </a:r>
          </a:p>
        </p:txBody>
      </p:sp>
      <p:sp>
        <p:nvSpPr>
          <p:cNvPr id="161796" name="Rectangle 3"/>
          <p:cNvSpPr>
            <a:spLocks noChangeArrowheads="1"/>
          </p:cNvSpPr>
          <p:nvPr/>
        </p:nvSpPr>
        <p:spPr bwMode="auto">
          <a:xfrm>
            <a:off x="5544001" y="2445377"/>
            <a:ext cx="5110560" cy="7595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Each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phage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brings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together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the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scfv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protein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and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its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«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genetic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information»</a:t>
            </a:r>
          </a:p>
        </p:txBody>
      </p:sp>
    </p:spTree>
    <p:extLst>
      <p:ext uri="{BB962C8B-B14F-4D97-AF65-F5344CB8AC3E}">
        <p14:creationId xmlns:p14="http://schemas.microsoft.com/office/powerpoint/2010/main" val="4023256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76800" y="1638893"/>
            <a:ext cx="404640" cy="404683"/>
            <a:chOff x="2120" y="1138"/>
            <a:chExt cx="281" cy="281"/>
          </a:xfrm>
        </p:grpSpPr>
        <p:sp>
          <p:nvSpPr>
            <p:cNvPr id="163865" name="Rectangle 2"/>
            <p:cNvSpPr>
              <a:spLocks noChangeArrowheads="1"/>
            </p:cNvSpPr>
            <p:nvPr/>
          </p:nvSpPr>
          <p:spPr bwMode="auto">
            <a:xfrm>
              <a:off x="2148" y="1140"/>
              <a:ext cx="207" cy="2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b="1" dirty="0" err="1">
                  <a:solidFill>
                    <a:srgbClr val="000000"/>
                  </a:solidFill>
                  <a:ea typeface="Microsoft YaHei" charset="0"/>
                  <a:cs typeface="Microsoft YaHei" charset="0"/>
                </a:rPr>
                <a:t>1</a:t>
              </a:r>
              <a:endParaRPr lang="it-IT" b="1" dirty="0">
                <a:solidFill>
                  <a:srgbClr val="000000"/>
                </a:solidFill>
                <a:ea typeface="Microsoft YaHei" charset="0"/>
                <a:cs typeface="Microsoft YaHei" charset="0"/>
              </a:endParaRPr>
            </a:p>
          </p:txBody>
        </p:sp>
        <p:sp>
          <p:nvSpPr>
            <p:cNvPr id="163866" name="Oval 3"/>
            <p:cNvSpPr>
              <a:spLocks noChangeArrowheads="1"/>
            </p:cNvSpPr>
            <p:nvPr/>
          </p:nvSpPr>
          <p:spPr bwMode="auto">
            <a:xfrm>
              <a:off x="2120" y="1138"/>
              <a:ext cx="281" cy="281"/>
            </a:xfrm>
            <a:prstGeom prst="ellipse">
              <a:avLst/>
            </a:prstGeom>
            <a:noFill/>
            <a:ln w="25560">
              <a:solidFill>
                <a:srgbClr val="3A5F8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63843" name="Freeform 4"/>
          <p:cNvSpPr>
            <a:spLocks/>
          </p:cNvSpPr>
          <p:nvPr/>
        </p:nvSpPr>
        <p:spPr bwMode="auto">
          <a:xfrm rot="2760000" flipH="1" flipV="1">
            <a:off x="3141790" y="4288087"/>
            <a:ext cx="949060" cy="691200"/>
          </a:xfrm>
          <a:custGeom>
            <a:avLst/>
            <a:gdLst>
              <a:gd name="T0" fmla="*/ 229936 w 949325"/>
              <a:gd name="T1" fmla="*/ 49544 h 692150"/>
              <a:gd name="T2" fmla="*/ 229936 w 949325"/>
              <a:gd name="T3" fmla="*/ 49544 h 692150"/>
              <a:gd name="T4" fmla="*/ 474662 w 949325"/>
              <a:gd name="T5" fmla="*/ 1 h 692150"/>
              <a:gd name="T6" fmla="*/ 901893 w 949325"/>
              <a:gd name="T7" fmla="*/ 195278 h 692150"/>
              <a:gd name="T8" fmla="*/ 474663 w 949325"/>
              <a:gd name="T9" fmla="*/ 346075 h 692150"/>
              <a:gd name="T10" fmla="*/ 229936 w 949325"/>
              <a:gd name="T11" fmla="*/ 49544 h 692150"/>
              <a:gd name="T12" fmla="*/ 229936 w 949325"/>
              <a:gd name="T13" fmla="*/ 49544 h 692150"/>
              <a:gd name="T14" fmla="*/ 229936 w 949325"/>
              <a:gd name="T15" fmla="*/ 49544 h 692150"/>
              <a:gd name="T16" fmla="*/ 474662 w 949325"/>
              <a:gd name="T17" fmla="*/ 1 h 692150"/>
              <a:gd name="T18" fmla="*/ 901893 w 949325"/>
              <a:gd name="T19" fmla="*/ 195278 h 6921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49325"/>
              <a:gd name="T31" fmla="*/ 0 h 692150"/>
              <a:gd name="T32" fmla="*/ 949325 w 949325"/>
              <a:gd name="T33" fmla="*/ 692150 h 69215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49325" h="692150">
                <a:moveTo>
                  <a:pt x="229936" y="49544"/>
                </a:moveTo>
                <a:lnTo>
                  <a:pt x="229936" y="49544"/>
                </a:lnTo>
                <a:cubicBezTo>
                  <a:pt x="303824" y="17128"/>
                  <a:pt x="388428" y="0"/>
                  <a:pt x="474662" y="1"/>
                </a:cubicBezTo>
                <a:cubicBezTo>
                  <a:pt x="656640" y="1"/>
                  <a:pt x="822599" y="75856"/>
                  <a:pt x="901893" y="195278"/>
                </a:cubicBezTo>
                <a:lnTo>
                  <a:pt x="474663" y="346075"/>
                </a:lnTo>
                <a:lnTo>
                  <a:pt x="229936" y="49544"/>
                </a:lnTo>
                <a:close/>
              </a:path>
              <a:path w="949325" h="692150" fill="none">
                <a:moveTo>
                  <a:pt x="229936" y="49544"/>
                </a:moveTo>
                <a:lnTo>
                  <a:pt x="229936" y="49544"/>
                </a:lnTo>
                <a:cubicBezTo>
                  <a:pt x="303824" y="17128"/>
                  <a:pt x="388428" y="0"/>
                  <a:pt x="474662" y="1"/>
                </a:cubicBezTo>
                <a:cubicBezTo>
                  <a:pt x="656640" y="1"/>
                  <a:pt x="822599" y="75856"/>
                  <a:pt x="901893" y="195278"/>
                </a:cubicBezTo>
              </a:path>
            </a:pathLst>
          </a:custGeom>
          <a:noFill/>
          <a:ln w="76320">
            <a:solidFill>
              <a:srgbClr val="4F81BD"/>
            </a:solidFill>
            <a:miter lim="800000"/>
            <a:headEnd type="triangle" w="med" len="med"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638560" y="4779863"/>
            <a:ext cx="404640" cy="404682"/>
            <a:chOff x="774" y="3319"/>
            <a:chExt cx="281" cy="281"/>
          </a:xfrm>
        </p:grpSpPr>
        <p:sp>
          <p:nvSpPr>
            <p:cNvPr id="163863" name="Rectangle 6"/>
            <p:cNvSpPr>
              <a:spLocks noChangeArrowheads="1"/>
            </p:cNvSpPr>
            <p:nvPr/>
          </p:nvSpPr>
          <p:spPr bwMode="auto">
            <a:xfrm>
              <a:off x="802" y="3321"/>
              <a:ext cx="207" cy="2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b="1" dirty="0" err="1">
                  <a:solidFill>
                    <a:srgbClr val="000000"/>
                  </a:solidFill>
                  <a:ea typeface="Microsoft YaHei" charset="0"/>
                  <a:cs typeface="Microsoft YaHei" charset="0"/>
                </a:rPr>
                <a:t>2</a:t>
              </a:r>
              <a:endParaRPr lang="it-IT" b="1" dirty="0">
                <a:solidFill>
                  <a:srgbClr val="000000"/>
                </a:solidFill>
                <a:ea typeface="Microsoft YaHei" charset="0"/>
                <a:cs typeface="Microsoft YaHei" charset="0"/>
              </a:endParaRPr>
            </a:p>
          </p:txBody>
        </p:sp>
        <p:sp>
          <p:nvSpPr>
            <p:cNvPr id="163864" name="Oval 7"/>
            <p:cNvSpPr>
              <a:spLocks noChangeArrowheads="1"/>
            </p:cNvSpPr>
            <p:nvPr/>
          </p:nvSpPr>
          <p:spPr bwMode="auto">
            <a:xfrm>
              <a:off x="774" y="3319"/>
              <a:ext cx="281" cy="281"/>
            </a:xfrm>
            <a:prstGeom prst="ellipse">
              <a:avLst/>
            </a:prstGeom>
            <a:noFill/>
            <a:ln w="25560">
              <a:solidFill>
                <a:srgbClr val="3A5F8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63845" name="Freeform 8"/>
          <p:cNvSpPr>
            <a:spLocks/>
          </p:cNvSpPr>
          <p:nvPr/>
        </p:nvSpPr>
        <p:spPr bwMode="auto">
          <a:xfrm rot="-2280000" flipH="1" flipV="1">
            <a:off x="7386240" y="5423610"/>
            <a:ext cx="948960" cy="589022"/>
          </a:xfrm>
          <a:custGeom>
            <a:avLst/>
            <a:gdLst>
              <a:gd name="T0" fmla="*/ 258335 w 949325"/>
              <a:gd name="T1" fmla="*/ 32361 h 588963"/>
              <a:gd name="T2" fmla="*/ 258335 w 949325"/>
              <a:gd name="T3" fmla="*/ 32361 h 588963"/>
              <a:gd name="T4" fmla="*/ 474662 w 949325"/>
              <a:gd name="T5" fmla="*/ 0 h 588963"/>
              <a:gd name="T6" fmla="*/ 887228 w 949325"/>
              <a:gd name="T7" fmla="*/ 148861 h 588963"/>
              <a:gd name="T8" fmla="*/ 474663 w 949325"/>
              <a:gd name="T9" fmla="*/ 294482 h 588963"/>
              <a:gd name="T10" fmla="*/ 258335 w 949325"/>
              <a:gd name="T11" fmla="*/ 32361 h 588963"/>
              <a:gd name="T12" fmla="*/ 258335 w 949325"/>
              <a:gd name="T13" fmla="*/ 32361 h 588963"/>
              <a:gd name="T14" fmla="*/ 258335 w 949325"/>
              <a:gd name="T15" fmla="*/ 32361 h 588963"/>
              <a:gd name="T16" fmla="*/ 474662 w 949325"/>
              <a:gd name="T17" fmla="*/ 0 h 588963"/>
              <a:gd name="T18" fmla="*/ 887228 w 949325"/>
              <a:gd name="T19" fmla="*/ 148861 h 5889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49325"/>
              <a:gd name="T31" fmla="*/ 0 h 588963"/>
              <a:gd name="T32" fmla="*/ 949325 w 949325"/>
              <a:gd name="T33" fmla="*/ 588963 h 5889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49325" h="588963">
                <a:moveTo>
                  <a:pt x="258335" y="32361"/>
                </a:moveTo>
                <a:lnTo>
                  <a:pt x="258335" y="32361"/>
                </a:lnTo>
                <a:cubicBezTo>
                  <a:pt x="325292" y="11091"/>
                  <a:pt x="399438" y="-1"/>
                  <a:pt x="474662" y="0"/>
                </a:cubicBezTo>
                <a:cubicBezTo>
                  <a:pt x="645318" y="0"/>
                  <a:pt x="802839" y="56836"/>
                  <a:pt x="887228" y="148861"/>
                </a:cubicBezTo>
                <a:lnTo>
                  <a:pt x="474663" y="294482"/>
                </a:lnTo>
                <a:lnTo>
                  <a:pt x="258335" y="32361"/>
                </a:lnTo>
                <a:close/>
              </a:path>
              <a:path w="949325" h="588963" fill="none">
                <a:moveTo>
                  <a:pt x="258335" y="32361"/>
                </a:moveTo>
                <a:lnTo>
                  <a:pt x="258335" y="32361"/>
                </a:lnTo>
                <a:cubicBezTo>
                  <a:pt x="325292" y="11091"/>
                  <a:pt x="399438" y="-1"/>
                  <a:pt x="474662" y="0"/>
                </a:cubicBezTo>
                <a:cubicBezTo>
                  <a:pt x="645318" y="0"/>
                  <a:pt x="802839" y="56836"/>
                  <a:pt x="887228" y="148861"/>
                </a:cubicBezTo>
              </a:path>
            </a:pathLst>
          </a:custGeom>
          <a:noFill/>
          <a:ln w="76320">
            <a:solidFill>
              <a:srgbClr val="4F81BD"/>
            </a:solidFill>
            <a:miter lim="800000"/>
            <a:headEnd type="triangle" w="med" len="med"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7500000" y="5417850"/>
            <a:ext cx="404640" cy="404683"/>
            <a:chOff x="4150" y="3762"/>
            <a:chExt cx="281" cy="281"/>
          </a:xfrm>
        </p:grpSpPr>
        <p:sp>
          <p:nvSpPr>
            <p:cNvPr id="163861" name="Rectangle 10"/>
            <p:cNvSpPr>
              <a:spLocks noChangeArrowheads="1"/>
            </p:cNvSpPr>
            <p:nvPr/>
          </p:nvSpPr>
          <p:spPr bwMode="auto">
            <a:xfrm>
              <a:off x="4178" y="3764"/>
              <a:ext cx="207" cy="2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b="1" dirty="0" err="1">
                  <a:solidFill>
                    <a:srgbClr val="000000"/>
                  </a:solidFill>
                  <a:ea typeface="Microsoft YaHei" charset="0"/>
                  <a:cs typeface="Microsoft YaHei" charset="0"/>
                </a:rPr>
                <a:t>4</a:t>
              </a:r>
              <a:endParaRPr lang="it-IT" b="1" dirty="0">
                <a:solidFill>
                  <a:srgbClr val="000000"/>
                </a:solidFill>
                <a:ea typeface="Microsoft YaHei" charset="0"/>
                <a:cs typeface="Microsoft YaHei" charset="0"/>
              </a:endParaRPr>
            </a:p>
          </p:txBody>
        </p:sp>
        <p:sp>
          <p:nvSpPr>
            <p:cNvPr id="163862" name="Oval 11"/>
            <p:cNvSpPr>
              <a:spLocks noChangeArrowheads="1"/>
            </p:cNvSpPr>
            <p:nvPr/>
          </p:nvSpPr>
          <p:spPr bwMode="auto">
            <a:xfrm>
              <a:off x="4150" y="3762"/>
              <a:ext cx="281" cy="281"/>
            </a:xfrm>
            <a:prstGeom prst="ellipse">
              <a:avLst/>
            </a:prstGeom>
            <a:noFill/>
            <a:ln w="25560">
              <a:solidFill>
                <a:srgbClr val="3A5F8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63847" name="Arco 12"/>
          <p:cNvSpPr>
            <a:spLocks/>
          </p:cNvSpPr>
          <p:nvPr/>
        </p:nvSpPr>
        <p:spPr bwMode="auto">
          <a:xfrm rot="1500000">
            <a:off x="7410721" y="2364729"/>
            <a:ext cx="948960" cy="590462"/>
          </a:xfrm>
          <a:custGeom>
            <a:avLst/>
            <a:gdLst>
              <a:gd name="T0" fmla="*/ 0 w 21600"/>
              <a:gd name="T1" fmla="*/ 0 h 21600"/>
              <a:gd name="T2" fmla="*/ 1046163 w 21600"/>
              <a:gd name="T3" fmla="*/ 650875 h 21600"/>
              <a:gd name="T4" fmla="*/ 0 w 21600"/>
              <a:gd name="T5" fmla="*/ 65087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320">
            <a:solidFill>
              <a:srgbClr val="4F81BD"/>
            </a:solidFill>
            <a:round/>
            <a:headEnd type="triangle" w="med" len="med"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848" name="Rectangle 13"/>
          <p:cNvSpPr>
            <a:spLocks noChangeArrowheads="1"/>
          </p:cNvSpPr>
          <p:nvPr/>
        </p:nvSpPr>
        <p:spPr bwMode="auto">
          <a:xfrm>
            <a:off x="8120641" y="1794429"/>
            <a:ext cx="281867" cy="359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b="1" dirty="0" err="1">
                <a:solidFill>
                  <a:srgbClr val="000000"/>
                </a:solidFill>
                <a:ea typeface="Microsoft YaHei" charset="0"/>
                <a:cs typeface="Microsoft YaHei" charset="0"/>
              </a:rPr>
              <a:t>5</a:t>
            </a:r>
            <a:endParaRPr lang="it-IT" b="1" dirty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63849" name="Oval 14"/>
          <p:cNvSpPr>
            <a:spLocks noChangeArrowheads="1"/>
          </p:cNvSpPr>
          <p:nvPr/>
        </p:nvSpPr>
        <p:spPr bwMode="auto">
          <a:xfrm>
            <a:off x="8081760" y="1790110"/>
            <a:ext cx="406080" cy="406123"/>
          </a:xfrm>
          <a:prstGeom prst="ellipse">
            <a:avLst/>
          </a:prstGeom>
          <a:noFill/>
          <a:ln w="25560">
            <a:solidFill>
              <a:srgbClr val="3A5F8B"/>
            </a:solidFill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850" name="Freeform 15"/>
          <p:cNvSpPr>
            <a:spLocks/>
          </p:cNvSpPr>
          <p:nvPr/>
        </p:nvSpPr>
        <p:spPr bwMode="auto">
          <a:xfrm flipH="1" flipV="1">
            <a:off x="5478240" y="5618031"/>
            <a:ext cx="950400" cy="590462"/>
          </a:xfrm>
          <a:custGeom>
            <a:avLst/>
            <a:gdLst>
              <a:gd name="T0" fmla="*/ 258592 w 950912"/>
              <a:gd name="T1" fmla="*/ 32504 h 590550"/>
              <a:gd name="T2" fmla="*/ 258592 w 950912"/>
              <a:gd name="T3" fmla="*/ 32504 h 590550"/>
              <a:gd name="T4" fmla="*/ 475456 w 950912"/>
              <a:gd name="T5" fmla="*/ 0 h 590550"/>
              <a:gd name="T6" fmla="*/ 888814 w 950912"/>
              <a:gd name="T7" fmla="*/ 149374 h 590550"/>
              <a:gd name="T8" fmla="*/ 475456 w 950912"/>
              <a:gd name="T9" fmla="*/ 295275 h 590550"/>
              <a:gd name="T10" fmla="*/ 258592 w 950912"/>
              <a:gd name="T11" fmla="*/ 32504 h 590550"/>
              <a:gd name="T12" fmla="*/ 258592 w 950912"/>
              <a:gd name="T13" fmla="*/ 32504 h 590550"/>
              <a:gd name="T14" fmla="*/ 258592 w 950912"/>
              <a:gd name="T15" fmla="*/ 32504 h 590550"/>
              <a:gd name="T16" fmla="*/ 475456 w 950912"/>
              <a:gd name="T17" fmla="*/ 0 h 590550"/>
              <a:gd name="T18" fmla="*/ 888814 w 950912"/>
              <a:gd name="T19" fmla="*/ 149374 h 5905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50912"/>
              <a:gd name="T31" fmla="*/ 0 h 590550"/>
              <a:gd name="T32" fmla="*/ 950912 w 950912"/>
              <a:gd name="T33" fmla="*/ 590550 h 59055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50912" h="590550">
                <a:moveTo>
                  <a:pt x="258592" y="32504"/>
                </a:moveTo>
                <a:lnTo>
                  <a:pt x="258592" y="32504"/>
                </a:lnTo>
                <a:cubicBezTo>
                  <a:pt x="325706" y="11141"/>
                  <a:pt x="400040" y="-1"/>
                  <a:pt x="475456" y="0"/>
                </a:cubicBezTo>
                <a:cubicBezTo>
                  <a:pt x="646471" y="0"/>
                  <a:pt x="804312" y="57038"/>
                  <a:pt x="888814" y="149374"/>
                </a:cubicBezTo>
                <a:lnTo>
                  <a:pt x="475456" y="295275"/>
                </a:lnTo>
                <a:lnTo>
                  <a:pt x="258592" y="32504"/>
                </a:lnTo>
                <a:close/>
              </a:path>
              <a:path w="950912" h="590550" fill="none">
                <a:moveTo>
                  <a:pt x="258592" y="32504"/>
                </a:moveTo>
                <a:lnTo>
                  <a:pt x="258592" y="32504"/>
                </a:lnTo>
                <a:cubicBezTo>
                  <a:pt x="325706" y="11141"/>
                  <a:pt x="400040" y="-1"/>
                  <a:pt x="475456" y="0"/>
                </a:cubicBezTo>
                <a:cubicBezTo>
                  <a:pt x="646471" y="0"/>
                  <a:pt x="804312" y="57038"/>
                  <a:pt x="888814" y="149374"/>
                </a:cubicBezTo>
              </a:path>
            </a:pathLst>
          </a:custGeom>
          <a:noFill/>
          <a:ln w="76320">
            <a:solidFill>
              <a:srgbClr val="4F81BD"/>
            </a:solidFill>
            <a:miter lim="800000"/>
            <a:headEnd type="triangle" w="med" len="med"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831041" y="5462494"/>
            <a:ext cx="404640" cy="404682"/>
            <a:chOff x="2991" y="3793"/>
            <a:chExt cx="281" cy="281"/>
          </a:xfrm>
        </p:grpSpPr>
        <p:sp>
          <p:nvSpPr>
            <p:cNvPr id="163859" name="Rectangle 17"/>
            <p:cNvSpPr>
              <a:spLocks noChangeArrowheads="1"/>
            </p:cNvSpPr>
            <p:nvPr/>
          </p:nvSpPr>
          <p:spPr bwMode="auto">
            <a:xfrm>
              <a:off x="3019" y="3795"/>
              <a:ext cx="207" cy="2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b="1" dirty="0" err="1">
                  <a:solidFill>
                    <a:srgbClr val="000000"/>
                  </a:solidFill>
                  <a:ea typeface="Microsoft YaHei" charset="0"/>
                  <a:cs typeface="Microsoft YaHei" charset="0"/>
                </a:rPr>
                <a:t>3</a:t>
              </a:r>
              <a:endParaRPr lang="it-IT" b="1" dirty="0">
                <a:solidFill>
                  <a:srgbClr val="000000"/>
                </a:solidFill>
                <a:ea typeface="Microsoft YaHei" charset="0"/>
                <a:cs typeface="Microsoft YaHei" charset="0"/>
              </a:endParaRPr>
            </a:p>
          </p:txBody>
        </p:sp>
        <p:sp>
          <p:nvSpPr>
            <p:cNvPr id="163860" name="Oval 18"/>
            <p:cNvSpPr>
              <a:spLocks noChangeArrowheads="1"/>
            </p:cNvSpPr>
            <p:nvPr/>
          </p:nvSpPr>
          <p:spPr bwMode="auto">
            <a:xfrm>
              <a:off x="2991" y="3793"/>
              <a:ext cx="281" cy="281"/>
            </a:xfrm>
            <a:prstGeom prst="ellipse">
              <a:avLst/>
            </a:prstGeom>
            <a:noFill/>
            <a:ln w="25560">
              <a:solidFill>
                <a:srgbClr val="3A5F8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63852" name="Arco 19"/>
          <p:cNvSpPr>
            <a:spLocks/>
          </p:cNvSpPr>
          <p:nvPr/>
        </p:nvSpPr>
        <p:spPr bwMode="auto">
          <a:xfrm rot="8400000" flipH="1" flipV="1">
            <a:off x="4516321" y="2273999"/>
            <a:ext cx="948960" cy="587582"/>
          </a:xfrm>
          <a:custGeom>
            <a:avLst/>
            <a:gdLst>
              <a:gd name="T0" fmla="*/ 0 w 21600"/>
              <a:gd name="T1" fmla="*/ 0 h 21600"/>
              <a:gd name="T2" fmla="*/ 1046163 w 21600"/>
              <a:gd name="T3" fmla="*/ 647700 h 21600"/>
              <a:gd name="T4" fmla="*/ 0 w 21600"/>
              <a:gd name="T5" fmla="*/ 6477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320">
            <a:solidFill>
              <a:srgbClr val="4F81BD"/>
            </a:solidFill>
            <a:round/>
            <a:headEnd type="triangle" w="med" len="med"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63853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5120" y="1762745"/>
            <a:ext cx="2390400" cy="24194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54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9440" y="4615685"/>
            <a:ext cx="2390400" cy="1710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55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2161" y="1391186"/>
            <a:ext cx="2383200" cy="16763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56" name="Picture 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02881" y="5337202"/>
            <a:ext cx="699840" cy="11146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57" name="Picture 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03840" y="2822696"/>
            <a:ext cx="2388960" cy="29494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58" name="Rectangle 25"/>
          <p:cNvSpPr>
            <a:spLocks noChangeArrowheads="1"/>
          </p:cNvSpPr>
          <p:nvPr/>
        </p:nvSpPr>
        <p:spPr bwMode="auto">
          <a:xfrm>
            <a:off x="1980481" y="60487"/>
            <a:ext cx="8228160" cy="1142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29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Phage</a:t>
            </a:r>
            <a:r>
              <a:rPr lang="it-IT" sz="29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display</a:t>
            </a:r>
          </a:p>
        </p:txBody>
      </p:sp>
    </p:spTree>
    <p:extLst>
      <p:ext uri="{BB962C8B-B14F-4D97-AF65-F5344CB8AC3E}">
        <p14:creationId xmlns:p14="http://schemas.microsoft.com/office/powerpoint/2010/main" val="5937355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1"/>
          <p:cNvSpPr>
            <a:spLocks noChangeArrowheads="1"/>
          </p:cNvSpPr>
          <p:nvPr/>
        </p:nvSpPr>
        <p:spPr bwMode="auto">
          <a:xfrm>
            <a:off x="4601281" y="1872198"/>
            <a:ext cx="5179680" cy="1778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marL="610569" indent="-609129" algn="just">
              <a:spcBef>
                <a:spcPts val="329"/>
              </a:spcBef>
              <a:buClr>
                <a:srgbClr val="1F497D"/>
              </a:buClr>
              <a:buSzPct val="45000"/>
              <a:buFont typeface="Times New Roman" pitchFamily="-100" charset="0"/>
              <a:buAutoNum type="arabicPeriod"/>
              <a:tabLst>
                <a:tab pos="610569" algn="l"/>
                <a:tab pos="1016655" algn="l"/>
                <a:tab pos="1424181" algn="l"/>
                <a:tab pos="1831707" algn="l"/>
                <a:tab pos="2239233" algn="l"/>
                <a:tab pos="2646759" algn="l"/>
                <a:tab pos="3054286" algn="l"/>
                <a:tab pos="3461811" algn="l"/>
                <a:tab pos="3869338" algn="l"/>
                <a:tab pos="4276863" algn="l"/>
                <a:tab pos="4684390" algn="l"/>
                <a:tab pos="5091915" algn="l"/>
                <a:tab pos="5499442" algn="l"/>
                <a:tab pos="5906967" algn="l"/>
                <a:tab pos="6314494" algn="l"/>
                <a:tab pos="6722019" algn="l"/>
                <a:tab pos="7129546" algn="l"/>
                <a:tab pos="7537071" algn="l"/>
                <a:tab pos="7944598" algn="l"/>
                <a:tab pos="8352123" algn="l"/>
                <a:tab pos="8759650" algn="l"/>
              </a:tabLst>
            </a:pP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The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scfv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/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phage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library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is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incubated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with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epitope</a:t>
            </a:r>
            <a:endParaRPr lang="it-IT" sz="2200" dirty="0">
              <a:solidFill>
                <a:srgbClr val="000000"/>
              </a:solidFill>
              <a:latin typeface="Calibri" pitchFamily="-100" charset="0"/>
              <a:ea typeface="Microsoft YaHei" charset="0"/>
              <a:cs typeface="Microsoft YaHei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00320" y="1669136"/>
            <a:ext cx="404640" cy="404682"/>
            <a:chOff x="678" y="1159"/>
            <a:chExt cx="281" cy="281"/>
          </a:xfrm>
        </p:grpSpPr>
        <p:sp>
          <p:nvSpPr>
            <p:cNvPr id="165902" name="Rectangle 3"/>
            <p:cNvSpPr>
              <a:spLocks noChangeArrowheads="1"/>
            </p:cNvSpPr>
            <p:nvPr/>
          </p:nvSpPr>
          <p:spPr bwMode="auto">
            <a:xfrm>
              <a:off x="707" y="1161"/>
              <a:ext cx="207" cy="2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b="1" dirty="0" err="1">
                  <a:solidFill>
                    <a:srgbClr val="000000"/>
                  </a:solidFill>
                  <a:ea typeface="Microsoft YaHei" charset="0"/>
                  <a:cs typeface="Microsoft YaHei" charset="0"/>
                </a:rPr>
                <a:t>1</a:t>
              </a:r>
              <a:endParaRPr lang="it-IT" b="1" dirty="0">
                <a:solidFill>
                  <a:srgbClr val="000000"/>
                </a:solidFill>
                <a:ea typeface="Microsoft YaHei" charset="0"/>
                <a:cs typeface="Microsoft YaHei" charset="0"/>
              </a:endParaRPr>
            </a:p>
          </p:txBody>
        </p:sp>
        <p:sp>
          <p:nvSpPr>
            <p:cNvPr id="165903" name="Oval 4"/>
            <p:cNvSpPr>
              <a:spLocks noChangeArrowheads="1"/>
            </p:cNvSpPr>
            <p:nvPr/>
          </p:nvSpPr>
          <p:spPr bwMode="auto">
            <a:xfrm>
              <a:off x="678" y="1159"/>
              <a:ext cx="281" cy="281"/>
            </a:xfrm>
            <a:prstGeom prst="ellipse">
              <a:avLst/>
            </a:prstGeom>
            <a:noFill/>
            <a:ln w="25560">
              <a:solidFill>
                <a:srgbClr val="3A5F8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pic>
        <p:nvPicPr>
          <p:cNvPr id="16589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5120" y="1618730"/>
            <a:ext cx="2390400" cy="24194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638561" y="3789039"/>
            <a:ext cx="7918560" cy="2394971"/>
            <a:chOff x="774" y="2631"/>
            <a:chExt cx="5499" cy="1663"/>
          </a:xfrm>
        </p:grpSpPr>
        <p:sp>
          <p:nvSpPr>
            <p:cNvPr id="165895" name="Arco 7"/>
            <p:cNvSpPr>
              <a:spLocks/>
            </p:cNvSpPr>
            <p:nvPr/>
          </p:nvSpPr>
          <p:spPr bwMode="auto">
            <a:xfrm rot="2760000" flipH="1" flipV="1">
              <a:off x="1124" y="2789"/>
              <a:ext cx="658" cy="509"/>
            </a:xfrm>
            <a:custGeom>
              <a:avLst/>
              <a:gdLst>
                <a:gd name="T0" fmla="*/ 0 w 21600"/>
                <a:gd name="T1" fmla="*/ 0 h 21600"/>
                <a:gd name="T2" fmla="*/ 658 w 21600"/>
                <a:gd name="T3" fmla="*/ 509 h 21600"/>
                <a:gd name="T4" fmla="*/ 0 w 21600"/>
                <a:gd name="T5" fmla="*/ 50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320">
              <a:solidFill>
                <a:srgbClr val="4F81BD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774" y="2832"/>
              <a:ext cx="5499" cy="1462"/>
              <a:chOff x="774" y="2832"/>
              <a:chExt cx="5499" cy="1462"/>
            </a:xfrm>
          </p:grpSpPr>
          <p:sp>
            <p:nvSpPr>
              <p:cNvPr id="165897" name="Rectangle 9"/>
              <p:cNvSpPr>
                <a:spLocks noChangeArrowheads="1"/>
              </p:cNvSpPr>
              <p:nvPr/>
            </p:nvSpPr>
            <p:spPr bwMode="auto">
              <a:xfrm>
                <a:off x="2524" y="2832"/>
                <a:ext cx="3749" cy="146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5000" rIns="90000" bIns="45000">
                <a:prstTxWarp prst="textNoShape">
                  <a:avLst/>
                </a:prstTxWarp>
              </a:bodyPr>
              <a:lstStyle/>
              <a:p>
                <a:pPr marL="414726" indent="-413287">
                  <a:spcBef>
                    <a:spcPts val="329"/>
                  </a:spcBef>
                  <a:buClr>
                    <a:srgbClr val="1F497D"/>
                  </a:buClr>
                  <a:buSzPct val="45000"/>
                  <a:buFont typeface="Times New Roman" pitchFamily="-100" charset="0"/>
                  <a:buAutoNum type="arabicPeriod" startAt="2"/>
                  <a:tabLst>
                    <a:tab pos="414726" algn="l"/>
                    <a:tab pos="820812" algn="l"/>
                    <a:tab pos="1228339" algn="l"/>
                    <a:tab pos="1635864" algn="l"/>
                    <a:tab pos="2043391" algn="l"/>
                    <a:tab pos="2450916" algn="l"/>
                    <a:tab pos="2858443" algn="l"/>
                    <a:tab pos="3265968" algn="l"/>
                    <a:tab pos="3673495" algn="l"/>
                    <a:tab pos="4081020" algn="l"/>
                    <a:tab pos="4488547" algn="l"/>
                    <a:tab pos="4896072" algn="l"/>
                    <a:tab pos="5303599" algn="l"/>
                    <a:tab pos="5711124" algn="l"/>
                    <a:tab pos="6118651" algn="l"/>
                    <a:tab pos="6526176" algn="l"/>
                    <a:tab pos="6933703" algn="l"/>
                    <a:tab pos="7341228" algn="l"/>
                    <a:tab pos="7748755" algn="l"/>
                    <a:tab pos="8156280" algn="l"/>
                    <a:tab pos="8563807" algn="l"/>
                  </a:tabLst>
                </a:pPr>
                <a:r>
                  <a:rPr lang="it-IT" sz="2200" dirty="0">
                    <a:solidFill>
                      <a:srgbClr val="1F497D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 </a:t>
                </a:r>
              </a:p>
              <a:p>
                <a:pPr marL="414726" indent="-413287">
                  <a:spcBef>
                    <a:spcPts val="329"/>
                  </a:spcBef>
                  <a:tabLst>
                    <a:tab pos="414726" algn="l"/>
                    <a:tab pos="820812" algn="l"/>
                    <a:tab pos="1228339" algn="l"/>
                    <a:tab pos="1635864" algn="l"/>
                    <a:tab pos="2043391" algn="l"/>
                    <a:tab pos="2450916" algn="l"/>
                    <a:tab pos="2858443" algn="l"/>
                    <a:tab pos="3265968" algn="l"/>
                    <a:tab pos="3673495" algn="l"/>
                    <a:tab pos="4081020" algn="l"/>
                    <a:tab pos="4488547" algn="l"/>
                    <a:tab pos="4896072" algn="l"/>
                    <a:tab pos="5303599" algn="l"/>
                    <a:tab pos="5711124" algn="l"/>
                    <a:tab pos="6118651" algn="l"/>
                    <a:tab pos="6526176" algn="l"/>
                    <a:tab pos="6933703" algn="l"/>
                    <a:tab pos="7341228" algn="l"/>
                    <a:tab pos="7748755" algn="l"/>
                    <a:tab pos="8156280" algn="l"/>
                    <a:tab pos="8563807" algn="l"/>
                  </a:tabLst>
                </a:pPr>
                <a:r>
                  <a:rPr lang="it-IT" sz="2200" dirty="0">
                    <a:solidFill>
                      <a:srgbClr val="1F497D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-The </a:t>
                </a:r>
                <a:r>
                  <a:rPr lang="it-IT" sz="2200" dirty="0" err="1">
                    <a:solidFill>
                      <a:srgbClr val="1F497D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non-specific</a:t>
                </a:r>
                <a:r>
                  <a:rPr lang="it-IT" sz="2200" dirty="0">
                    <a:solidFill>
                      <a:srgbClr val="1F497D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 </a:t>
                </a:r>
                <a:r>
                  <a:rPr lang="it-IT" sz="2200" dirty="0" err="1">
                    <a:solidFill>
                      <a:srgbClr val="1F497D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ScFv</a:t>
                </a:r>
                <a:r>
                  <a:rPr lang="it-IT" sz="2200" dirty="0">
                    <a:solidFill>
                      <a:srgbClr val="1F497D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/</a:t>
                </a:r>
                <a:r>
                  <a:rPr lang="it-IT" sz="2200" dirty="0" err="1">
                    <a:solidFill>
                      <a:srgbClr val="1F497D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phages</a:t>
                </a:r>
                <a:r>
                  <a:rPr lang="it-IT" sz="2200" dirty="0">
                    <a:solidFill>
                      <a:srgbClr val="1F497D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 are </a:t>
                </a:r>
                <a:r>
                  <a:rPr lang="it-IT" sz="2200" dirty="0" err="1">
                    <a:solidFill>
                      <a:srgbClr val="1F497D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washed</a:t>
                </a:r>
                <a:r>
                  <a:rPr lang="it-IT" sz="2200" dirty="0">
                    <a:solidFill>
                      <a:srgbClr val="1F497D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 </a:t>
                </a:r>
                <a:r>
                  <a:rPr lang="it-IT" sz="2200" dirty="0" err="1">
                    <a:solidFill>
                      <a:srgbClr val="1F497D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away</a:t>
                </a:r>
                <a:r>
                  <a:rPr lang="it-IT" sz="2200" dirty="0">
                    <a:solidFill>
                      <a:srgbClr val="1F497D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.</a:t>
                </a:r>
              </a:p>
              <a:p>
                <a:pPr marL="414726" indent="-413287">
                  <a:spcBef>
                    <a:spcPts val="329"/>
                  </a:spcBef>
                  <a:tabLst>
                    <a:tab pos="414726" algn="l"/>
                    <a:tab pos="820812" algn="l"/>
                    <a:tab pos="1228339" algn="l"/>
                    <a:tab pos="1635864" algn="l"/>
                    <a:tab pos="2043391" algn="l"/>
                    <a:tab pos="2450916" algn="l"/>
                    <a:tab pos="2858443" algn="l"/>
                    <a:tab pos="3265968" algn="l"/>
                    <a:tab pos="3673495" algn="l"/>
                    <a:tab pos="4081020" algn="l"/>
                    <a:tab pos="4488547" algn="l"/>
                    <a:tab pos="4896072" algn="l"/>
                    <a:tab pos="5303599" algn="l"/>
                    <a:tab pos="5711124" algn="l"/>
                    <a:tab pos="6118651" algn="l"/>
                    <a:tab pos="6526176" algn="l"/>
                    <a:tab pos="6933703" algn="l"/>
                    <a:tab pos="7341228" algn="l"/>
                    <a:tab pos="7748755" algn="l"/>
                    <a:tab pos="8156280" algn="l"/>
                    <a:tab pos="8563807" algn="l"/>
                  </a:tabLst>
                </a:pPr>
                <a:r>
                  <a:rPr lang="it-IT" sz="2200" dirty="0" err="1">
                    <a:solidFill>
                      <a:srgbClr val="1F497D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-Specific</a:t>
                </a:r>
                <a:r>
                  <a:rPr lang="it-IT" sz="2200" dirty="0">
                    <a:solidFill>
                      <a:srgbClr val="1F497D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 </a:t>
                </a:r>
                <a:r>
                  <a:rPr lang="it-IT" sz="2200" dirty="0" err="1">
                    <a:solidFill>
                      <a:srgbClr val="1F497D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ScFv</a:t>
                </a:r>
                <a:r>
                  <a:rPr lang="it-IT" sz="2200" dirty="0">
                    <a:solidFill>
                      <a:srgbClr val="1F497D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/</a:t>
                </a:r>
                <a:r>
                  <a:rPr lang="it-IT" sz="2200" dirty="0" err="1">
                    <a:solidFill>
                      <a:srgbClr val="1F497D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phages</a:t>
                </a:r>
                <a:r>
                  <a:rPr lang="it-IT" sz="2200" dirty="0">
                    <a:solidFill>
                      <a:srgbClr val="1F497D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 stay on </a:t>
                </a:r>
                <a:r>
                  <a:rPr lang="it-IT" sz="2200" dirty="0" err="1">
                    <a:solidFill>
                      <a:srgbClr val="1F497D"/>
                    </a:solidFill>
                    <a:latin typeface="Calibri" pitchFamily="-100" charset="0"/>
                    <a:ea typeface="Microsoft YaHei" charset="0"/>
                    <a:cs typeface="Microsoft YaHei" charset="0"/>
                  </a:rPr>
                  <a:t>epitope</a:t>
                </a:r>
                <a:endParaRPr lang="it-IT" sz="2200" dirty="0">
                  <a:solidFill>
                    <a:srgbClr val="1F497D"/>
                  </a:solidFill>
                  <a:latin typeface="Calibri" pitchFamily="-100" charset="0"/>
                  <a:ea typeface="Microsoft YaHei" charset="0"/>
                  <a:cs typeface="Microsoft YaHei" charset="0"/>
                </a:endParaRPr>
              </a:p>
            </p:txBody>
          </p: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774" y="3152"/>
                <a:ext cx="281" cy="299"/>
                <a:chOff x="774" y="3152"/>
                <a:chExt cx="281" cy="299"/>
              </a:xfrm>
            </p:grpSpPr>
            <p:sp>
              <p:nvSpPr>
                <p:cNvPr id="165900" name="Rectangle 11"/>
                <p:cNvSpPr>
                  <a:spLocks noChangeArrowheads="1"/>
                </p:cNvSpPr>
                <p:nvPr/>
              </p:nvSpPr>
              <p:spPr bwMode="auto">
                <a:xfrm>
                  <a:off x="803" y="3155"/>
                  <a:ext cx="207" cy="25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5000" rIns="90000" bIns="450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tabLst>
                      <a:tab pos="0" algn="l"/>
                      <a:tab pos="406086" algn="l"/>
                      <a:tab pos="813612" algn="l"/>
                      <a:tab pos="1221138" algn="l"/>
                      <a:tab pos="1628664" algn="l"/>
                      <a:tab pos="2036190" algn="l"/>
                      <a:tab pos="2443717" algn="l"/>
                      <a:tab pos="2851242" algn="l"/>
                      <a:tab pos="3258769" algn="l"/>
                      <a:tab pos="3666294" algn="l"/>
                      <a:tab pos="4073821" algn="l"/>
                      <a:tab pos="4481346" algn="l"/>
                      <a:tab pos="4888873" algn="l"/>
                      <a:tab pos="5296398" algn="l"/>
                      <a:tab pos="5703925" algn="l"/>
                      <a:tab pos="6111450" algn="l"/>
                      <a:tab pos="6518977" algn="l"/>
                      <a:tab pos="6926502" algn="l"/>
                      <a:tab pos="7334029" algn="l"/>
                      <a:tab pos="7741554" algn="l"/>
                      <a:tab pos="8149081" algn="l"/>
                    </a:tabLst>
                  </a:pPr>
                  <a:r>
                    <a:rPr lang="it-IT" b="1" dirty="0" err="1">
                      <a:solidFill>
                        <a:srgbClr val="000000"/>
                      </a:solidFill>
                      <a:ea typeface="Microsoft YaHei" charset="0"/>
                      <a:cs typeface="Microsoft YaHei" charset="0"/>
                    </a:rPr>
                    <a:t>2</a:t>
                  </a:r>
                  <a:endParaRPr lang="it-IT" b="1" dirty="0">
                    <a:solidFill>
                      <a:srgbClr val="000000"/>
                    </a:solidFill>
                    <a:ea typeface="Microsoft YaHei" charset="0"/>
                    <a:cs typeface="Microsoft YaHei" charset="0"/>
                  </a:endParaRPr>
                </a:p>
              </p:txBody>
            </p:sp>
            <p:sp>
              <p:nvSpPr>
                <p:cNvPr id="165901" name="Oval 12"/>
                <p:cNvSpPr>
                  <a:spLocks noChangeArrowheads="1"/>
                </p:cNvSpPr>
                <p:nvPr/>
              </p:nvSpPr>
              <p:spPr bwMode="auto">
                <a:xfrm>
                  <a:off x="774" y="3152"/>
                  <a:ext cx="281" cy="299"/>
                </a:xfrm>
                <a:prstGeom prst="ellipse">
                  <a:avLst/>
                </a:prstGeom>
                <a:noFill/>
                <a:ln w="25560">
                  <a:solidFill>
                    <a:srgbClr val="3A5F8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</p:grpSp>
          <p:pic>
            <p:nvPicPr>
              <p:cNvPr id="165899" name="Picture 1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76" y="3031"/>
                <a:ext cx="1658" cy="126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</p:grpSp>
      <p:sp>
        <p:nvSpPr>
          <p:cNvPr id="165894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1980481" y="275071"/>
            <a:ext cx="8228160" cy="1142039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6754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225" y="841337"/>
            <a:ext cx="3420000" cy="251318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432" y="830618"/>
            <a:ext cx="3420000" cy="253461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336" y="3632004"/>
            <a:ext cx="3420000" cy="24795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432" y="3613126"/>
            <a:ext cx="3420000" cy="251725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524000" y="6280920"/>
            <a:ext cx="4655442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1" dirty="0"/>
              <a:t>TITLE:</a:t>
            </a:r>
            <a:r>
              <a:rPr lang="it-IT" sz="1050" dirty="0"/>
              <a:t> Replication of Herpes Simplex Virus</a:t>
            </a:r>
            <a:br>
              <a:rPr lang="it-IT" sz="1050" dirty="0"/>
            </a:br>
            <a:r>
              <a:rPr lang="it-IT" sz="1050" b="1" dirty="0"/>
              <a:t>SOURCE:</a:t>
            </a:r>
            <a:r>
              <a:rPr lang="it-IT" sz="1050" dirty="0"/>
              <a:t> Perry, et al., </a:t>
            </a:r>
            <a:r>
              <a:rPr lang="it-IT" sz="1050" i="1" dirty="0" err="1"/>
              <a:t>Microbial</a:t>
            </a:r>
            <a:r>
              <a:rPr lang="it-IT" sz="1050" i="1" dirty="0"/>
              <a:t> Life,</a:t>
            </a:r>
            <a:r>
              <a:rPr lang="it-IT" sz="1050" dirty="0"/>
              <a:t> First Edition, </a:t>
            </a:r>
            <a:r>
              <a:rPr lang="it-IT" sz="1050" dirty="0" err="1"/>
              <a:t>published</a:t>
            </a:r>
            <a:r>
              <a:rPr lang="it-IT" sz="1050" dirty="0"/>
              <a:t> by </a:t>
            </a:r>
            <a:r>
              <a:rPr lang="it-IT" sz="1050" dirty="0">
                <a:hlinkClick r:id="rId6"/>
              </a:rPr>
              <a:t>Sinauer Associates</a:t>
            </a:r>
            <a:br>
              <a:rPr lang="it-IT" sz="1050" dirty="0"/>
            </a:br>
            <a:r>
              <a:rPr lang="it-IT" sz="1050" dirty="0"/>
              <a:t>© 2002 </a:t>
            </a:r>
            <a:r>
              <a:rPr lang="it-IT" sz="1050" dirty="0" err="1"/>
              <a:t>Sinauer</a:t>
            </a:r>
            <a:r>
              <a:rPr lang="it-IT" sz="1050" dirty="0"/>
              <a:t> </a:t>
            </a:r>
            <a:r>
              <a:rPr lang="it-IT" sz="1050" dirty="0" err="1"/>
              <a:t>Associates</a:t>
            </a:r>
            <a:r>
              <a:rPr lang="it-IT" sz="1050" dirty="0"/>
              <a:t> and </a:t>
            </a:r>
            <a:r>
              <a:rPr lang="it-IT" sz="1050" dirty="0" err="1"/>
              <a:t>Sumanas</a:t>
            </a:r>
            <a:r>
              <a:rPr lang="it-IT" sz="1050" dirty="0"/>
              <a:t>, </a:t>
            </a:r>
            <a:r>
              <a:rPr lang="it-IT" sz="1050" dirty="0" err="1"/>
              <a:t>Inc</a:t>
            </a:r>
            <a:r>
              <a:rPr lang="it-IT" sz="1050" dirty="0"/>
              <a:t>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167337" y="323386"/>
            <a:ext cx="3870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Herpes simplex </a:t>
            </a:r>
            <a:r>
              <a:rPr lang="it-IT" dirty="0"/>
              <a:t>(HSV-1</a:t>
            </a:r>
            <a:r>
              <a:rPr lang="it-IT"/>
              <a:t>): Entry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03570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Arco 1"/>
          <p:cNvSpPr>
            <a:spLocks/>
          </p:cNvSpPr>
          <p:nvPr/>
        </p:nvSpPr>
        <p:spPr bwMode="auto">
          <a:xfrm flipH="1" flipV="1">
            <a:off x="5478240" y="5474016"/>
            <a:ext cx="950400" cy="590462"/>
          </a:xfrm>
          <a:custGeom>
            <a:avLst/>
            <a:gdLst>
              <a:gd name="T0" fmla="*/ 0 w 21600"/>
              <a:gd name="T1" fmla="*/ 0 h 21600"/>
              <a:gd name="T2" fmla="*/ 1047750 w 21600"/>
              <a:gd name="T3" fmla="*/ 650875 h 21600"/>
              <a:gd name="T4" fmla="*/ 0 w 21600"/>
              <a:gd name="T5" fmla="*/ 65087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320">
            <a:solidFill>
              <a:srgbClr val="4A7EBB"/>
            </a:solidFill>
            <a:round/>
            <a:headEnd type="triangle" w="med" len="med"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7939" name="Rectangle 2"/>
          <p:cNvSpPr>
            <a:spLocks noChangeArrowheads="1"/>
          </p:cNvSpPr>
          <p:nvPr/>
        </p:nvSpPr>
        <p:spPr bwMode="auto">
          <a:xfrm>
            <a:off x="7489921" y="4615685"/>
            <a:ext cx="2927520" cy="15827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marL="414726" indent="-413287" algn="just">
              <a:spcBef>
                <a:spcPts val="579"/>
              </a:spcBef>
              <a:buClr>
                <a:srgbClr val="1F497D"/>
              </a:buClr>
              <a:buSzPct val="45000"/>
              <a:buFont typeface="Times New Roman" pitchFamily="-100" charset="0"/>
              <a:buAutoNum type="arabicPeriod" startAt="3"/>
              <a:tabLst>
                <a:tab pos="414726" algn="l"/>
                <a:tab pos="820812" algn="l"/>
                <a:tab pos="1228339" algn="l"/>
                <a:tab pos="1635864" algn="l"/>
                <a:tab pos="2043391" algn="l"/>
                <a:tab pos="2450916" algn="l"/>
                <a:tab pos="2858443" algn="l"/>
                <a:tab pos="3265968" algn="l"/>
                <a:tab pos="3673495" algn="l"/>
                <a:tab pos="4081020" algn="l"/>
                <a:tab pos="4488547" algn="l"/>
                <a:tab pos="4896072" algn="l"/>
                <a:tab pos="5303599" algn="l"/>
                <a:tab pos="5711124" algn="l"/>
                <a:tab pos="6118651" algn="l"/>
                <a:tab pos="6526176" algn="l"/>
                <a:tab pos="6933703" algn="l"/>
                <a:tab pos="7341228" algn="l"/>
                <a:tab pos="7748755" algn="l"/>
                <a:tab pos="8156280" algn="l"/>
                <a:tab pos="8563807" algn="l"/>
              </a:tabLst>
            </a:pP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The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bound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phages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are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eluted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(pH, </a:t>
            </a: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trypsin</a:t>
            </a: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831041" y="5319919"/>
            <a:ext cx="404640" cy="404683"/>
            <a:chOff x="2991" y="3694"/>
            <a:chExt cx="281" cy="281"/>
          </a:xfrm>
        </p:grpSpPr>
        <p:sp>
          <p:nvSpPr>
            <p:cNvPr id="167944" name="Rectangle 4"/>
            <p:cNvSpPr>
              <a:spLocks noChangeArrowheads="1"/>
            </p:cNvSpPr>
            <p:nvPr/>
          </p:nvSpPr>
          <p:spPr bwMode="auto">
            <a:xfrm>
              <a:off x="3019" y="3696"/>
              <a:ext cx="207" cy="2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b="1" dirty="0" err="1">
                  <a:solidFill>
                    <a:srgbClr val="000000"/>
                  </a:solidFill>
                  <a:ea typeface="Microsoft YaHei" charset="0"/>
                  <a:cs typeface="Microsoft YaHei" charset="0"/>
                </a:rPr>
                <a:t>3</a:t>
              </a:r>
              <a:endParaRPr lang="it-IT" b="1" dirty="0">
                <a:solidFill>
                  <a:srgbClr val="000000"/>
                </a:solidFill>
                <a:ea typeface="Microsoft YaHei" charset="0"/>
                <a:cs typeface="Microsoft YaHei" charset="0"/>
              </a:endParaRPr>
            </a:p>
          </p:txBody>
        </p:sp>
        <p:sp>
          <p:nvSpPr>
            <p:cNvPr id="167945" name="Oval 5"/>
            <p:cNvSpPr>
              <a:spLocks noChangeArrowheads="1"/>
            </p:cNvSpPr>
            <p:nvPr/>
          </p:nvSpPr>
          <p:spPr bwMode="auto">
            <a:xfrm>
              <a:off x="2991" y="3694"/>
              <a:ext cx="281" cy="281"/>
            </a:xfrm>
            <a:prstGeom prst="ellipse">
              <a:avLst/>
            </a:prstGeom>
            <a:noFill/>
            <a:ln w="25560">
              <a:solidFill>
                <a:srgbClr val="3A5F8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pic>
        <p:nvPicPr>
          <p:cNvPr id="16794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9440" y="4471672"/>
            <a:ext cx="2390400" cy="17123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794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2881" y="5194627"/>
            <a:ext cx="699840" cy="11146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7943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980481" y="275071"/>
            <a:ext cx="8228160" cy="1142039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548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829281" y="1247171"/>
            <a:ext cx="6657120" cy="2004690"/>
            <a:chOff x="212" y="866"/>
            <a:chExt cx="4623" cy="1392"/>
          </a:xfrm>
        </p:grpSpPr>
        <p:sp>
          <p:nvSpPr>
            <p:cNvPr id="169996" name="Arco 2"/>
            <p:cNvSpPr>
              <a:spLocks/>
            </p:cNvSpPr>
            <p:nvPr/>
          </p:nvSpPr>
          <p:spPr bwMode="auto">
            <a:xfrm rot="1500000">
              <a:off x="4088" y="1543"/>
              <a:ext cx="658" cy="409"/>
            </a:xfrm>
            <a:custGeom>
              <a:avLst/>
              <a:gdLst>
                <a:gd name="T0" fmla="*/ 0 w 21600"/>
                <a:gd name="T1" fmla="*/ 0 h 21600"/>
                <a:gd name="T2" fmla="*/ 658 w 21600"/>
                <a:gd name="T3" fmla="*/ 409 h 21600"/>
                <a:gd name="T4" fmla="*/ 0 w 21600"/>
                <a:gd name="T5" fmla="*/ 40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320">
              <a:solidFill>
                <a:srgbClr val="4A7EBB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9997" name="Rectangle 3"/>
            <p:cNvSpPr>
              <a:spLocks noChangeArrowheads="1"/>
            </p:cNvSpPr>
            <p:nvPr/>
          </p:nvSpPr>
          <p:spPr bwMode="auto">
            <a:xfrm>
              <a:off x="212" y="1169"/>
              <a:ext cx="2478" cy="10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</a:bodyPr>
            <a:lstStyle/>
            <a:p>
              <a:pPr marL="610569" indent="-609129" algn="just">
                <a:spcBef>
                  <a:spcPts val="329"/>
                </a:spcBef>
                <a:buClr>
                  <a:srgbClr val="1F497D"/>
                </a:buClr>
                <a:buSzPct val="45000"/>
                <a:buFont typeface="Times New Roman" pitchFamily="-100" charset="0"/>
                <a:buAutoNum type="arabicPeriod" startAt="5"/>
                <a:tabLst>
                  <a:tab pos="610569" algn="l"/>
                  <a:tab pos="1016655" algn="l"/>
                  <a:tab pos="1424181" algn="l"/>
                  <a:tab pos="1831707" algn="l"/>
                  <a:tab pos="2239233" algn="l"/>
                  <a:tab pos="2646759" algn="l"/>
                  <a:tab pos="3054286" algn="l"/>
                  <a:tab pos="3461811" algn="l"/>
                  <a:tab pos="3869338" algn="l"/>
                  <a:tab pos="4276863" algn="l"/>
                  <a:tab pos="4684390" algn="l"/>
                  <a:tab pos="5091915" algn="l"/>
                  <a:tab pos="5499442" algn="l"/>
                  <a:tab pos="5906967" algn="l"/>
                  <a:tab pos="6314494" algn="l"/>
                  <a:tab pos="6722019" algn="l"/>
                  <a:tab pos="7129546" algn="l"/>
                  <a:tab pos="7537071" algn="l"/>
                  <a:tab pos="7944598" algn="l"/>
                  <a:tab pos="8352123" algn="l"/>
                  <a:tab pos="8759650" algn="l"/>
                </a:tabLst>
              </a:pPr>
              <a:r>
                <a:rPr lang="it-IT" sz="22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Amplified</a:t>
              </a:r>
              <a:r>
                <a:rPr lang="it-IT" sz="22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 </a:t>
              </a:r>
              <a:r>
                <a:rPr lang="it-IT" sz="22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phages</a:t>
              </a:r>
              <a:r>
                <a:rPr lang="it-IT" sz="22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 are </a:t>
              </a:r>
              <a:r>
                <a:rPr lang="it-IT" sz="22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incubated</a:t>
              </a:r>
              <a:r>
                <a:rPr lang="it-IT" sz="22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 </a:t>
              </a:r>
              <a:r>
                <a:rPr lang="it-IT" sz="22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with</a:t>
              </a:r>
              <a:r>
                <a:rPr lang="it-IT" sz="22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 </a:t>
              </a:r>
              <a:r>
                <a:rPr lang="it-IT" sz="22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epitope</a:t>
              </a:r>
              <a:endPara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554" y="1144"/>
              <a:ext cx="281" cy="281"/>
              <a:chOff x="4554" y="1144"/>
              <a:chExt cx="281" cy="281"/>
            </a:xfrm>
          </p:grpSpPr>
          <p:sp>
            <p:nvSpPr>
              <p:cNvPr id="170000" name="Rectangle 5"/>
              <p:cNvSpPr>
                <a:spLocks noChangeArrowheads="1"/>
              </p:cNvSpPr>
              <p:nvPr/>
            </p:nvSpPr>
            <p:spPr bwMode="auto">
              <a:xfrm>
                <a:off x="4583" y="1146"/>
                <a:ext cx="207" cy="25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b="1" dirty="0" err="1">
                    <a:solidFill>
                      <a:srgbClr val="000000"/>
                    </a:solidFill>
                    <a:ea typeface="Microsoft YaHei" charset="0"/>
                    <a:cs typeface="Microsoft YaHei" charset="0"/>
                  </a:rPr>
                  <a:t>5</a:t>
                </a:r>
                <a:endParaRPr lang="it-IT" b="1" dirty="0">
                  <a:solidFill>
                    <a:srgbClr val="000000"/>
                  </a:solidFill>
                  <a:ea typeface="Microsoft YaHei" charset="0"/>
                  <a:cs typeface="Microsoft YaHei" charset="0"/>
                </a:endParaRPr>
              </a:p>
            </p:txBody>
          </p:sp>
          <p:sp>
            <p:nvSpPr>
              <p:cNvPr id="170001" name="Oval 6"/>
              <p:cNvSpPr>
                <a:spLocks noChangeArrowheads="1"/>
              </p:cNvSpPr>
              <p:nvPr/>
            </p:nvSpPr>
            <p:spPr bwMode="auto">
              <a:xfrm>
                <a:off x="4554" y="1144"/>
                <a:ext cx="281" cy="281"/>
              </a:xfrm>
              <a:prstGeom prst="ellipse">
                <a:avLst/>
              </a:prstGeom>
              <a:noFill/>
              <a:ln w="25560">
                <a:solidFill>
                  <a:srgbClr val="3A5F8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pic>
          <p:nvPicPr>
            <p:cNvPr id="169999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14" y="866"/>
              <a:ext cx="1654" cy="11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pic>
        <p:nvPicPr>
          <p:cNvPr id="16998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2881" y="5194627"/>
            <a:ext cx="699840" cy="11146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680480" y="2680123"/>
            <a:ext cx="5509440" cy="3416039"/>
            <a:chOff x="2192" y="1861"/>
            <a:chExt cx="3826" cy="2372"/>
          </a:xfrm>
        </p:grpSpPr>
        <p:sp>
          <p:nvSpPr>
            <p:cNvPr id="169990" name="Rectangle 10"/>
            <p:cNvSpPr>
              <a:spLocks noChangeArrowheads="1"/>
            </p:cNvSpPr>
            <p:nvPr/>
          </p:nvSpPr>
          <p:spPr bwMode="auto">
            <a:xfrm>
              <a:off x="2192" y="2260"/>
              <a:ext cx="2167" cy="10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</a:bodyPr>
            <a:lstStyle/>
            <a:p>
              <a:pPr marL="610569" indent="-609129">
                <a:spcBef>
                  <a:spcPts val="329"/>
                </a:spcBef>
                <a:buClr>
                  <a:srgbClr val="1F497D"/>
                </a:buClr>
                <a:buSzPct val="45000"/>
                <a:buFont typeface="Times New Roman" pitchFamily="-100" charset="0"/>
                <a:buAutoNum type="arabicPeriod" startAt="4"/>
                <a:tabLst>
                  <a:tab pos="610569" algn="l"/>
                  <a:tab pos="1016655" algn="l"/>
                  <a:tab pos="1424181" algn="l"/>
                  <a:tab pos="1831707" algn="l"/>
                  <a:tab pos="2239233" algn="l"/>
                  <a:tab pos="2646759" algn="l"/>
                  <a:tab pos="3054286" algn="l"/>
                  <a:tab pos="3461811" algn="l"/>
                  <a:tab pos="3869338" algn="l"/>
                  <a:tab pos="4276863" algn="l"/>
                  <a:tab pos="4684390" algn="l"/>
                  <a:tab pos="5091915" algn="l"/>
                  <a:tab pos="5499442" algn="l"/>
                  <a:tab pos="5906967" algn="l"/>
                  <a:tab pos="6314494" algn="l"/>
                  <a:tab pos="6722019" algn="l"/>
                  <a:tab pos="7129546" algn="l"/>
                  <a:tab pos="7537071" algn="l"/>
                  <a:tab pos="7944598" algn="l"/>
                  <a:tab pos="8352123" algn="l"/>
                  <a:tab pos="8759650" algn="l"/>
                </a:tabLst>
              </a:pPr>
              <a:r>
                <a:rPr lang="it-IT" sz="2200" i="1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E. coli</a:t>
              </a:r>
              <a:r>
                <a:rPr lang="it-IT" sz="22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 </a:t>
              </a:r>
              <a:r>
                <a:rPr lang="it-IT" sz="22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is</a:t>
              </a:r>
              <a:r>
                <a:rPr lang="it-IT" sz="22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 </a:t>
              </a:r>
              <a:r>
                <a:rPr lang="it-IT" sz="22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infected</a:t>
              </a:r>
              <a:r>
                <a:rPr lang="it-IT" sz="22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 </a:t>
              </a:r>
              <a:r>
                <a:rPr lang="it-IT" sz="22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with</a:t>
              </a:r>
              <a:r>
                <a:rPr lang="it-IT" sz="22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 </a:t>
              </a:r>
              <a:r>
                <a:rPr lang="it-IT" sz="22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eluted</a:t>
              </a:r>
              <a:r>
                <a:rPr lang="it-IT" sz="22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 </a:t>
              </a:r>
              <a:r>
                <a:rPr lang="it-IT" sz="22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phages</a:t>
              </a:r>
              <a:r>
                <a:rPr lang="it-IT" sz="22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 in </a:t>
              </a:r>
              <a:r>
                <a:rPr lang="it-IT" sz="22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orded</a:t>
              </a:r>
              <a:r>
                <a:rPr lang="it-IT" sz="22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 </a:t>
              </a:r>
              <a:r>
                <a:rPr lang="it-IT" sz="22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to</a:t>
              </a:r>
              <a:r>
                <a:rPr lang="it-IT" sz="22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 </a:t>
              </a:r>
              <a:r>
                <a:rPr lang="it-IT" sz="22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amplify</a:t>
              </a:r>
              <a:r>
                <a:rPr lang="it-IT" sz="22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  the </a:t>
              </a:r>
              <a:r>
                <a:rPr lang="it-IT" sz="22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selected</a:t>
              </a:r>
              <a:r>
                <a:rPr lang="it-IT" sz="2200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 </a:t>
              </a:r>
              <a:r>
                <a:rPr lang="it-IT" sz="22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ScFv</a:t>
              </a:r>
              <a:r>
                <a:rPr lang="it-IT" sz="2200" baseline="-25000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s</a:t>
              </a:r>
              <a:endParaRPr lang="it-IT" sz="2200" baseline="-250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69991" name="Arco 11"/>
            <p:cNvSpPr>
              <a:spLocks/>
            </p:cNvSpPr>
            <p:nvPr/>
          </p:nvSpPr>
          <p:spPr bwMode="auto">
            <a:xfrm rot="-2280000" flipH="1" flipV="1">
              <a:off x="4071" y="3667"/>
              <a:ext cx="658" cy="407"/>
            </a:xfrm>
            <a:custGeom>
              <a:avLst/>
              <a:gdLst>
                <a:gd name="T0" fmla="*/ 0 w 21600"/>
                <a:gd name="T1" fmla="*/ 0 h 21600"/>
                <a:gd name="T2" fmla="*/ 658 w 21600"/>
                <a:gd name="T3" fmla="*/ 407 h 21600"/>
                <a:gd name="T4" fmla="*/ 0 w 21600"/>
                <a:gd name="T5" fmla="*/ 40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320">
              <a:solidFill>
                <a:srgbClr val="4A7EBB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4150" y="3663"/>
              <a:ext cx="281" cy="281"/>
              <a:chOff x="4150" y="3663"/>
              <a:chExt cx="281" cy="281"/>
            </a:xfrm>
          </p:grpSpPr>
          <p:sp>
            <p:nvSpPr>
              <p:cNvPr id="169994" name="Rectangle 13"/>
              <p:cNvSpPr>
                <a:spLocks noChangeArrowheads="1"/>
              </p:cNvSpPr>
              <p:nvPr/>
            </p:nvSpPr>
            <p:spPr bwMode="auto">
              <a:xfrm>
                <a:off x="4179" y="3666"/>
                <a:ext cx="207" cy="25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it-IT" b="1" dirty="0" err="1">
                    <a:solidFill>
                      <a:srgbClr val="000000"/>
                    </a:solidFill>
                    <a:ea typeface="Microsoft YaHei" charset="0"/>
                    <a:cs typeface="Microsoft YaHei" charset="0"/>
                  </a:rPr>
                  <a:t>4</a:t>
                </a:r>
                <a:endParaRPr lang="it-IT" b="1" dirty="0">
                  <a:solidFill>
                    <a:srgbClr val="000000"/>
                  </a:solidFill>
                  <a:ea typeface="Microsoft YaHei" charset="0"/>
                  <a:cs typeface="Microsoft YaHei" charset="0"/>
                </a:endParaRPr>
              </a:p>
            </p:txBody>
          </p:sp>
          <p:sp>
            <p:nvSpPr>
              <p:cNvPr id="169995" name="Oval 14"/>
              <p:cNvSpPr>
                <a:spLocks noChangeArrowheads="1"/>
              </p:cNvSpPr>
              <p:nvPr/>
            </p:nvSpPr>
            <p:spPr bwMode="auto">
              <a:xfrm>
                <a:off x="4150" y="3663"/>
                <a:ext cx="281" cy="281"/>
              </a:xfrm>
              <a:prstGeom prst="ellipse">
                <a:avLst/>
              </a:prstGeom>
              <a:noFill/>
              <a:ln w="25560">
                <a:solidFill>
                  <a:srgbClr val="3A5F8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pic>
          <p:nvPicPr>
            <p:cNvPr id="169993" name="Picture 1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61" y="1861"/>
              <a:ext cx="1658" cy="20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69989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1980481" y="275071"/>
            <a:ext cx="8228160" cy="1142039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751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76800" y="1494878"/>
            <a:ext cx="404640" cy="404683"/>
            <a:chOff x="2120" y="1038"/>
            <a:chExt cx="281" cy="281"/>
          </a:xfrm>
        </p:grpSpPr>
        <p:sp>
          <p:nvSpPr>
            <p:cNvPr id="172058" name="Rectangle 2"/>
            <p:cNvSpPr>
              <a:spLocks noChangeArrowheads="1"/>
            </p:cNvSpPr>
            <p:nvPr/>
          </p:nvSpPr>
          <p:spPr bwMode="auto">
            <a:xfrm>
              <a:off x="2149" y="1041"/>
              <a:ext cx="207" cy="2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b="1" dirty="0" err="1">
                  <a:solidFill>
                    <a:srgbClr val="000000"/>
                  </a:solidFill>
                  <a:ea typeface="Microsoft YaHei" charset="0"/>
                  <a:cs typeface="Microsoft YaHei" charset="0"/>
                </a:rPr>
                <a:t>1</a:t>
              </a:r>
              <a:endParaRPr lang="it-IT" b="1" dirty="0">
                <a:solidFill>
                  <a:srgbClr val="000000"/>
                </a:solidFill>
                <a:ea typeface="Microsoft YaHei" charset="0"/>
                <a:cs typeface="Microsoft YaHei" charset="0"/>
              </a:endParaRPr>
            </a:p>
          </p:txBody>
        </p:sp>
        <p:sp>
          <p:nvSpPr>
            <p:cNvPr id="172059" name="Oval 3"/>
            <p:cNvSpPr>
              <a:spLocks noChangeArrowheads="1"/>
            </p:cNvSpPr>
            <p:nvPr/>
          </p:nvSpPr>
          <p:spPr bwMode="auto">
            <a:xfrm>
              <a:off x="2120" y="1038"/>
              <a:ext cx="281" cy="281"/>
            </a:xfrm>
            <a:prstGeom prst="ellipse">
              <a:avLst/>
            </a:prstGeom>
            <a:noFill/>
            <a:ln w="25560">
              <a:solidFill>
                <a:srgbClr val="3A5F8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72035" name="Arco 4"/>
          <p:cNvSpPr>
            <a:spLocks/>
          </p:cNvSpPr>
          <p:nvPr/>
        </p:nvSpPr>
        <p:spPr bwMode="auto">
          <a:xfrm rot="2760000" flipH="1" flipV="1">
            <a:off x="3141792" y="4145512"/>
            <a:ext cx="949059" cy="691200"/>
          </a:xfrm>
          <a:custGeom>
            <a:avLst/>
            <a:gdLst>
              <a:gd name="T0" fmla="*/ 0 w 21600"/>
              <a:gd name="T1" fmla="*/ 0 h 21600"/>
              <a:gd name="T2" fmla="*/ 1046162 w 21600"/>
              <a:gd name="T3" fmla="*/ 762000 h 21600"/>
              <a:gd name="T4" fmla="*/ 0 w 21600"/>
              <a:gd name="T5" fmla="*/ 7620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320">
            <a:solidFill>
              <a:srgbClr val="4A7EBB"/>
            </a:solidFill>
            <a:round/>
            <a:headEnd type="triangle" w="med" len="med"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638560" y="4637288"/>
            <a:ext cx="404640" cy="404683"/>
            <a:chOff x="774" y="3220"/>
            <a:chExt cx="281" cy="281"/>
          </a:xfrm>
        </p:grpSpPr>
        <p:sp>
          <p:nvSpPr>
            <p:cNvPr id="172056" name="Rectangle 6"/>
            <p:cNvSpPr>
              <a:spLocks noChangeArrowheads="1"/>
            </p:cNvSpPr>
            <p:nvPr/>
          </p:nvSpPr>
          <p:spPr bwMode="auto">
            <a:xfrm>
              <a:off x="803" y="3222"/>
              <a:ext cx="207" cy="2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b="1" dirty="0" err="1">
                  <a:solidFill>
                    <a:srgbClr val="000000"/>
                  </a:solidFill>
                  <a:ea typeface="Microsoft YaHei" charset="0"/>
                  <a:cs typeface="Microsoft YaHei" charset="0"/>
                </a:rPr>
                <a:t>2</a:t>
              </a:r>
              <a:endParaRPr lang="it-IT" b="1" dirty="0">
                <a:solidFill>
                  <a:srgbClr val="000000"/>
                </a:solidFill>
                <a:ea typeface="Microsoft YaHei" charset="0"/>
                <a:cs typeface="Microsoft YaHei" charset="0"/>
              </a:endParaRPr>
            </a:p>
          </p:txBody>
        </p:sp>
        <p:sp>
          <p:nvSpPr>
            <p:cNvPr id="172057" name="Oval 7"/>
            <p:cNvSpPr>
              <a:spLocks noChangeArrowheads="1"/>
            </p:cNvSpPr>
            <p:nvPr/>
          </p:nvSpPr>
          <p:spPr bwMode="auto">
            <a:xfrm>
              <a:off x="774" y="3220"/>
              <a:ext cx="281" cy="281"/>
            </a:xfrm>
            <a:prstGeom prst="ellipse">
              <a:avLst/>
            </a:prstGeom>
            <a:noFill/>
            <a:ln w="25560">
              <a:solidFill>
                <a:srgbClr val="3A5F8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72037" name="Arco 8"/>
          <p:cNvSpPr>
            <a:spLocks/>
          </p:cNvSpPr>
          <p:nvPr/>
        </p:nvSpPr>
        <p:spPr bwMode="auto">
          <a:xfrm rot="-2280000" flipH="1" flipV="1">
            <a:off x="7386240" y="5279594"/>
            <a:ext cx="948960" cy="589022"/>
          </a:xfrm>
          <a:custGeom>
            <a:avLst/>
            <a:gdLst>
              <a:gd name="T0" fmla="*/ 0 w 21600"/>
              <a:gd name="T1" fmla="*/ 0 h 21600"/>
              <a:gd name="T2" fmla="*/ 1046162 w 21600"/>
              <a:gd name="T3" fmla="*/ 649288 h 21600"/>
              <a:gd name="T4" fmla="*/ 0 w 21600"/>
              <a:gd name="T5" fmla="*/ 64928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320">
            <a:solidFill>
              <a:srgbClr val="4A7EBB"/>
            </a:solidFill>
            <a:round/>
            <a:headEnd type="triangle" w="med" len="med"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7500000" y="5275275"/>
            <a:ext cx="404640" cy="404682"/>
            <a:chOff x="4150" y="3663"/>
            <a:chExt cx="281" cy="281"/>
          </a:xfrm>
        </p:grpSpPr>
        <p:sp>
          <p:nvSpPr>
            <p:cNvPr id="172054" name="Rectangle 10"/>
            <p:cNvSpPr>
              <a:spLocks noChangeArrowheads="1"/>
            </p:cNvSpPr>
            <p:nvPr/>
          </p:nvSpPr>
          <p:spPr bwMode="auto">
            <a:xfrm>
              <a:off x="4179" y="3665"/>
              <a:ext cx="207" cy="2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b="1" dirty="0" err="1">
                  <a:solidFill>
                    <a:srgbClr val="000000"/>
                  </a:solidFill>
                  <a:ea typeface="Microsoft YaHei" charset="0"/>
                  <a:cs typeface="Microsoft YaHei" charset="0"/>
                </a:rPr>
                <a:t>4</a:t>
              </a:r>
              <a:endParaRPr lang="it-IT" b="1" dirty="0">
                <a:solidFill>
                  <a:srgbClr val="000000"/>
                </a:solidFill>
                <a:ea typeface="Microsoft YaHei" charset="0"/>
                <a:cs typeface="Microsoft YaHei" charset="0"/>
              </a:endParaRPr>
            </a:p>
          </p:txBody>
        </p:sp>
        <p:sp>
          <p:nvSpPr>
            <p:cNvPr id="172055" name="Oval 11"/>
            <p:cNvSpPr>
              <a:spLocks noChangeArrowheads="1"/>
            </p:cNvSpPr>
            <p:nvPr/>
          </p:nvSpPr>
          <p:spPr bwMode="auto">
            <a:xfrm>
              <a:off x="4150" y="3663"/>
              <a:ext cx="281" cy="281"/>
            </a:xfrm>
            <a:prstGeom prst="ellipse">
              <a:avLst/>
            </a:prstGeom>
            <a:noFill/>
            <a:ln w="25560">
              <a:solidFill>
                <a:srgbClr val="3A5F8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72039" name="Arco 12"/>
          <p:cNvSpPr>
            <a:spLocks/>
          </p:cNvSpPr>
          <p:nvPr/>
        </p:nvSpPr>
        <p:spPr bwMode="auto">
          <a:xfrm rot="1500000">
            <a:off x="7410721" y="2222154"/>
            <a:ext cx="948960" cy="590462"/>
          </a:xfrm>
          <a:custGeom>
            <a:avLst/>
            <a:gdLst>
              <a:gd name="T0" fmla="*/ 0 w 21600"/>
              <a:gd name="T1" fmla="*/ 0 h 21600"/>
              <a:gd name="T2" fmla="*/ 1046163 w 21600"/>
              <a:gd name="T3" fmla="*/ 650875 h 21600"/>
              <a:gd name="T4" fmla="*/ 0 w 21600"/>
              <a:gd name="T5" fmla="*/ 65087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320">
            <a:solidFill>
              <a:srgbClr val="4A7EBB"/>
            </a:solidFill>
            <a:round/>
            <a:headEnd type="triangle" w="med" len="med"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2040" name="Rectangle 13"/>
          <p:cNvSpPr>
            <a:spLocks noChangeArrowheads="1"/>
          </p:cNvSpPr>
          <p:nvPr/>
        </p:nvSpPr>
        <p:spPr bwMode="auto">
          <a:xfrm>
            <a:off x="8122081" y="1650414"/>
            <a:ext cx="281867" cy="359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b="1" dirty="0" err="1">
                <a:solidFill>
                  <a:srgbClr val="000000"/>
                </a:solidFill>
                <a:ea typeface="Microsoft YaHei" charset="0"/>
                <a:cs typeface="Microsoft YaHei" charset="0"/>
              </a:rPr>
              <a:t>5</a:t>
            </a:r>
            <a:endParaRPr lang="it-IT" b="1" dirty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72041" name="Oval 14"/>
          <p:cNvSpPr>
            <a:spLocks noChangeArrowheads="1"/>
          </p:cNvSpPr>
          <p:nvPr/>
        </p:nvSpPr>
        <p:spPr bwMode="auto">
          <a:xfrm>
            <a:off x="8081760" y="1647534"/>
            <a:ext cx="406080" cy="406123"/>
          </a:xfrm>
          <a:prstGeom prst="ellipse">
            <a:avLst/>
          </a:prstGeom>
          <a:noFill/>
          <a:ln w="25560">
            <a:solidFill>
              <a:srgbClr val="3A5F8B"/>
            </a:solidFill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2042" name="Arco 15"/>
          <p:cNvSpPr>
            <a:spLocks/>
          </p:cNvSpPr>
          <p:nvPr/>
        </p:nvSpPr>
        <p:spPr bwMode="auto">
          <a:xfrm flipH="1" flipV="1">
            <a:off x="5478240" y="5474016"/>
            <a:ext cx="950400" cy="590462"/>
          </a:xfrm>
          <a:custGeom>
            <a:avLst/>
            <a:gdLst>
              <a:gd name="T0" fmla="*/ 0 w 21600"/>
              <a:gd name="T1" fmla="*/ 0 h 21600"/>
              <a:gd name="T2" fmla="*/ 1047750 w 21600"/>
              <a:gd name="T3" fmla="*/ 650875 h 21600"/>
              <a:gd name="T4" fmla="*/ 0 w 21600"/>
              <a:gd name="T5" fmla="*/ 65087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320">
            <a:solidFill>
              <a:srgbClr val="4A7EBB"/>
            </a:solidFill>
            <a:round/>
            <a:headEnd type="triangle" w="med" len="med"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831041" y="5319919"/>
            <a:ext cx="404640" cy="404683"/>
            <a:chOff x="2991" y="3694"/>
            <a:chExt cx="281" cy="281"/>
          </a:xfrm>
        </p:grpSpPr>
        <p:sp>
          <p:nvSpPr>
            <p:cNvPr id="172052" name="Rectangle 17"/>
            <p:cNvSpPr>
              <a:spLocks noChangeArrowheads="1"/>
            </p:cNvSpPr>
            <p:nvPr/>
          </p:nvSpPr>
          <p:spPr bwMode="auto">
            <a:xfrm>
              <a:off x="3019" y="3696"/>
              <a:ext cx="207" cy="2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b="1" dirty="0" err="1">
                  <a:solidFill>
                    <a:srgbClr val="000000"/>
                  </a:solidFill>
                  <a:ea typeface="Microsoft YaHei" charset="0"/>
                  <a:cs typeface="Microsoft YaHei" charset="0"/>
                </a:rPr>
                <a:t>3</a:t>
              </a:r>
              <a:endParaRPr lang="it-IT" b="1" dirty="0">
                <a:solidFill>
                  <a:srgbClr val="000000"/>
                </a:solidFill>
                <a:ea typeface="Microsoft YaHei" charset="0"/>
                <a:cs typeface="Microsoft YaHei" charset="0"/>
              </a:endParaRPr>
            </a:p>
          </p:txBody>
        </p:sp>
        <p:sp>
          <p:nvSpPr>
            <p:cNvPr id="172053" name="Oval 18"/>
            <p:cNvSpPr>
              <a:spLocks noChangeArrowheads="1"/>
            </p:cNvSpPr>
            <p:nvPr/>
          </p:nvSpPr>
          <p:spPr bwMode="auto">
            <a:xfrm>
              <a:off x="2991" y="3694"/>
              <a:ext cx="281" cy="281"/>
            </a:xfrm>
            <a:prstGeom prst="ellipse">
              <a:avLst/>
            </a:prstGeom>
            <a:noFill/>
            <a:ln w="25560">
              <a:solidFill>
                <a:srgbClr val="3A5F8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72044" name="Arco 19"/>
          <p:cNvSpPr>
            <a:spLocks/>
          </p:cNvSpPr>
          <p:nvPr/>
        </p:nvSpPr>
        <p:spPr bwMode="auto">
          <a:xfrm rot="8400000" flipH="1" flipV="1">
            <a:off x="4516321" y="2131424"/>
            <a:ext cx="948960" cy="587582"/>
          </a:xfrm>
          <a:custGeom>
            <a:avLst/>
            <a:gdLst>
              <a:gd name="T0" fmla="*/ 0 w 21600"/>
              <a:gd name="T1" fmla="*/ 0 h 21600"/>
              <a:gd name="T2" fmla="*/ 1046163 w 21600"/>
              <a:gd name="T3" fmla="*/ 647700 h 21600"/>
              <a:gd name="T4" fmla="*/ 0 w 21600"/>
              <a:gd name="T5" fmla="*/ 6477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320">
            <a:solidFill>
              <a:srgbClr val="4A7EBB"/>
            </a:solidFill>
            <a:round/>
            <a:headEnd type="triangle" w="med" len="med"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72045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5120" y="1618730"/>
            <a:ext cx="2390400" cy="24194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2046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9440" y="4474550"/>
            <a:ext cx="2390400" cy="1710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2047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2161" y="1247171"/>
            <a:ext cx="2383200" cy="16763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2048" name="Picture 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02881" y="5194627"/>
            <a:ext cx="699840" cy="11146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2049" name="Picture 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03840" y="2680122"/>
            <a:ext cx="2388960" cy="29494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2050" name="Rectangle 25"/>
          <p:cNvSpPr>
            <a:spLocks noGrp="1" noChangeArrowheads="1"/>
          </p:cNvSpPr>
          <p:nvPr>
            <p:ph type="title" idx="4294967295"/>
          </p:nvPr>
        </p:nvSpPr>
        <p:spPr>
          <a:xfrm>
            <a:off x="1980481" y="275071"/>
            <a:ext cx="8228160" cy="1142039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/>
          </a:p>
        </p:txBody>
      </p:sp>
      <p:pic>
        <p:nvPicPr>
          <p:cNvPr id="60442" name="Picture 2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07840" y="3198577"/>
            <a:ext cx="1379520" cy="14487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63318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6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0241" y="1273095"/>
            <a:ext cx="1389600" cy="14502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08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8081" y="1749786"/>
            <a:ext cx="364320" cy="10786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08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5761" y="1496319"/>
            <a:ext cx="364320" cy="10786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08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1600" y="1644653"/>
            <a:ext cx="364320" cy="10786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086" name="Rectangle 5"/>
          <p:cNvSpPr>
            <a:spLocks noChangeArrowheads="1"/>
          </p:cNvSpPr>
          <p:nvPr/>
        </p:nvSpPr>
        <p:spPr bwMode="auto">
          <a:xfrm>
            <a:off x="4352160" y="115213"/>
            <a:ext cx="6998400" cy="528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29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From</a:t>
            </a:r>
            <a:r>
              <a:rPr lang="it-IT" sz="29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9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protein</a:t>
            </a:r>
            <a:r>
              <a:rPr lang="it-IT" sz="29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9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to</a:t>
            </a:r>
            <a:r>
              <a:rPr lang="it-IT" sz="29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DNA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78720" y="3429001"/>
            <a:ext cx="6890400" cy="2747808"/>
            <a:chOff x="38" y="2381"/>
            <a:chExt cx="4785" cy="1908"/>
          </a:xfrm>
        </p:grpSpPr>
        <p:cxnSp>
          <p:nvCxnSpPr>
            <p:cNvPr id="174121" name="AutoShape 7"/>
            <p:cNvCxnSpPr>
              <a:cxnSpLocks noChangeShapeType="1"/>
            </p:cNvCxnSpPr>
            <p:nvPr/>
          </p:nvCxnSpPr>
          <p:spPr bwMode="auto">
            <a:xfrm rot="5400000">
              <a:off x="4516" y="2690"/>
              <a:ext cx="617" cy="0"/>
            </a:xfrm>
            <a:prstGeom prst="bentConnector2">
              <a:avLst/>
            </a:prstGeom>
            <a:noFill/>
            <a:ln w="76320">
              <a:solidFill>
                <a:srgbClr val="1F497D"/>
              </a:solidFill>
              <a:round/>
              <a:headEnd/>
              <a:tailEnd type="triangle" w="med" len="med"/>
            </a:ln>
          </p:spPr>
        </p:cxnSp>
        <p:cxnSp>
          <p:nvCxnSpPr>
            <p:cNvPr id="174122" name="AutoShape 8"/>
            <p:cNvCxnSpPr>
              <a:cxnSpLocks noChangeShapeType="1"/>
            </p:cNvCxnSpPr>
            <p:nvPr/>
          </p:nvCxnSpPr>
          <p:spPr bwMode="auto">
            <a:xfrm flipH="1">
              <a:off x="3312" y="3731"/>
              <a:ext cx="935" cy="0"/>
            </a:xfrm>
            <a:prstGeom prst="bentConnector2">
              <a:avLst/>
            </a:prstGeom>
            <a:noFill/>
            <a:ln w="76320">
              <a:solidFill>
                <a:srgbClr val="1F497D"/>
              </a:solidFill>
              <a:round/>
              <a:headEnd/>
              <a:tailEnd type="triangle" w="med" len="med"/>
            </a:ln>
          </p:spPr>
        </p:cxnSp>
        <p:pic>
          <p:nvPicPr>
            <p:cNvPr id="174123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" y="3429"/>
              <a:ext cx="3085" cy="86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74088" name="Rectangle 10"/>
          <p:cNvSpPr>
            <a:spLocks noChangeArrowheads="1"/>
          </p:cNvSpPr>
          <p:nvPr/>
        </p:nvSpPr>
        <p:spPr bwMode="auto">
          <a:xfrm rot="-240000">
            <a:off x="6771360" y="3693989"/>
            <a:ext cx="1278720" cy="1094515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089" name="Rectangle 11"/>
          <p:cNvSpPr>
            <a:spLocks noChangeArrowheads="1"/>
          </p:cNvSpPr>
          <p:nvPr/>
        </p:nvSpPr>
        <p:spPr bwMode="auto">
          <a:xfrm>
            <a:off x="2064001" y="900096"/>
            <a:ext cx="1107360" cy="528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29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10</a:t>
            </a:r>
          </a:p>
        </p:txBody>
      </p:sp>
      <p:sp>
        <p:nvSpPr>
          <p:cNvPr id="174090" name="Rectangle 12"/>
          <p:cNvSpPr>
            <a:spLocks noChangeArrowheads="1"/>
          </p:cNvSpPr>
          <p:nvPr/>
        </p:nvSpPr>
        <p:spPr bwMode="auto">
          <a:xfrm>
            <a:off x="2481600" y="900095"/>
            <a:ext cx="552960" cy="3132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5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9</a:t>
            </a:r>
            <a:endParaRPr lang="it-IT" sz="1500" b="1" dirty="0">
              <a:solidFill>
                <a:srgbClr val="000000"/>
              </a:solidFill>
              <a:latin typeface="Calibri" pitchFamily="-100" charset="0"/>
              <a:ea typeface="Microsoft YaHei" charset="0"/>
              <a:cs typeface="Microsoft YaHei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624321" y="895775"/>
            <a:ext cx="7413120" cy="1683537"/>
            <a:chOff x="2153" y="622"/>
            <a:chExt cx="5148" cy="1169"/>
          </a:xfrm>
        </p:grpSpPr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2153" y="624"/>
              <a:ext cx="3052" cy="1167"/>
              <a:chOff x="2153" y="624"/>
              <a:chExt cx="3052" cy="1167"/>
            </a:xfrm>
          </p:grpSpPr>
          <p:cxnSp>
            <p:nvCxnSpPr>
              <p:cNvPr id="174117" name="AutoShape 15"/>
              <p:cNvCxnSpPr>
                <a:cxnSpLocks noChangeShapeType="1"/>
              </p:cNvCxnSpPr>
              <p:nvPr/>
            </p:nvCxnSpPr>
            <p:spPr bwMode="auto">
              <a:xfrm>
                <a:off x="2153" y="1436"/>
                <a:ext cx="680" cy="0"/>
              </a:xfrm>
              <a:prstGeom prst="bentConnector2">
                <a:avLst/>
              </a:prstGeom>
              <a:noFill/>
              <a:ln w="76320">
                <a:solidFill>
                  <a:srgbClr val="1F497D"/>
                </a:solidFill>
                <a:round/>
                <a:headEnd/>
                <a:tailEnd type="triangle" w="med" len="med"/>
              </a:ln>
            </p:spPr>
          </p:cxnSp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4368" y="624"/>
                <a:ext cx="836" cy="1167"/>
                <a:chOff x="4368" y="624"/>
                <a:chExt cx="836" cy="1167"/>
              </a:xfrm>
            </p:grpSpPr>
            <p:pic>
              <p:nvPicPr>
                <p:cNvPr id="174119" name="Picture 17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368" y="624"/>
                  <a:ext cx="252" cy="749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174120" name="Picture 18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952" y="1042"/>
                  <a:ext cx="252" cy="749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</p:grpSp>
        </p:grpSp>
        <p:sp>
          <p:nvSpPr>
            <p:cNvPr id="174116" name="Rectangle 19"/>
            <p:cNvSpPr>
              <a:spLocks noChangeArrowheads="1"/>
            </p:cNvSpPr>
            <p:nvPr/>
          </p:nvSpPr>
          <p:spPr bwMode="auto">
            <a:xfrm>
              <a:off x="4874" y="622"/>
              <a:ext cx="2427" cy="3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it-IT" sz="2500" b="1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Few</a:t>
              </a:r>
              <a:r>
                <a:rPr lang="it-IT" sz="2500" b="1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 </a:t>
              </a:r>
              <a:r>
                <a:rPr lang="it-IT" b="1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(</a:t>
              </a:r>
              <a:r>
                <a:rPr lang="it-IT" b="1" dirty="0" err="1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hundred</a:t>
              </a:r>
              <a:r>
                <a:rPr lang="it-IT" b="1" dirty="0">
                  <a:solidFill>
                    <a:srgbClr val="000000"/>
                  </a:solidFill>
                  <a:latin typeface="Calibri" pitchFamily="-100" charset="0"/>
                  <a:ea typeface="Microsoft YaHei" charset="0"/>
                  <a:cs typeface="Microsoft YaHei" charset="0"/>
                </a:rPr>
                <a:t>)</a:t>
              </a:r>
            </a:p>
          </p:txBody>
        </p:sp>
      </p:grpSp>
      <p:pic>
        <p:nvPicPr>
          <p:cNvPr id="174092" name="Picture 20"/>
          <p:cNvPicPr>
            <a:picLocks noChangeAspect="1" noChangeArrowheads="1"/>
          </p:cNvPicPr>
          <p:nvPr/>
        </p:nvPicPr>
        <p:blipFill>
          <a:blip r:embed="rId6"/>
          <a:srcRect l="62541" t="77393"/>
          <a:stretch>
            <a:fillRect/>
          </a:stretch>
        </p:blipFill>
        <p:spPr bwMode="auto">
          <a:xfrm>
            <a:off x="9029280" y="5989591"/>
            <a:ext cx="1602720" cy="7517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093" name="Rectangle 21"/>
          <p:cNvSpPr>
            <a:spLocks noChangeArrowheads="1"/>
          </p:cNvSpPr>
          <p:nvPr/>
        </p:nvSpPr>
        <p:spPr bwMode="auto">
          <a:xfrm>
            <a:off x="8218560" y="5067893"/>
            <a:ext cx="620640" cy="637987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74094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680" y="1486236"/>
            <a:ext cx="364320" cy="10786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095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84800" y="1509278"/>
            <a:ext cx="364320" cy="10786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096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83201" y="1502080"/>
            <a:ext cx="364320" cy="10786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097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0400" y="1064274"/>
            <a:ext cx="364320" cy="10786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098" name="Picture 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1441" y="851131"/>
            <a:ext cx="364320" cy="10786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099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3920" y="2199113"/>
            <a:ext cx="364320" cy="10786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00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8241" y="1772828"/>
            <a:ext cx="364320" cy="10786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01" name="Rectangle 29"/>
          <p:cNvSpPr>
            <a:spLocks noChangeArrowheads="1"/>
          </p:cNvSpPr>
          <p:nvPr/>
        </p:nvSpPr>
        <p:spPr bwMode="auto">
          <a:xfrm>
            <a:off x="4480320" y="1323501"/>
            <a:ext cx="1255680" cy="6364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Selection</a:t>
            </a:r>
            <a:r>
              <a:rPr lang="it-IT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cycles</a:t>
            </a:r>
            <a:endParaRPr lang="it-IT" dirty="0">
              <a:solidFill>
                <a:srgbClr val="000000"/>
              </a:solidFill>
              <a:latin typeface="Calibri" pitchFamily="-100" charset="0"/>
              <a:ea typeface="Microsoft YaHei" charset="0"/>
              <a:cs typeface="Microsoft YaHei" charset="0"/>
            </a:endParaRPr>
          </a:p>
        </p:txBody>
      </p:sp>
      <p:sp>
        <p:nvSpPr>
          <p:cNvPr id="174102" name="Rectangle 30"/>
          <p:cNvSpPr>
            <a:spLocks noChangeArrowheads="1"/>
          </p:cNvSpPr>
          <p:nvPr/>
        </p:nvSpPr>
        <p:spPr bwMode="auto">
          <a:xfrm>
            <a:off x="8472001" y="3423240"/>
            <a:ext cx="2086560" cy="5748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6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Random</a:t>
            </a:r>
            <a:r>
              <a:rPr lang="it-IT" sz="16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phages</a:t>
            </a:r>
            <a:r>
              <a:rPr lang="it-IT" sz="16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are </a:t>
            </a:r>
            <a:r>
              <a:rPr lang="it-IT" sz="16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tested</a:t>
            </a:r>
            <a:r>
              <a:rPr lang="it-IT" sz="16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by</a:t>
            </a:r>
            <a:r>
              <a:rPr lang="it-IT" sz="16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ELISA</a:t>
            </a:r>
          </a:p>
        </p:txBody>
      </p:sp>
      <p:sp>
        <p:nvSpPr>
          <p:cNvPr id="174103" name="Rectangle 31"/>
          <p:cNvSpPr>
            <a:spLocks noChangeArrowheads="1"/>
          </p:cNvSpPr>
          <p:nvPr/>
        </p:nvSpPr>
        <p:spPr bwMode="auto">
          <a:xfrm>
            <a:off x="6067201" y="4363660"/>
            <a:ext cx="1828800" cy="8211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6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Positive </a:t>
            </a:r>
            <a:r>
              <a:rPr lang="it-IT" sz="16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phages</a:t>
            </a:r>
            <a:r>
              <a:rPr lang="it-IT" sz="16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from</a:t>
            </a:r>
            <a:r>
              <a:rPr lang="it-IT" sz="16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ELISA are </a:t>
            </a:r>
            <a:r>
              <a:rPr lang="it-IT" sz="16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sequenced</a:t>
            </a:r>
            <a:endParaRPr lang="it-IT" sz="1600" dirty="0">
              <a:solidFill>
                <a:srgbClr val="000000"/>
              </a:solidFill>
              <a:latin typeface="Calibri" pitchFamily="-100" charset="0"/>
              <a:ea typeface="Microsoft YaHei" charset="0"/>
              <a:cs typeface="Microsoft YaHei" charset="0"/>
            </a:endParaRPr>
          </a:p>
        </p:txBody>
      </p:sp>
      <p:pic>
        <p:nvPicPr>
          <p:cNvPr id="174104" name="Picture 32"/>
          <p:cNvPicPr>
            <a:picLocks noChangeAspect="1" noChangeArrowheads="1"/>
          </p:cNvPicPr>
          <p:nvPr/>
        </p:nvPicPr>
        <p:blipFill>
          <a:blip r:embed="rId6"/>
          <a:srcRect l="53749" t="35803" b="43294"/>
          <a:stretch>
            <a:fillRect/>
          </a:stretch>
        </p:blipFill>
        <p:spPr bwMode="auto">
          <a:xfrm>
            <a:off x="8112001" y="5541704"/>
            <a:ext cx="1978560" cy="6955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05" name="Rectangle 33"/>
          <p:cNvSpPr>
            <a:spLocks noChangeArrowheads="1"/>
          </p:cNvSpPr>
          <p:nvPr/>
        </p:nvSpPr>
        <p:spPr bwMode="auto">
          <a:xfrm>
            <a:off x="8688000" y="5229189"/>
            <a:ext cx="2177280" cy="3132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5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Anti M13 antibody</a:t>
            </a:r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8614560" y="5402008"/>
            <a:ext cx="250560" cy="252026"/>
            <a:chOff x="4924" y="3751"/>
            <a:chExt cx="174" cy="175"/>
          </a:xfrm>
        </p:grpSpPr>
        <p:sp>
          <p:nvSpPr>
            <p:cNvPr id="174112" name="Line 35"/>
            <p:cNvSpPr>
              <a:spLocks noChangeShapeType="1"/>
            </p:cNvSpPr>
            <p:nvPr/>
          </p:nvSpPr>
          <p:spPr bwMode="auto">
            <a:xfrm flipH="1">
              <a:off x="5017" y="3751"/>
              <a:ext cx="82" cy="36"/>
            </a:xfrm>
            <a:prstGeom prst="line">
              <a:avLst/>
            </a:prstGeom>
            <a:noFill/>
            <a:ln w="57240">
              <a:solidFill>
                <a:srgbClr val="6699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4113" name="Line 36"/>
            <p:cNvSpPr>
              <a:spLocks noChangeShapeType="1"/>
            </p:cNvSpPr>
            <p:nvPr/>
          </p:nvSpPr>
          <p:spPr bwMode="auto">
            <a:xfrm flipH="1">
              <a:off x="4982" y="3836"/>
              <a:ext cx="36" cy="90"/>
            </a:xfrm>
            <a:prstGeom prst="line">
              <a:avLst/>
            </a:prstGeom>
            <a:noFill/>
            <a:ln w="57240">
              <a:solidFill>
                <a:srgbClr val="6699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4114" name="Line 37"/>
            <p:cNvSpPr>
              <a:spLocks noChangeShapeType="1"/>
            </p:cNvSpPr>
            <p:nvPr/>
          </p:nvSpPr>
          <p:spPr bwMode="auto">
            <a:xfrm flipH="1" flipV="1">
              <a:off x="4923" y="3754"/>
              <a:ext cx="95" cy="35"/>
            </a:xfrm>
            <a:prstGeom prst="line">
              <a:avLst/>
            </a:prstGeom>
            <a:noFill/>
            <a:ln w="57240">
              <a:solidFill>
                <a:srgbClr val="6699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8484960" y="5155743"/>
            <a:ext cx="250560" cy="252027"/>
            <a:chOff x="4834" y="3580"/>
            <a:chExt cx="174" cy="175"/>
          </a:xfrm>
        </p:grpSpPr>
        <p:sp>
          <p:nvSpPr>
            <p:cNvPr id="174109" name="Line 39"/>
            <p:cNvSpPr>
              <a:spLocks noChangeShapeType="1"/>
            </p:cNvSpPr>
            <p:nvPr/>
          </p:nvSpPr>
          <p:spPr bwMode="auto">
            <a:xfrm flipH="1">
              <a:off x="4927" y="3580"/>
              <a:ext cx="82" cy="36"/>
            </a:xfrm>
            <a:prstGeom prst="line">
              <a:avLst/>
            </a:prstGeom>
            <a:noFill/>
            <a:ln w="5724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4110" name="Line 40"/>
            <p:cNvSpPr>
              <a:spLocks noChangeShapeType="1"/>
            </p:cNvSpPr>
            <p:nvPr/>
          </p:nvSpPr>
          <p:spPr bwMode="auto">
            <a:xfrm flipH="1">
              <a:off x="4891" y="3665"/>
              <a:ext cx="36" cy="90"/>
            </a:xfrm>
            <a:prstGeom prst="line">
              <a:avLst/>
            </a:prstGeom>
            <a:noFill/>
            <a:ln w="5724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4111" name="Line 41"/>
            <p:cNvSpPr>
              <a:spLocks noChangeShapeType="1"/>
            </p:cNvSpPr>
            <p:nvPr/>
          </p:nvSpPr>
          <p:spPr bwMode="auto">
            <a:xfrm flipH="1" flipV="1">
              <a:off x="4833" y="3583"/>
              <a:ext cx="95" cy="35"/>
            </a:xfrm>
            <a:prstGeom prst="line">
              <a:avLst/>
            </a:prstGeom>
            <a:noFill/>
            <a:ln w="5724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pic>
        <p:nvPicPr>
          <p:cNvPr id="174108" name="Picture 4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64640" y="4745300"/>
            <a:ext cx="413280" cy="4118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16748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1"/>
          <p:cNvSpPr>
            <a:spLocks noChangeArrowheads="1"/>
          </p:cNvSpPr>
          <p:nvPr/>
        </p:nvSpPr>
        <p:spPr bwMode="auto">
          <a:xfrm rot="2460000">
            <a:off x="2657281" y="3503888"/>
            <a:ext cx="790560" cy="1008106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6131" name="Rectangle 2"/>
          <p:cNvSpPr>
            <a:spLocks noChangeArrowheads="1"/>
          </p:cNvSpPr>
          <p:nvPr/>
        </p:nvSpPr>
        <p:spPr bwMode="auto">
          <a:xfrm>
            <a:off x="2339040" y="132495"/>
            <a:ext cx="7672320" cy="9749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2900" dirty="0" err="1">
                <a:solidFill>
                  <a:srgbClr val="000000"/>
                </a:solidFill>
                <a:latin typeface="Calibri" pitchFamily="-100" charset="0"/>
              </a:rPr>
              <a:t>ScFv</a:t>
            </a:r>
            <a:r>
              <a:rPr lang="it-IT" sz="2900" baseline="-25000" dirty="0" err="1">
                <a:solidFill>
                  <a:srgbClr val="000000"/>
                </a:solidFill>
                <a:latin typeface="Calibri" pitchFamily="-100" charset="0"/>
              </a:rPr>
              <a:t>s</a:t>
            </a:r>
            <a:r>
              <a:rPr lang="it-IT" sz="2900" dirty="0">
                <a:solidFill>
                  <a:srgbClr val="000000"/>
                </a:solidFill>
                <a:latin typeface="Calibri" pitchFamily="-100" charset="0"/>
              </a:rPr>
              <a:t> </a:t>
            </a:r>
            <a:r>
              <a:rPr lang="it-IT" sz="2900" dirty="0" err="1">
                <a:solidFill>
                  <a:srgbClr val="000000"/>
                </a:solidFill>
                <a:latin typeface="Calibri" pitchFamily="-100" charset="0"/>
              </a:rPr>
              <a:t>allow</a:t>
            </a:r>
            <a:r>
              <a:rPr lang="it-IT" sz="2900" dirty="0">
                <a:solidFill>
                  <a:srgbClr val="000000"/>
                </a:solidFill>
                <a:latin typeface="Calibri" pitchFamily="-100" charset="0"/>
              </a:rPr>
              <a:t> </a:t>
            </a:r>
            <a:r>
              <a:rPr lang="it-IT" sz="2900" dirty="0" err="1">
                <a:solidFill>
                  <a:srgbClr val="000000"/>
                </a:solidFill>
                <a:latin typeface="Calibri" pitchFamily="-100" charset="0"/>
              </a:rPr>
              <a:t>to</a:t>
            </a:r>
            <a:r>
              <a:rPr lang="it-IT" sz="2900" dirty="0">
                <a:solidFill>
                  <a:srgbClr val="000000"/>
                </a:solidFill>
                <a:latin typeface="Calibri" pitchFamily="-100" charset="0"/>
              </a:rPr>
              <a:t> produce </a:t>
            </a:r>
            <a:r>
              <a:rPr lang="it-IT" sz="2900" dirty="0" err="1">
                <a:solidFill>
                  <a:srgbClr val="000000"/>
                </a:solidFill>
                <a:latin typeface="Calibri" pitchFamily="-100" charset="0"/>
              </a:rPr>
              <a:t>fully</a:t>
            </a:r>
            <a:r>
              <a:rPr lang="it-IT" sz="2900" dirty="0">
                <a:solidFill>
                  <a:srgbClr val="000000"/>
                </a:solidFill>
                <a:latin typeface="Calibri" pitchFamily="-100" charset="0"/>
              </a:rPr>
              <a:t> </a:t>
            </a:r>
            <a:r>
              <a:rPr lang="it-IT" sz="2900" dirty="0" err="1">
                <a:solidFill>
                  <a:srgbClr val="000000"/>
                </a:solidFill>
                <a:latin typeface="Calibri" pitchFamily="-100" charset="0"/>
              </a:rPr>
              <a:t>human</a:t>
            </a:r>
            <a:r>
              <a:rPr lang="it-IT" sz="2900" dirty="0">
                <a:solidFill>
                  <a:srgbClr val="000000"/>
                </a:solidFill>
                <a:latin typeface="Calibri" pitchFamily="-100" charset="0"/>
              </a:rPr>
              <a:t> </a:t>
            </a:r>
            <a:r>
              <a:rPr lang="it-IT" sz="2900" dirty="0" err="1">
                <a:solidFill>
                  <a:srgbClr val="000000"/>
                </a:solidFill>
                <a:latin typeface="Calibri" pitchFamily="-100" charset="0"/>
              </a:rPr>
              <a:t>monoclonal</a:t>
            </a:r>
            <a:r>
              <a:rPr lang="it-IT" sz="2900" dirty="0">
                <a:solidFill>
                  <a:srgbClr val="000000"/>
                </a:solidFill>
                <a:latin typeface="Calibri" pitchFamily="-100" charset="0"/>
              </a:rPr>
              <a:t> </a:t>
            </a:r>
            <a:r>
              <a:rPr lang="it-IT" sz="2900" dirty="0" err="1">
                <a:solidFill>
                  <a:srgbClr val="000000"/>
                </a:solidFill>
                <a:latin typeface="Calibri" pitchFamily="-100" charset="0"/>
              </a:rPr>
              <a:t>antibodies</a:t>
            </a:r>
            <a:endParaRPr lang="it-IT" sz="2900" dirty="0">
              <a:solidFill>
                <a:srgbClr val="000000"/>
              </a:solidFill>
              <a:latin typeface="Calibri" pitchFamily="-100" charset="0"/>
            </a:endParaRPr>
          </a:p>
        </p:txBody>
      </p:sp>
      <p:pic>
        <p:nvPicPr>
          <p:cNvPr id="176132" name="Picture 3"/>
          <p:cNvPicPr>
            <a:picLocks noChangeAspect="1" noChangeArrowheads="1"/>
          </p:cNvPicPr>
          <p:nvPr/>
        </p:nvPicPr>
        <p:blipFill>
          <a:blip r:embed="rId3"/>
          <a:srcRect l="-2574" t="75917"/>
          <a:stretch>
            <a:fillRect/>
          </a:stretch>
        </p:blipFill>
        <p:spPr bwMode="auto">
          <a:xfrm>
            <a:off x="3256320" y="5770686"/>
            <a:ext cx="5862240" cy="10873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6133" name="Picture 4"/>
          <p:cNvPicPr>
            <a:picLocks noChangeAspect="1" noChangeArrowheads="1"/>
          </p:cNvPicPr>
          <p:nvPr/>
        </p:nvPicPr>
        <p:blipFill>
          <a:blip r:embed="rId4"/>
          <a:srcRect t="8116" r="35539" b="20618"/>
          <a:stretch>
            <a:fillRect/>
          </a:stretch>
        </p:blipFill>
        <p:spPr bwMode="auto">
          <a:xfrm>
            <a:off x="3792001" y="2471301"/>
            <a:ext cx="2017440" cy="13969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6134" name="Picture 5"/>
          <p:cNvPicPr>
            <a:picLocks noChangeAspect="1" noChangeArrowheads="1"/>
          </p:cNvPicPr>
          <p:nvPr/>
        </p:nvPicPr>
        <p:blipFill>
          <a:blip r:embed="rId5"/>
          <a:srcRect l="6419" t="11540" r="8994"/>
          <a:stretch>
            <a:fillRect/>
          </a:stretch>
        </p:blipFill>
        <p:spPr bwMode="auto">
          <a:xfrm>
            <a:off x="1488000" y="2433856"/>
            <a:ext cx="2014560" cy="1409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613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641" y="4288771"/>
            <a:ext cx="1573920" cy="10858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6136" name="Picture 7"/>
          <p:cNvPicPr>
            <a:picLocks noChangeAspect="1" noChangeArrowheads="1"/>
          </p:cNvPicPr>
          <p:nvPr/>
        </p:nvPicPr>
        <p:blipFill>
          <a:blip r:embed="rId7"/>
          <a:srcRect t="18747" r="35539" b="9996"/>
          <a:stretch>
            <a:fillRect/>
          </a:stretch>
        </p:blipFill>
        <p:spPr bwMode="auto">
          <a:xfrm>
            <a:off x="6166560" y="2468420"/>
            <a:ext cx="2046240" cy="14142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6137" name="Picture 8"/>
          <p:cNvPicPr>
            <a:picLocks noChangeAspect="1" noChangeArrowheads="1"/>
          </p:cNvPicPr>
          <p:nvPr/>
        </p:nvPicPr>
        <p:blipFill>
          <a:blip r:embed="rId3"/>
          <a:srcRect l="52367" t="39156" r="16290" b="32899"/>
          <a:stretch>
            <a:fillRect/>
          </a:stretch>
        </p:blipFill>
        <p:spPr bwMode="auto">
          <a:xfrm>
            <a:off x="8536800" y="2360410"/>
            <a:ext cx="2230560" cy="15697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817600" y="656710"/>
            <a:ext cx="1265760" cy="1491997"/>
            <a:chOff x="5065" y="456"/>
            <a:chExt cx="879" cy="1036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5065" y="456"/>
              <a:ext cx="879" cy="1036"/>
              <a:chOff x="5065" y="456"/>
              <a:chExt cx="879" cy="1036"/>
            </a:xfrm>
          </p:grpSpPr>
          <p:pic>
            <p:nvPicPr>
              <p:cNvPr id="176147" name="Picture 11"/>
              <p:cNvPicPr>
                <a:picLocks noChangeAspect="1" noChangeArrowheads="1"/>
              </p:cNvPicPr>
              <p:nvPr/>
            </p:nvPicPr>
            <p:blipFill>
              <a:blip r:embed="rId3"/>
              <a:srcRect l="70833" t="39156" r="17783" b="46866"/>
              <a:stretch>
                <a:fillRect/>
              </a:stretch>
            </p:blipFill>
            <p:spPr bwMode="auto">
              <a:xfrm>
                <a:off x="5245" y="456"/>
                <a:ext cx="699" cy="67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76148" name="Rectangle 12"/>
              <p:cNvSpPr>
                <a:spLocks noChangeArrowheads="1"/>
              </p:cNvSpPr>
              <p:nvPr/>
            </p:nvSpPr>
            <p:spPr bwMode="auto">
              <a:xfrm rot="2700000">
                <a:off x="5119" y="940"/>
                <a:ext cx="599" cy="399"/>
              </a:xfrm>
              <a:prstGeom prst="rect">
                <a:avLst/>
              </a:prstGeom>
              <a:solidFill>
                <a:srgbClr val="FFFFFF"/>
              </a:solidFill>
              <a:ln w="2556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176146" name="Freeform 13"/>
            <p:cNvSpPr>
              <a:spLocks noChangeArrowheads="1"/>
            </p:cNvSpPr>
            <p:nvPr/>
          </p:nvSpPr>
          <p:spPr bwMode="auto">
            <a:xfrm>
              <a:off x="5349" y="600"/>
              <a:ext cx="544" cy="446"/>
            </a:xfrm>
            <a:custGeom>
              <a:avLst/>
              <a:gdLst>
                <a:gd name="T0" fmla="*/ 99250 w 786507"/>
                <a:gd name="T1" fmla="*/ 354541 h 643890"/>
                <a:gd name="T2" fmla="*/ 13525 w 786507"/>
                <a:gd name="T3" fmla="*/ 468841 h 643890"/>
                <a:gd name="T4" fmla="*/ 13525 w 786507"/>
                <a:gd name="T5" fmla="*/ 597428 h 643890"/>
                <a:gd name="T6" fmla="*/ 142112 w 786507"/>
                <a:gd name="T7" fmla="*/ 597428 h 643890"/>
                <a:gd name="T8" fmla="*/ 599312 w 786507"/>
                <a:gd name="T9" fmla="*/ 40216 h 643890"/>
                <a:gd name="T10" fmla="*/ 785050 w 786507"/>
                <a:gd name="T11" fmla="*/ 68791 h 643890"/>
                <a:gd name="T12" fmla="*/ 670750 w 786507"/>
                <a:gd name="T13" fmla="*/ 268816 h 6438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6507"/>
                <a:gd name="T22" fmla="*/ 0 h 643890"/>
                <a:gd name="T23" fmla="*/ 786507 w 786507"/>
                <a:gd name="T24" fmla="*/ 643890 h 6438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6507" h="643890">
                  <a:moveTo>
                    <a:pt x="99250" y="354541"/>
                  </a:moveTo>
                  <a:cubicBezTo>
                    <a:pt x="63531" y="391450"/>
                    <a:pt x="27812" y="428360"/>
                    <a:pt x="13525" y="468841"/>
                  </a:cubicBezTo>
                  <a:cubicBezTo>
                    <a:pt x="-762" y="509322"/>
                    <a:pt x="-7906" y="575997"/>
                    <a:pt x="13525" y="597428"/>
                  </a:cubicBezTo>
                  <a:cubicBezTo>
                    <a:pt x="34956" y="618859"/>
                    <a:pt x="44481" y="690297"/>
                    <a:pt x="142112" y="597428"/>
                  </a:cubicBezTo>
                  <a:cubicBezTo>
                    <a:pt x="239743" y="504559"/>
                    <a:pt x="492156" y="128322"/>
                    <a:pt x="599312" y="40216"/>
                  </a:cubicBezTo>
                  <a:cubicBezTo>
                    <a:pt x="706468" y="-47890"/>
                    <a:pt x="773144" y="30691"/>
                    <a:pt x="785050" y="68791"/>
                  </a:cubicBezTo>
                  <a:cubicBezTo>
                    <a:pt x="796956" y="106891"/>
                    <a:pt x="733853" y="187853"/>
                    <a:pt x="670750" y="268816"/>
                  </a:cubicBezTo>
                </a:path>
              </a:pathLst>
            </a:custGeom>
            <a:noFill/>
            <a:ln w="38160">
              <a:solidFill>
                <a:srgbClr val="59595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76139" name="Rectangle 14"/>
          <p:cNvSpPr>
            <a:spLocks noChangeArrowheads="1"/>
          </p:cNvSpPr>
          <p:nvPr/>
        </p:nvSpPr>
        <p:spPr bwMode="auto">
          <a:xfrm>
            <a:off x="2064000" y="3843765"/>
            <a:ext cx="1728000" cy="3286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600" dirty="0">
                <a:solidFill>
                  <a:srgbClr val="000000"/>
                </a:solidFill>
                <a:latin typeface="Calibri" pitchFamily="-100" charset="0"/>
              </a:rPr>
              <a:t>mouse</a:t>
            </a:r>
          </a:p>
        </p:txBody>
      </p:sp>
      <p:sp>
        <p:nvSpPr>
          <p:cNvPr id="176140" name="Rectangle 15"/>
          <p:cNvSpPr>
            <a:spLocks noChangeArrowheads="1"/>
          </p:cNvSpPr>
          <p:nvPr/>
        </p:nvSpPr>
        <p:spPr bwMode="auto">
          <a:xfrm>
            <a:off x="4310400" y="3845205"/>
            <a:ext cx="1728000" cy="3286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600" dirty="0" err="1">
                <a:solidFill>
                  <a:srgbClr val="000000"/>
                </a:solidFill>
                <a:latin typeface="Calibri" pitchFamily="-100" charset="0"/>
              </a:rPr>
              <a:t>chimeric</a:t>
            </a:r>
            <a:endParaRPr lang="it-IT" sz="1600" dirty="0">
              <a:solidFill>
                <a:srgbClr val="000000"/>
              </a:solidFill>
              <a:latin typeface="Calibri" pitchFamily="-100" charset="0"/>
            </a:endParaRPr>
          </a:p>
        </p:txBody>
      </p:sp>
      <p:sp>
        <p:nvSpPr>
          <p:cNvPr id="176141" name="Rectangle 16"/>
          <p:cNvSpPr>
            <a:spLocks noChangeArrowheads="1"/>
          </p:cNvSpPr>
          <p:nvPr/>
        </p:nvSpPr>
        <p:spPr bwMode="auto">
          <a:xfrm>
            <a:off x="6600000" y="3843765"/>
            <a:ext cx="1726560" cy="3286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600" dirty="0" err="1">
                <a:solidFill>
                  <a:srgbClr val="000000"/>
                </a:solidFill>
                <a:latin typeface="Calibri" pitchFamily="-100" charset="0"/>
              </a:rPr>
              <a:t>humanized</a:t>
            </a:r>
            <a:endParaRPr lang="it-IT" sz="1600" dirty="0">
              <a:solidFill>
                <a:srgbClr val="000000"/>
              </a:solidFill>
              <a:latin typeface="Calibri" pitchFamily="-100" charset="0"/>
            </a:endParaRPr>
          </a:p>
        </p:txBody>
      </p:sp>
      <p:sp>
        <p:nvSpPr>
          <p:cNvPr id="176142" name="Rectangle 17"/>
          <p:cNvSpPr>
            <a:spLocks noChangeArrowheads="1"/>
          </p:cNvSpPr>
          <p:nvPr/>
        </p:nvSpPr>
        <p:spPr bwMode="auto">
          <a:xfrm>
            <a:off x="9176160" y="3845205"/>
            <a:ext cx="1728000" cy="3286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600" dirty="0" err="1">
                <a:solidFill>
                  <a:srgbClr val="000000"/>
                </a:solidFill>
                <a:latin typeface="Calibri" pitchFamily="-100" charset="0"/>
              </a:rPr>
              <a:t>human</a:t>
            </a:r>
            <a:endParaRPr lang="it-IT" sz="1600" dirty="0">
              <a:solidFill>
                <a:srgbClr val="000000"/>
              </a:solidFill>
              <a:latin typeface="Calibri" pitchFamily="-100" charset="0"/>
            </a:endParaRPr>
          </a:p>
        </p:txBody>
      </p:sp>
      <p:cxnSp>
        <p:nvCxnSpPr>
          <p:cNvPr id="176143" name="AutoShape 18"/>
          <p:cNvCxnSpPr>
            <a:cxnSpLocks noChangeShapeType="1"/>
          </p:cNvCxnSpPr>
          <p:nvPr/>
        </p:nvCxnSpPr>
        <p:spPr bwMode="auto">
          <a:xfrm rot="5400000">
            <a:off x="8571327" y="1814591"/>
            <a:ext cx="652389" cy="1440"/>
          </a:xfrm>
          <a:prstGeom prst="bentConnector2">
            <a:avLst/>
          </a:prstGeom>
          <a:noFill/>
          <a:ln w="57240">
            <a:solidFill>
              <a:srgbClr val="4A7EBB"/>
            </a:solidFill>
            <a:round/>
            <a:headEnd/>
            <a:tailEnd type="arrow" w="med" len="med"/>
          </a:ln>
        </p:spPr>
      </p:cxnSp>
      <p:pic>
        <p:nvPicPr>
          <p:cNvPr id="176144" name="Picture 19"/>
          <p:cNvPicPr>
            <a:picLocks noChangeAspect="1" noChangeArrowheads="1"/>
          </p:cNvPicPr>
          <p:nvPr/>
        </p:nvPicPr>
        <p:blipFill>
          <a:blip r:embed="rId8"/>
          <a:srcRect l="35516"/>
          <a:stretch>
            <a:fillRect/>
          </a:stretch>
        </p:blipFill>
        <p:spPr bwMode="auto">
          <a:xfrm>
            <a:off x="8755680" y="4221085"/>
            <a:ext cx="1915200" cy="167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13152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"/>
          <p:cNvSpPr>
            <a:spLocks noChangeArrowheads="1"/>
          </p:cNvSpPr>
          <p:nvPr/>
        </p:nvSpPr>
        <p:spPr bwMode="auto">
          <a:xfrm>
            <a:off x="1848000" y="-230424"/>
            <a:ext cx="8609760" cy="1283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it-IT" sz="29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From</a:t>
            </a:r>
            <a:r>
              <a:rPr lang="it-IT" sz="29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9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ScFv</a:t>
            </a:r>
            <a:r>
              <a:rPr lang="it-IT" sz="29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9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to</a:t>
            </a:r>
            <a:r>
              <a:rPr lang="it-IT" sz="29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29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human</a:t>
            </a:r>
            <a:r>
              <a:rPr lang="it-IT" sz="29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antibody</a:t>
            </a:r>
          </a:p>
        </p:txBody>
      </p:sp>
      <p:sp>
        <p:nvSpPr>
          <p:cNvPr id="178179" name="Rectangle 2"/>
          <p:cNvSpPr>
            <a:spLocks noChangeArrowheads="1"/>
          </p:cNvSpPr>
          <p:nvPr/>
        </p:nvSpPr>
        <p:spPr bwMode="auto">
          <a:xfrm>
            <a:off x="3993601" y="4016583"/>
            <a:ext cx="901440" cy="139694"/>
          </a:xfrm>
          <a:prstGeom prst="rect">
            <a:avLst/>
          </a:prstGeom>
          <a:solidFill>
            <a:srgbClr val="CC0099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180" name="Rectangle 3"/>
          <p:cNvSpPr>
            <a:spLocks noChangeArrowheads="1"/>
          </p:cNvSpPr>
          <p:nvPr/>
        </p:nvSpPr>
        <p:spPr bwMode="auto">
          <a:xfrm>
            <a:off x="7884481" y="4016583"/>
            <a:ext cx="901440" cy="139694"/>
          </a:xfrm>
          <a:prstGeom prst="rect">
            <a:avLst/>
          </a:prstGeom>
          <a:solidFill>
            <a:srgbClr val="4F81BD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181" name="Rectangle 4"/>
          <p:cNvSpPr>
            <a:spLocks noChangeArrowheads="1"/>
          </p:cNvSpPr>
          <p:nvPr/>
        </p:nvSpPr>
        <p:spPr bwMode="auto">
          <a:xfrm>
            <a:off x="8785920" y="4016583"/>
            <a:ext cx="447840" cy="139694"/>
          </a:xfrm>
          <a:prstGeom prst="rect">
            <a:avLst/>
          </a:prstGeom>
          <a:solidFill>
            <a:srgbClr val="0000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182" name="Rectangle 5"/>
          <p:cNvSpPr>
            <a:spLocks noChangeArrowheads="1"/>
          </p:cNvSpPr>
          <p:nvPr/>
        </p:nvSpPr>
        <p:spPr bwMode="auto">
          <a:xfrm>
            <a:off x="7436641" y="4016583"/>
            <a:ext cx="447840" cy="139694"/>
          </a:xfrm>
          <a:prstGeom prst="rect">
            <a:avLst/>
          </a:prstGeom>
          <a:solidFill>
            <a:srgbClr val="0000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183" name="Rectangle 6"/>
          <p:cNvSpPr>
            <a:spLocks noChangeArrowheads="1"/>
          </p:cNvSpPr>
          <p:nvPr/>
        </p:nvSpPr>
        <p:spPr bwMode="auto">
          <a:xfrm>
            <a:off x="4892160" y="4016583"/>
            <a:ext cx="447840" cy="139694"/>
          </a:xfrm>
          <a:prstGeom prst="rect">
            <a:avLst/>
          </a:prstGeom>
          <a:solidFill>
            <a:srgbClr val="FF0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184" name="Rectangle 7"/>
          <p:cNvSpPr>
            <a:spLocks noChangeArrowheads="1"/>
          </p:cNvSpPr>
          <p:nvPr/>
        </p:nvSpPr>
        <p:spPr bwMode="auto">
          <a:xfrm>
            <a:off x="3542881" y="4016583"/>
            <a:ext cx="447840" cy="139694"/>
          </a:xfrm>
          <a:prstGeom prst="rect">
            <a:avLst/>
          </a:prstGeom>
          <a:solidFill>
            <a:srgbClr val="FF0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185" name="Rectangle 8"/>
          <p:cNvSpPr>
            <a:spLocks noChangeArrowheads="1"/>
          </p:cNvSpPr>
          <p:nvPr/>
        </p:nvSpPr>
        <p:spPr bwMode="auto">
          <a:xfrm>
            <a:off x="3295201" y="5678517"/>
            <a:ext cx="1208390" cy="3132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500" b="1" dirty="0" err="1">
                <a:solidFill>
                  <a:srgbClr val="000000"/>
                </a:solidFill>
                <a:latin typeface="Verdana" pitchFamily="-100" charset="0"/>
                <a:ea typeface="Microsoft YaHei" charset="0"/>
                <a:cs typeface="Microsoft YaHei" charset="0"/>
              </a:rPr>
              <a:t>pCMV</a:t>
            </a:r>
            <a:r>
              <a:rPr lang="it-IT" sz="1500" b="1" dirty="0">
                <a:solidFill>
                  <a:srgbClr val="000000"/>
                </a:solidFill>
                <a:latin typeface="Verdana" pitchFamily="-100" charset="0"/>
                <a:ea typeface="Microsoft YaHei" charset="0"/>
                <a:cs typeface="Microsoft YaHei" charset="0"/>
              </a:rPr>
              <a:t>/VH</a:t>
            </a:r>
          </a:p>
        </p:txBody>
      </p:sp>
      <p:sp>
        <p:nvSpPr>
          <p:cNvPr id="178186" name="Oval 9"/>
          <p:cNvSpPr>
            <a:spLocks noChangeArrowheads="1"/>
          </p:cNvSpPr>
          <p:nvPr/>
        </p:nvSpPr>
        <p:spPr bwMode="auto">
          <a:xfrm>
            <a:off x="2794080" y="5317039"/>
            <a:ext cx="2298240" cy="1091635"/>
          </a:xfrm>
          <a:prstGeom prst="ellips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187" name="Rectangle 10"/>
          <p:cNvSpPr>
            <a:spLocks noChangeArrowheads="1"/>
          </p:cNvSpPr>
          <p:nvPr/>
        </p:nvSpPr>
        <p:spPr bwMode="auto">
          <a:xfrm>
            <a:off x="3289440" y="5293997"/>
            <a:ext cx="116640" cy="139695"/>
          </a:xfrm>
          <a:prstGeom prst="rect">
            <a:avLst/>
          </a:prstGeom>
          <a:solidFill>
            <a:srgbClr val="FF0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188" name="Rectangle 11"/>
          <p:cNvSpPr>
            <a:spLocks noChangeArrowheads="1"/>
          </p:cNvSpPr>
          <p:nvPr/>
        </p:nvSpPr>
        <p:spPr bwMode="auto">
          <a:xfrm>
            <a:off x="3529921" y="5293997"/>
            <a:ext cx="116640" cy="139695"/>
          </a:xfrm>
          <a:prstGeom prst="rect">
            <a:avLst/>
          </a:prstGeom>
          <a:solidFill>
            <a:srgbClr val="FF0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189" name="Rectangle 12"/>
          <p:cNvSpPr>
            <a:spLocks noChangeArrowheads="1"/>
          </p:cNvSpPr>
          <p:nvPr/>
        </p:nvSpPr>
        <p:spPr bwMode="auto">
          <a:xfrm>
            <a:off x="3645121" y="5293997"/>
            <a:ext cx="964800" cy="139695"/>
          </a:xfrm>
          <a:prstGeom prst="rect">
            <a:avLst/>
          </a:prstGeom>
          <a:solidFill>
            <a:srgbClr val="FF9933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190" name="Rectangle 13"/>
          <p:cNvSpPr>
            <a:spLocks noChangeArrowheads="1"/>
          </p:cNvSpPr>
          <p:nvPr/>
        </p:nvSpPr>
        <p:spPr bwMode="auto">
          <a:xfrm>
            <a:off x="3610561" y="5245032"/>
            <a:ext cx="812736" cy="220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900" b="1" dirty="0">
                <a:solidFill>
                  <a:srgbClr val="000000"/>
                </a:solidFill>
                <a:ea typeface="Microsoft YaHei" charset="0"/>
                <a:cs typeface="Microsoft YaHei" charset="0"/>
              </a:rPr>
              <a:t>CH1-CH2-CH3</a:t>
            </a:r>
          </a:p>
        </p:txBody>
      </p:sp>
      <p:sp>
        <p:nvSpPr>
          <p:cNvPr id="178191" name="Rectangle 14"/>
          <p:cNvSpPr>
            <a:spLocks noChangeArrowheads="1"/>
          </p:cNvSpPr>
          <p:nvPr/>
        </p:nvSpPr>
        <p:spPr bwMode="auto">
          <a:xfrm>
            <a:off x="4274401" y="3964738"/>
            <a:ext cx="305937" cy="220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900" b="1" dirty="0">
                <a:solidFill>
                  <a:srgbClr val="000000"/>
                </a:solidFill>
                <a:ea typeface="Microsoft YaHei" charset="0"/>
                <a:cs typeface="Microsoft YaHei" charset="0"/>
              </a:rPr>
              <a:t>VH</a:t>
            </a:r>
          </a:p>
        </p:txBody>
      </p:sp>
      <p:sp>
        <p:nvSpPr>
          <p:cNvPr id="178192" name="Rectangle 15"/>
          <p:cNvSpPr>
            <a:spLocks noChangeArrowheads="1"/>
          </p:cNvSpPr>
          <p:nvPr/>
        </p:nvSpPr>
        <p:spPr bwMode="auto">
          <a:xfrm>
            <a:off x="7618080" y="5723161"/>
            <a:ext cx="1169880" cy="3132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500" b="1" dirty="0" err="1">
                <a:solidFill>
                  <a:srgbClr val="000000"/>
                </a:solidFill>
                <a:latin typeface="Verdana" pitchFamily="-100" charset="0"/>
                <a:ea typeface="Microsoft YaHei" charset="0"/>
                <a:cs typeface="Microsoft YaHei" charset="0"/>
              </a:rPr>
              <a:t>pCMV</a:t>
            </a:r>
            <a:r>
              <a:rPr lang="it-IT" sz="1500" b="1" dirty="0">
                <a:solidFill>
                  <a:srgbClr val="000000"/>
                </a:solidFill>
                <a:latin typeface="Verdana" pitchFamily="-100" charset="0"/>
                <a:ea typeface="Microsoft YaHei" charset="0"/>
                <a:cs typeface="Microsoft YaHei" charset="0"/>
              </a:rPr>
              <a:t>/VL</a:t>
            </a:r>
          </a:p>
        </p:txBody>
      </p:sp>
      <p:sp>
        <p:nvSpPr>
          <p:cNvPr id="178193" name="Oval 16"/>
          <p:cNvSpPr>
            <a:spLocks noChangeArrowheads="1"/>
          </p:cNvSpPr>
          <p:nvPr/>
        </p:nvSpPr>
        <p:spPr bwMode="auto">
          <a:xfrm>
            <a:off x="7109760" y="5361685"/>
            <a:ext cx="2298240" cy="1091635"/>
          </a:xfrm>
          <a:prstGeom prst="ellips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194" name="Rectangle 17"/>
          <p:cNvSpPr>
            <a:spLocks noChangeArrowheads="1"/>
          </p:cNvSpPr>
          <p:nvPr/>
        </p:nvSpPr>
        <p:spPr bwMode="auto">
          <a:xfrm>
            <a:off x="7842720" y="5311279"/>
            <a:ext cx="116640" cy="139695"/>
          </a:xfrm>
          <a:prstGeom prst="rect">
            <a:avLst/>
          </a:prstGeom>
          <a:solidFill>
            <a:srgbClr val="0000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195" name="Rectangle 18"/>
          <p:cNvSpPr>
            <a:spLocks noChangeArrowheads="1"/>
          </p:cNvSpPr>
          <p:nvPr/>
        </p:nvSpPr>
        <p:spPr bwMode="auto">
          <a:xfrm>
            <a:off x="8084640" y="5311279"/>
            <a:ext cx="116640" cy="139695"/>
          </a:xfrm>
          <a:prstGeom prst="rect">
            <a:avLst/>
          </a:prstGeom>
          <a:solidFill>
            <a:srgbClr val="0000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196" name="Rectangle 19"/>
          <p:cNvSpPr>
            <a:spLocks noChangeArrowheads="1"/>
          </p:cNvSpPr>
          <p:nvPr/>
        </p:nvSpPr>
        <p:spPr bwMode="auto">
          <a:xfrm>
            <a:off x="8198400" y="5311279"/>
            <a:ext cx="488160" cy="139695"/>
          </a:xfrm>
          <a:prstGeom prst="rect">
            <a:avLst/>
          </a:prstGeom>
          <a:solidFill>
            <a:srgbClr val="66CC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197" name="Rectangle 20"/>
          <p:cNvSpPr>
            <a:spLocks noChangeArrowheads="1"/>
          </p:cNvSpPr>
          <p:nvPr/>
        </p:nvSpPr>
        <p:spPr bwMode="auto">
          <a:xfrm>
            <a:off x="8204161" y="5260874"/>
            <a:ext cx="280289" cy="220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900" b="1" dirty="0" err="1">
                <a:solidFill>
                  <a:srgbClr val="000000"/>
                </a:solidFill>
                <a:ea typeface="Microsoft YaHei" charset="0"/>
                <a:cs typeface="Microsoft YaHei" charset="0"/>
              </a:rPr>
              <a:t>CL</a:t>
            </a:r>
            <a:endParaRPr lang="it-IT" sz="900" b="1" dirty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78198" name="Rectangle 21"/>
          <p:cNvSpPr>
            <a:spLocks noChangeArrowheads="1"/>
          </p:cNvSpPr>
          <p:nvPr/>
        </p:nvSpPr>
        <p:spPr bwMode="auto">
          <a:xfrm>
            <a:off x="8171041" y="3961858"/>
            <a:ext cx="281892" cy="220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900" b="1" dirty="0">
                <a:solidFill>
                  <a:srgbClr val="000000"/>
                </a:solidFill>
                <a:ea typeface="Microsoft YaHei" charset="0"/>
                <a:cs typeface="Microsoft YaHei" charset="0"/>
              </a:rPr>
              <a:t>VL</a:t>
            </a:r>
          </a:p>
        </p:txBody>
      </p:sp>
      <p:sp>
        <p:nvSpPr>
          <p:cNvPr id="178199" name="Line 22"/>
          <p:cNvSpPr>
            <a:spLocks noChangeShapeType="1"/>
          </p:cNvSpPr>
          <p:nvPr/>
        </p:nvSpPr>
        <p:spPr bwMode="auto">
          <a:xfrm flipH="1">
            <a:off x="3400321" y="4143317"/>
            <a:ext cx="145440" cy="113915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200" name="Line 23"/>
          <p:cNvSpPr>
            <a:spLocks noChangeShapeType="1"/>
          </p:cNvSpPr>
          <p:nvPr/>
        </p:nvSpPr>
        <p:spPr bwMode="auto">
          <a:xfrm flipH="1">
            <a:off x="3290881" y="4157719"/>
            <a:ext cx="698400" cy="113771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201" name="Line 24"/>
          <p:cNvSpPr>
            <a:spLocks noChangeShapeType="1"/>
          </p:cNvSpPr>
          <p:nvPr/>
        </p:nvSpPr>
        <p:spPr bwMode="auto">
          <a:xfrm flipH="1">
            <a:off x="3534241" y="4157718"/>
            <a:ext cx="1807200" cy="113339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202" name="Line 25"/>
          <p:cNvSpPr>
            <a:spLocks noChangeShapeType="1"/>
          </p:cNvSpPr>
          <p:nvPr/>
        </p:nvSpPr>
        <p:spPr bwMode="auto">
          <a:xfrm flipH="1">
            <a:off x="3637920" y="4147636"/>
            <a:ext cx="1270080" cy="114348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203" name="Line 26"/>
          <p:cNvSpPr>
            <a:spLocks noChangeShapeType="1"/>
          </p:cNvSpPr>
          <p:nvPr/>
        </p:nvSpPr>
        <p:spPr bwMode="auto">
          <a:xfrm>
            <a:off x="7436640" y="4149077"/>
            <a:ext cx="519840" cy="115212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204" name="Line 27"/>
          <p:cNvSpPr>
            <a:spLocks noChangeShapeType="1"/>
          </p:cNvSpPr>
          <p:nvPr/>
        </p:nvSpPr>
        <p:spPr bwMode="auto">
          <a:xfrm flipH="1">
            <a:off x="7839840" y="4163479"/>
            <a:ext cx="36000" cy="115356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205" name="Line 28"/>
          <p:cNvSpPr>
            <a:spLocks noChangeShapeType="1"/>
          </p:cNvSpPr>
          <p:nvPr/>
        </p:nvSpPr>
        <p:spPr bwMode="auto">
          <a:xfrm flipH="1">
            <a:off x="8083200" y="4163478"/>
            <a:ext cx="1146240" cy="114348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206" name="Line 29"/>
          <p:cNvSpPr>
            <a:spLocks noChangeShapeType="1"/>
          </p:cNvSpPr>
          <p:nvPr/>
        </p:nvSpPr>
        <p:spPr bwMode="auto">
          <a:xfrm flipH="1">
            <a:off x="8201281" y="4159158"/>
            <a:ext cx="588960" cy="114780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207" name="Rectangle 30"/>
          <p:cNvSpPr>
            <a:spLocks noChangeArrowheads="1"/>
          </p:cNvSpPr>
          <p:nvPr/>
        </p:nvSpPr>
        <p:spPr bwMode="auto">
          <a:xfrm>
            <a:off x="5079361" y="1376786"/>
            <a:ext cx="901440" cy="139695"/>
          </a:xfrm>
          <a:prstGeom prst="rect">
            <a:avLst/>
          </a:prstGeom>
          <a:solidFill>
            <a:srgbClr val="009688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208" name="Rectangle 31"/>
          <p:cNvSpPr>
            <a:spLocks noChangeArrowheads="1"/>
          </p:cNvSpPr>
          <p:nvPr/>
        </p:nvSpPr>
        <p:spPr bwMode="auto">
          <a:xfrm>
            <a:off x="5079361" y="1376786"/>
            <a:ext cx="901440" cy="13969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209" name="Rectangle 32"/>
          <p:cNvSpPr>
            <a:spLocks noChangeArrowheads="1"/>
          </p:cNvSpPr>
          <p:nvPr/>
        </p:nvSpPr>
        <p:spPr bwMode="auto">
          <a:xfrm>
            <a:off x="5435040" y="1008107"/>
            <a:ext cx="117020" cy="2462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6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V</a:t>
            </a:r>
            <a:endParaRPr lang="it-IT" sz="1600" dirty="0">
              <a:solidFill>
                <a:srgbClr val="000000"/>
              </a:solidFill>
              <a:latin typeface="Calibri" pitchFamily="-100" charset="0"/>
              <a:ea typeface="Microsoft YaHei" charset="0"/>
              <a:cs typeface="Microsoft YaHei" charset="0"/>
            </a:endParaRPr>
          </a:p>
        </p:txBody>
      </p:sp>
      <p:sp>
        <p:nvSpPr>
          <p:cNvPr id="178210" name="Rectangle 33"/>
          <p:cNvSpPr>
            <a:spLocks noChangeArrowheads="1"/>
          </p:cNvSpPr>
          <p:nvPr/>
        </p:nvSpPr>
        <p:spPr bwMode="auto">
          <a:xfrm>
            <a:off x="5586241" y="1143481"/>
            <a:ext cx="87890" cy="1692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1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H</a:t>
            </a:r>
            <a:endParaRPr lang="it-IT" sz="1100" dirty="0">
              <a:solidFill>
                <a:srgbClr val="000000"/>
              </a:solidFill>
              <a:latin typeface="Calibri" pitchFamily="-100" charset="0"/>
              <a:ea typeface="Microsoft YaHei" charset="0"/>
              <a:cs typeface="Microsoft YaHei" charset="0"/>
            </a:endParaRPr>
          </a:p>
        </p:txBody>
      </p:sp>
      <p:sp>
        <p:nvSpPr>
          <p:cNvPr id="178211" name="Rectangle 34"/>
          <p:cNvSpPr>
            <a:spLocks noChangeArrowheads="1"/>
          </p:cNvSpPr>
          <p:nvPr/>
        </p:nvSpPr>
        <p:spPr bwMode="auto">
          <a:xfrm>
            <a:off x="6755521" y="1376786"/>
            <a:ext cx="901440" cy="139695"/>
          </a:xfrm>
          <a:prstGeom prst="rect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212" name="Rectangle 35"/>
          <p:cNvSpPr>
            <a:spLocks noChangeArrowheads="1"/>
          </p:cNvSpPr>
          <p:nvPr/>
        </p:nvSpPr>
        <p:spPr bwMode="auto">
          <a:xfrm>
            <a:off x="6755521" y="1376786"/>
            <a:ext cx="901440" cy="13969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213" name="Rectangle 36"/>
          <p:cNvSpPr>
            <a:spLocks noChangeArrowheads="1"/>
          </p:cNvSpPr>
          <p:nvPr/>
        </p:nvSpPr>
        <p:spPr bwMode="auto">
          <a:xfrm>
            <a:off x="7053600" y="1008107"/>
            <a:ext cx="117020" cy="2462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6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V</a:t>
            </a:r>
            <a:endParaRPr lang="it-IT" sz="1600" dirty="0">
              <a:solidFill>
                <a:srgbClr val="000000"/>
              </a:solidFill>
              <a:latin typeface="Calibri" pitchFamily="-100" charset="0"/>
              <a:ea typeface="Microsoft YaHei" charset="0"/>
              <a:cs typeface="Microsoft YaHei" charset="0"/>
            </a:endParaRPr>
          </a:p>
        </p:txBody>
      </p:sp>
      <p:sp>
        <p:nvSpPr>
          <p:cNvPr id="178214" name="Rectangle 37"/>
          <p:cNvSpPr>
            <a:spLocks noChangeArrowheads="1"/>
          </p:cNvSpPr>
          <p:nvPr/>
        </p:nvSpPr>
        <p:spPr bwMode="auto">
          <a:xfrm>
            <a:off x="7206240" y="1143481"/>
            <a:ext cx="59312" cy="1692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1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L</a:t>
            </a:r>
            <a:endParaRPr lang="it-IT" sz="1100" dirty="0">
              <a:solidFill>
                <a:srgbClr val="000000"/>
              </a:solidFill>
              <a:latin typeface="Calibri" pitchFamily="-100" charset="0"/>
              <a:ea typeface="Microsoft YaHei" charset="0"/>
              <a:cs typeface="Microsoft YaHei" charset="0"/>
            </a:endParaRPr>
          </a:p>
        </p:txBody>
      </p:sp>
      <p:sp>
        <p:nvSpPr>
          <p:cNvPr id="178215" name="Rectangle 38"/>
          <p:cNvSpPr>
            <a:spLocks noChangeArrowheads="1"/>
          </p:cNvSpPr>
          <p:nvPr/>
        </p:nvSpPr>
        <p:spPr bwMode="auto">
          <a:xfrm>
            <a:off x="5993760" y="1376786"/>
            <a:ext cx="748800" cy="139695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216" name="Rectangle 39"/>
          <p:cNvSpPr>
            <a:spLocks noChangeArrowheads="1"/>
          </p:cNvSpPr>
          <p:nvPr/>
        </p:nvSpPr>
        <p:spPr bwMode="auto">
          <a:xfrm>
            <a:off x="5993760" y="1376786"/>
            <a:ext cx="748800" cy="13969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217" name="Rectangle 40"/>
          <p:cNvSpPr>
            <a:spLocks noChangeArrowheads="1"/>
          </p:cNvSpPr>
          <p:nvPr/>
        </p:nvSpPr>
        <p:spPr bwMode="auto">
          <a:xfrm>
            <a:off x="5079361" y="1376786"/>
            <a:ext cx="901440" cy="139695"/>
          </a:xfrm>
          <a:prstGeom prst="rect">
            <a:avLst/>
          </a:prstGeom>
          <a:solidFill>
            <a:srgbClr val="009688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218" name="Rectangle 41"/>
          <p:cNvSpPr>
            <a:spLocks noChangeArrowheads="1"/>
          </p:cNvSpPr>
          <p:nvPr/>
        </p:nvSpPr>
        <p:spPr bwMode="auto">
          <a:xfrm>
            <a:off x="5079361" y="1376786"/>
            <a:ext cx="901440" cy="13969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219" name="Rectangle 42"/>
          <p:cNvSpPr>
            <a:spLocks noChangeArrowheads="1"/>
          </p:cNvSpPr>
          <p:nvPr/>
        </p:nvSpPr>
        <p:spPr bwMode="auto">
          <a:xfrm>
            <a:off x="5435040" y="1008107"/>
            <a:ext cx="117020" cy="2462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6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V</a:t>
            </a:r>
            <a:endParaRPr lang="it-IT" sz="1600" dirty="0">
              <a:solidFill>
                <a:srgbClr val="000000"/>
              </a:solidFill>
              <a:latin typeface="Calibri" pitchFamily="-100" charset="0"/>
              <a:ea typeface="Microsoft YaHei" charset="0"/>
              <a:cs typeface="Microsoft YaHei" charset="0"/>
            </a:endParaRPr>
          </a:p>
        </p:txBody>
      </p:sp>
      <p:sp>
        <p:nvSpPr>
          <p:cNvPr id="178220" name="Rectangle 43"/>
          <p:cNvSpPr>
            <a:spLocks noChangeArrowheads="1"/>
          </p:cNvSpPr>
          <p:nvPr/>
        </p:nvSpPr>
        <p:spPr bwMode="auto">
          <a:xfrm>
            <a:off x="5586241" y="1143481"/>
            <a:ext cx="87890" cy="1692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1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H</a:t>
            </a:r>
            <a:endParaRPr lang="it-IT" sz="1100" dirty="0">
              <a:solidFill>
                <a:srgbClr val="000000"/>
              </a:solidFill>
              <a:latin typeface="Calibri" pitchFamily="-100" charset="0"/>
              <a:ea typeface="Microsoft YaHei" charset="0"/>
              <a:cs typeface="Microsoft YaHei" charset="0"/>
            </a:endParaRPr>
          </a:p>
        </p:txBody>
      </p:sp>
      <p:sp>
        <p:nvSpPr>
          <p:cNvPr id="178221" name="Rectangle 44"/>
          <p:cNvSpPr>
            <a:spLocks noChangeArrowheads="1"/>
          </p:cNvSpPr>
          <p:nvPr/>
        </p:nvSpPr>
        <p:spPr bwMode="auto">
          <a:xfrm>
            <a:off x="6755521" y="1376786"/>
            <a:ext cx="901440" cy="139695"/>
          </a:xfrm>
          <a:prstGeom prst="rect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222" name="Rectangle 45"/>
          <p:cNvSpPr>
            <a:spLocks noChangeArrowheads="1"/>
          </p:cNvSpPr>
          <p:nvPr/>
        </p:nvSpPr>
        <p:spPr bwMode="auto">
          <a:xfrm>
            <a:off x="6755521" y="1376786"/>
            <a:ext cx="901440" cy="13969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223" name="Rectangle 46"/>
          <p:cNvSpPr>
            <a:spLocks noChangeArrowheads="1"/>
          </p:cNvSpPr>
          <p:nvPr/>
        </p:nvSpPr>
        <p:spPr bwMode="auto">
          <a:xfrm>
            <a:off x="7053600" y="1008107"/>
            <a:ext cx="117020" cy="2462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6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V</a:t>
            </a:r>
            <a:endParaRPr lang="it-IT" sz="1600" dirty="0">
              <a:solidFill>
                <a:srgbClr val="000000"/>
              </a:solidFill>
              <a:latin typeface="Calibri" pitchFamily="-100" charset="0"/>
              <a:ea typeface="Microsoft YaHei" charset="0"/>
              <a:cs typeface="Microsoft YaHei" charset="0"/>
            </a:endParaRPr>
          </a:p>
        </p:txBody>
      </p:sp>
      <p:sp>
        <p:nvSpPr>
          <p:cNvPr id="178224" name="Rectangle 47"/>
          <p:cNvSpPr>
            <a:spLocks noChangeArrowheads="1"/>
          </p:cNvSpPr>
          <p:nvPr/>
        </p:nvSpPr>
        <p:spPr bwMode="auto">
          <a:xfrm>
            <a:off x="7206240" y="1143481"/>
            <a:ext cx="59312" cy="1692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1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L</a:t>
            </a:r>
            <a:endParaRPr lang="it-IT" sz="1100" dirty="0">
              <a:solidFill>
                <a:srgbClr val="000000"/>
              </a:solidFill>
              <a:latin typeface="Calibri" pitchFamily="-100" charset="0"/>
              <a:ea typeface="Microsoft YaHei" charset="0"/>
              <a:cs typeface="Microsoft YaHei" charset="0"/>
            </a:endParaRPr>
          </a:p>
        </p:txBody>
      </p:sp>
      <p:sp>
        <p:nvSpPr>
          <p:cNvPr id="178225" name="Rectangle 48"/>
          <p:cNvSpPr>
            <a:spLocks noChangeArrowheads="1"/>
          </p:cNvSpPr>
          <p:nvPr/>
        </p:nvSpPr>
        <p:spPr bwMode="auto">
          <a:xfrm>
            <a:off x="5993760" y="1376786"/>
            <a:ext cx="748800" cy="139695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226" name="Rectangle 49"/>
          <p:cNvSpPr>
            <a:spLocks noChangeArrowheads="1"/>
          </p:cNvSpPr>
          <p:nvPr/>
        </p:nvSpPr>
        <p:spPr bwMode="auto">
          <a:xfrm>
            <a:off x="5993760" y="1376786"/>
            <a:ext cx="748800" cy="13969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227" name="Rectangle 50"/>
          <p:cNvSpPr>
            <a:spLocks noChangeArrowheads="1"/>
          </p:cNvSpPr>
          <p:nvPr/>
        </p:nvSpPr>
        <p:spPr bwMode="auto">
          <a:xfrm>
            <a:off x="5079361" y="1376786"/>
            <a:ext cx="901440" cy="139695"/>
          </a:xfrm>
          <a:prstGeom prst="rect">
            <a:avLst/>
          </a:prstGeom>
          <a:solidFill>
            <a:srgbClr val="009688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228" name="Rectangle 51"/>
          <p:cNvSpPr>
            <a:spLocks noChangeArrowheads="1"/>
          </p:cNvSpPr>
          <p:nvPr/>
        </p:nvSpPr>
        <p:spPr bwMode="auto">
          <a:xfrm>
            <a:off x="5079361" y="1376786"/>
            <a:ext cx="901440" cy="139695"/>
          </a:xfrm>
          <a:prstGeom prst="rect">
            <a:avLst/>
          </a:prstGeom>
          <a:solidFill>
            <a:srgbClr val="CC0099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229" name="Rectangle 52"/>
          <p:cNvSpPr>
            <a:spLocks noChangeArrowheads="1"/>
          </p:cNvSpPr>
          <p:nvPr/>
        </p:nvSpPr>
        <p:spPr bwMode="auto">
          <a:xfrm>
            <a:off x="5435040" y="1008107"/>
            <a:ext cx="117020" cy="2462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6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V</a:t>
            </a:r>
            <a:endParaRPr lang="it-IT" sz="1600" dirty="0">
              <a:solidFill>
                <a:srgbClr val="000000"/>
              </a:solidFill>
              <a:latin typeface="Calibri" pitchFamily="-100" charset="0"/>
              <a:ea typeface="Microsoft YaHei" charset="0"/>
              <a:cs typeface="Microsoft YaHei" charset="0"/>
            </a:endParaRPr>
          </a:p>
        </p:txBody>
      </p:sp>
      <p:sp>
        <p:nvSpPr>
          <p:cNvPr id="178230" name="Rectangle 53"/>
          <p:cNvSpPr>
            <a:spLocks noChangeArrowheads="1"/>
          </p:cNvSpPr>
          <p:nvPr/>
        </p:nvSpPr>
        <p:spPr bwMode="auto">
          <a:xfrm>
            <a:off x="5586241" y="1143481"/>
            <a:ext cx="87890" cy="1692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1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H</a:t>
            </a:r>
            <a:endParaRPr lang="it-IT" sz="1100" dirty="0">
              <a:solidFill>
                <a:srgbClr val="000000"/>
              </a:solidFill>
              <a:latin typeface="Calibri" pitchFamily="-100" charset="0"/>
              <a:ea typeface="Microsoft YaHei" charset="0"/>
              <a:cs typeface="Microsoft YaHei" charset="0"/>
            </a:endParaRPr>
          </a:p>
        </p:txBody>
      </p:sp>
      <p:sp>
        <p:nvSpPr>
          <p:cNvPr id="178231" name="Rectangle 54"/>
          <p:cNvSpPr>
            <a:spLocks noChangeArrowheads="1"/>
          </p:cNvSpPr>
          <p:nvPr/>
        </p:nvSpPr>
        <p:spPr bwMode="auto">
          <a:xfrm>
            <a:off x="6755521" y="1376786"/>
            <a:ext cx="901440" cy="139695"/>
          </a:xfrm>
          <a:prstGeom prst="rect">
            <a:avLst/>
          </a:prstGeom>
          <a:solidFill>
            <a:srgbClr val="CC0099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232" name="Rectangle 55"/>
          <p:cNvSpPr>
            <a:spLocks noChangeArrowheads="1"/>
          </p:cNvSpPr>
          <p:nvPr/>
        </p:nvSpPr>
        <p:spPr bwMode="auto">
          <a:xfrm>
            <a:off x="6755521" y="1376786"/>
            <a:ext cx="901440" cy="139695"/>
          </a:xfrm>
          <a:prstGeom prst="rect">
            <a:avLst/>
          </a:prstGeom>
          <a:solidFill>
            <a:srgbClr val="4F81BD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233" name="Rectangle 56"/>
          <p:cNvSpPr>
            <a:spLocks noChangeArrowheads="1"/>
          </p:cNvSpPr>
          <p:nvPr/>
        </p:nvSpPr>
        <p:spPr bwMode="auto">
          <a:xfrm>
            <a:off x="7053600" y="1008107"/>
            <a:ext cx="117020" cy="2462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6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V</a:t>
            </a:r>
            <a:endParaRPr lang="it-IT" sz="1600" dirty="0">
              <a:solidFill>
                <a:srgbClr val="000000"/>
              </a:solidFill>
              <a:latin typeface="Calibri" pitchFamily="-100" charset="0"/>
              <a:ea typeface="Microsoft YaHei" charset="0"/>
              <a:cs typeface="Microsoft YaHei" charset="0"/>
            </a:endParaRPr>
          </a:p>
        </p:txBody>
      </p:sp>
      <p:sp>
        <p:nvSpPr>
          <p:cNvPr id="178234" name="Rectangle 57"/>
          <p:cNvSpPr>
            <a:spLocks noChangeArrowheads="1"/>
          </p:cNvSpPr>
          <p:nvPr/>
        </p:nvSpPr>
        <p:spPr bwMode="auto">
          <a:xfrm>
            <a:off x="7206240" y="1143481"/>
            <a:ext cx="59312" cy="1692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1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L</a:t>
            </a:r>
            <a:endParaRPr lang="it-IT" sz="1100" dirty="0">
              <a:solidFill>
                <a:srgbClr val="000000"/>
              </a:solidFill>
              <a:latin typeface="Calibri" pitchFamily="-100" charset="0"/>
              <a:ea typeface="Microsoft YaHei" charset="0"/>
              <a:cs typeface="Microsoft YaHei" charset="0"/>
            </a:endParaRPr>
          </a:p>
        </p:txBody>
      </p:sp>
      <p:sp>
        <p:nvSpPr>
          <p:cNvPr id="178235" name="Rectangle 58"/>
          <p:cNvSpPr>
            <a:spLocks noChangeArrowheads="1"/>
          </p:cNvSpPr>
          <p:nvPr/>
        </p:nvSpPr>
        <p:spPr bwMode="auto">
          <a:xfrm>
            <a:off x="5975040" y="1376786"/>
            <a:ext cx="777600" cy="139695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236" name="Rectangle 59"/>
          <p:cNvSpPr>
            <a:spLocks noChangeArrowheads="1"/>
          </p:cNvSpPr>
          <p:nvPr/>
        </p:nvSpPr>
        <p:spPr bwMode="auto">
          <a:xfrm>
            <a:off x="5993760" y="1376786"/>
            <a:ext cx="748800" cy="13969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237" name="Line 60"/>
          <p:cNvSpPr>
            <a:spLocks noChangeShapeType="1"/>
          </p:cNvSpPr>
          <p:nvPr/>
        </p:nvSpPr>
        <p:spPr bwMode="auto">
          <a:xfrm>
            <a:off x="5070720" y="1275975"/>
            <a:ext cx="276480" cy="1441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238" name="Line 61"/>
          <p:cNvSpPr>
            <a:spLocks noChangeShapeType="1"/>
          </p:cNvSpPr>
          <p:nvPr/>
        </p:nvSpPr>
        <p:spPr bwMode="auto">
          <a:xfrm flipH="1" flipV="1">
            <a:off x="4896480" y="1074353"/>
            <a:ext cx="203040" cy="203062"/>
          </a:xfrm>
          <a:prstGeom prst="line">
            <a:avLst/>
          </a:prstGeom>
          <a:noFill/>
          <a:ln w="57240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239" name="Line 62"/>
          <p:cNvSpPr>
            <a:spLocks noChangeShapeType="1"/>
          </p:cNvSpPr>
          <p:nvPr/>
        </p:nvSpPr>
        <p:spPr bwMode="auto">
          <a:xfrm>
            <a:off x="6723840" y="1273094"/>
            <a:ext cx="276480" cy="1441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240" name="Line 63"/>
          <p:cNvSpPr>
            <a:spLocks noChangeShapeType="1"/>
          </p:cNvSpPr>
          <p:nvPr/>
        </p:nvSpPr>
        <p:spPr bwMode="auto">
          <a:xfrm flipH="1" flipV="1">
            <a:off x="6551041" y="1071472"/>
            <a:ext cx="203040" cy="203062"/>
          </a:xfrm>
          <a:prstGeom prst="line">
            <a:avLst/>
          </a:prstGeom>
          <a:noFill/>
          <a:ln w="57240">
            <a:solidFill>
              <a:srgbClr val="0000FF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241" name="Line 64"/>
          <p:cNvSpPr>
            <a:spLocks noChangeShapeType="1"/>
          </p:cNvSpPr>
          <p:nvPr/>
        </p:nvSpPr>
        <p:spPr bwMode="auto">
          <a:xfrm flipH="1">
            <a:off x="7376160" y="1631692"/>
            <a:ext cx="279360" cy="1440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242" name="Line 65"/>
          <p:cNvSpPr>
            <a:spLocks noChangeShapeType="1"/>
          </p:cNvSpPr>
          <p:nvPr/>
        </p:nvSpPr>
        <p:spPr bwMode="auto">
          <a:xfrm>
            <a:off x="7625280" y="1631693"/>
            <a:ext cx="200160" cy="200181"/>
          </a:xfrm>
          <a:prstGeom prst="line">
            <a:avLst/>
          </a:prstGeom>
          <a:noFill/>
          <a:ln w="57240">
            <a:solidFill>
              <a:srgbClr val="0000FF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243" name="Line 66"/>
          <p:cNvSpPr>
            <a:spLocks noChangeShapeType="1"/>
          </p:cNvSpPr>
          <p:nvPr/>
        </p:nvSpPr>
        <p:spPr bwMode="auto">
          <a:xfrm flipH="1">
            <a:off x="5723040" y="1634572"/>
            <a:ext cx="279360" cy="1440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244" name="Line 67"/>
          <p:cNvSpPr>
            <a:spLocks noChangeShapeType="1"/>
          </p:cNvSpPr>
          <p:nvPr/>
        </p:nvSpPr>
        <p:spPr bwMode="auto">
          <a:xfrm>
            <a:off x="5972160" y="1634573"/>
            <a:ext cx="200160" cy="200181"/>
          </a:xfrm>
          <a:prstGeom prst="line">
            <a:avLst/>
          </a:prstGeom>
          <a:noFill/>
          <a:ln w="57240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245" name="Line 68"/>
          <p:cNvSpPr>
            <a:spLocks noChangeShapeType="1"/>
          </p:cNvSpPr>
          <p:nvPr/>
        </p:nvSpPr>
        <p:spPr bwMode="auto">
          <a:xfrm flipH="1">
            <a:off x="4450081" y="1958606"/>
            <a:ext cx="597600" cy="49541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246" name="Line 69"/>
          <p:cNvSpPr>
            <a:spLocks noChangeShapeType="1"/>
          </p:cNvSpPr>
          <p:nvPr/>
        </p:nvSpPr>
        <p:spPr bwMode="auto">
          <a:xfrm>
            <a:off x="7586401" y="1958606"/>
            <a:ext cx="499680" cy="49541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247" name="Rectangle 70"/>
          <p:cNvSpPr>
            <a:spLocks noChangeArrowheads="1"/>
          </p:cNvSpPr>
          <p:nvPr/>
        </p:nvSpPr>
        <p:spPr bwMode="auto">
          <a:xfrm>
            <a:off x="3924481" y="2564910"/>
            <a:ext cx="901440" cy="139694"/>
          </a:xfrm>
          <a:prstGeom prst="rect">
            <a:avLst/>
          </a:prstGeom>
          <a:solidFill>
            <a:srgbClr val="CC0099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248" name="Rectangle 71"/>
          <p:cNvSpPr>
            <a:spLocks noChangeArrowheads="1"/>
          </p:cNvSpPr>
          <p:nvPr/>
        </p:nvSpPr>
        <p:spPr bwMode="auto">
          <a:xfrm>
            <a:off x="7809601" y="2564910"/>
            <a:ext cx="901440" cy="139694"/>
          </a:xfrm>
          <a:prstGeom prst="rect">
            <a:avLst/>
          </a:prstGeom>
          <a:solidFill>
            <a:srgbClr val="4F81BD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249" name="Rectangle 72"/>
          <p:cNvSpPr>
            <a:spLocks noChangeArrowheads="1"/>
          </p:cNvSpPr>
          <p:nvPr/>
        </p:nvSpPr>
        <p:spPr bwMode="auto">
          <a:xfrm>
            <a:off x="8711040" y="2564910"/>
            <a:ext cx="447840" cy="139694"/>
          </a:xfrm>
          <a:prstGeom prst="rect">
            <a:avLst/>
          </a:prstGeom>
          <a:solidFill>
            <a:srgbClr val="0000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250" name="Rectangle 73"/>
          <p:cNvSpPr>
            <a:spLocks noChangeArrowheads="1"/>
          </p:cNvSpPr>
          <p:nvPr/>
        </p:nvSpPr>
        <p:spPr bwMode="auto">
          <a:xfrm>
            <a:off x="7361761" y="2564910"/>
            <a:ext cx="447840" cy="139694"/>
          </a:xfrm>
          <a:prstGeom prst="rect">
            <a:avLst/>
          </a:prstGeom>
          <a:solidFill>
            <a:srgbClr val="0000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251" name="Rectangle 74"/>
          <p:cNvSpPr>
            <a:spLocks noChangeArrowheads="1"/>
          </p:cNvSpPr>
          <p:nvPr/>
        </p:nvSpPr>
        <p:spPr bwMode="auto">
          <a:xfrm>
            <a:off x="4823040" y="2564910"/>
            <a:ext cx="447840" cy="139694"/>
          </a:xfrm>
          <a:prstGeom prst="rect">
            <a:avLst/>
          </a:prstGeom>
          <a:solidFill>
            <a:srgbClr val="FF0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252" name="Rectangle 75"/>
          <p:cNvSpPr>
            <a:spLocks noChangeArrowheads="1"/>
          </p:cNvSpPr>
          <p:nvPr/>
        </p:nvSpPr>
        <p:spPr bwMode="auto">
          <a:xfrm>
            <a:off x="3473761" y="2564910"/>
            <a:ext cx="447840" cy="139694"/>
          </a:xfrm>
          <a:prstGeom prst="rect">
            <a:avLst/>
          </a:prstGeom>
          <a:solidFill>
            <a:srgbClr val="FF0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253" name="Line 76"/>
          <p:cNvSpPr>
            <a:spLocks noChangeShapeType="1"/>
          </p:cNvSpPr>
          <p:nvPr/>
        </p:nvSpPr>
        <p:spPr bwMode="auto">
          <a:xfrm flipH="1">
            <a:off x="4342080" y="3005596"/>
            <a:ext cx="33120" cy="78344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254" name="Line 77"/>
          <p:cNvSpPr>
            <a:spLocks noChangeShapeType="1"/>
          </p:cNvSpPr>
          <p:nvPr/>
        </p:nvSpPr>
        <p:spPr bwMode="auto">
          <a:xfrm flipH="1">
            <a:off x="8320800" y="3005597"/>
            <a:ext cx="24480" cy="71143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28687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AutoShape 1"/>
          <p:cNvSpPr>
            <a:spLocks noChangeArrowheads="1"/>
          </p:cNvSpPr>
          <p:nvPr/>
        </p:nvSpPr>
        <p:spPr bwMode="auto">
          <a:xfrm>
            <a:off x="1774560" y="2199112"/>
            <a:ext cx="2881440" cy="1173723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0227" name="AutoShape 2"/>
          <p:cNvSpPr>
            <a:spLocks noChangeArrowheads="1"/>
          </p:cNvSpPr>
          <p:nvPr/>
        </p:nvSpPr>
        <p:spPr bwMode="auto">
          <a:xfrm>
            <a:off x="1835041" y="589023"/>
            <a:ext cx="2878560" cy="1173723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0228" name="Rectangle 3"/>
          <p:cNvSpPr>
            <a:spLocks noChangeArrowheads="1"/>
          </p:cNvSpPr>
          <p:nvPr/>
        </p:nvSpPr>
        <p:spPr bwMode="auto">
          <a:xfrm>
            <a:off x="2399520" y="518455"/>
            <a:ext cx="901440" cy="139695"/>
          </a:xfrm>
          <a:prstGeom prst="rect">
            <a:avLst/>
          </a:prstGeom>
          <a:solidFill>
            <a:srgbClr val="CC0099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0229" name="Rectangle 4"/>
          <p:cNvSpPr>
            <a:spLocks noChangeArrowheads="1"/>
          </p:cNvSpPr>
          <p:nvPr/>
        </p:nvSpPr>
        <p:spPr bwMode="auto">
          <a:xfrm>
            <a:off x="2465760" y="2112703"/>
            <a:ext cx="901440" cy="139694"/>
          </a:xfrm>
          <a:prstGeom prst="rect">
            <a:avLst/>
          </a:prstGeom>
          <a:solidFill>
            <a:srgbClr val="4F81BD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0230" name="Rectangle 5"/>
          <p:cNvSpPr>
            <a:spLocks noChangeArrowheads="1"/>
          </p:cNvSpPr>
          <p:nvPr/>
        </p:nvSpPr>
        <p:spPr bwMode="auto">
          <a:xfrm>
            <a:off x="2350560" y="2115583"/>
            <a:ext cx="129600" cy="136814"/>
          </a:xfrm>
          <a:prstGeom prst="rect">
            <a:avLst/>
          </a:prstGeom>
          <a:solidFill>
            <a:srgbClr val="0000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0231" name="Rectangle 6"/>
          <p:cNvSpPr>
            <a:spLocks noChangeArrowheads="1"/>
          </p:cNvSpPr>
          <p:nvPr/>
        </p:nvSpPr>
        <p:spPr bwMode="auto">
          <a:xfrm>
            <a:off x="2798400" y="910176"/>
            <a:ext cx="472856" cy="3132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500" b="1" dirty="0">
                <a:solidFill>
                  <a:srgbClr val="000000"/>
                </a:solidFill>
                <a:latin typeface="Verdana" pitchFamily="-100" charset="0"/>
                <a:ea typeface="Microsoft YaHei" charset="0"/>
                <a:cs typeface="Microsoft YaHei" charset="0"/>
              </a:rPr>
              <a:t>VH</a:t>
            </a:r>
          </a:p>
        </p:txBody>
      </p:sp>
      <p:sp>
        <p:nvSpPr>
          <p:cNvPr id="180232" name="Rectangle 7"/>
          <p:cNvSpPr>
            <a:spLocks noChangeArrowheads="1"/>
          </p:cNvSpPr>
          <p:nvPr/>
        </p:nvSpPr>
        <p:spPr bwMode="auto">
          <a:xfrm>
            <a:off x="2269920" y="525656"/>
            <a:ext cx="116640" cy="139694"/>
          </a:xfrm>
          <a:prstGeom prst="rect">
            <a:avLst/>
          </a:prstGeom>
          <a:solidFill>
            <a:srgbClr val="FF0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0233" name="Rectangle 8"/>
          <p:cNvSpPr>
            <a:spLocks noChangeArrowheads="1"/>
          </p:cNvSpPr>
          <p:nvPr/>
        </p:nvSpPr>
        <p:spPr bwMode="auto">
          <a:xfrm>
            <a:off x="3256321" y="525656"/>
            <a:ext cx="116640" cy="139694"/>
          </a:xfrm>
          <a:prstGeom prst="rect">
            <a:avLst/>
          </a:prstGeom>
          <a:solidFill>
            <a:srgbClr val="FF0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0234" name="Rectangle 9"/>
          <p:cNvSpPr>
            <a:spLocks noChangeArrowheads="1"/>
          </p:cNvSpPr>
          <p:nvPr/>
        </p:nvSpPr>
        <p:spPr bwMode="auto">
          <a:xfrm>
            <a:off x="3370080" y="525656"/>
            <a:ext cx="964800" cy="139694"/>
          </a:xfrm>
          <a:prstGeom prst="rect">
            <a:avLst/>
          </a:prstGeom>
          <a:solidFill>
            <a:srgbClr val="FF9933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0235" name="Rectangle 10"/>
          <p:cNvSpPr>
            <a:spLocks noChangeArrowheads="1"/>
          </p:cNvSpPr>
          <p:nvPr/>
        </p:nvSpPr>
        <p:spPr bwMode="auto">
          <a:xfrm>
            <a:off x="3336961" y="476692"/>
            <a:ext cx="812736" cy="220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900" b="1" dirty="0">
                <a:solidFill>
                  <a:srgbClr val="000000"/>
                </a:solidFill>
                <a:ea typeface="Microsoft YaHei" charset="0"/>
                <a:cs typeface="Microsoft YaHei" charset="0"/>
              </a:rPr>
              <a:t>CH1-CH2-CH3</a:t>
            </a:r>
          </a:p>
        </p:txBody>
      </p:sp>
      <p:sp>
        <p:nvSpPr>
          <p:cNvPr id="180236" name="Rectangle 11"/>
          <p:cNvSpPr>
            <a:spLocks noChangeArrowheads="1"/>
          </p:cNvSpPr>
          <p:nvPr/>
        </p:nvSpPr>
        <p:spPr bwMode="auto">
          <a:xfrm>
            <a:off x="2680321" y="481012"/>
            <a:ext cx="305937" cy="220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900" b="1" dirty="0">
                <a:solidFill>
                  <a:srgbClr val="000000"/>
                </a:solidFill>
                <a:ea typeface="Microsoft YaHei" charset="0"/>
                <a:cs typeface="Microsoft YaHei" charset="0"/>
              </a:rPr>
              <a:t>VH</a:t>
            </a:r>
          </a:p>
        </p:txBody>
      </p:sp>
      <p:sp>
        <p:nvSpPr>
          <p:cNvPr id="180237" name="Rectangle 12"/>
          <p:cNvSpPr>
            <a:spLocks noChangeArrowheads="1"/>
          </p:cNvSpPr>
          <p:nvPr/>
        </p:nvSpPr>
        <p:spPr bwMode="auto">
          <a:xfrm>
            <a:off x="2896320" y="2530346"/>
            <a:ext cx="434346" cy="3132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500" b="1" dirty="0">
                <a:solidFill>
                  <a:srgbClr val="000000"/>
                </a:solidFill>
                <a:latin typeface="Verdana" pitchFamily="-100" charset="0"/>
                <a:ea typeface="Microsoft YaHei" charset="0"/>
                <a:cs typeface="Microsoft YaHei" charset="0"/>
              </a:rPr>
              <a:t>VL</a:t>
            </a:r>
          </a:p>
        </p:txBody>
      </p:sp>
      <p:sp>
        <p:nvSpPr>
          <p:cNvPr id="180238" name="Rectangle 13"/>
          <p:cNvSpPr>
            <a:spLocks noChangeArrowheads="1"/>
          </p:cNvSpPr>
          <p:nvPr/>
        </p:nvSpPr>
        <p:spPr bwMode="auto">
          <a:xfrm>
            <a:off x="3367200" y="2109823"/>
            <a:ext cx="116640" cy="139694"/>
          </a:xfrm>
          <a:prstGeom prst="rect">
            <a:avLst/>
          </a:prstGeom>
          <a:solidFill>
            <a:srgbClr val="0000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0239" name="Rectangle 14"/>
          <p:cNvSpPr>
            <a:spLocks noChangeArrowheads="1"/>
          </p:cNvSpPr>
          <p:nvPr/>
        </p:nvSpPr>
        <p:spPr bwMode="auto">
          <a:xfrm>
            <a:off x="3480960" y="2109823"/>
            <a:ext cx="488160" cy="139694"/>
          </a:xfrm>
          <a:prstGeom prst="rect">
            <a:avLst/>
          </a:prstGeom>
          <a:solidFill>
            <a:srgbClr val="66CC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0240" name="Rectangle 15"/>
          <p:cNvSpPr>
            <a:spLocks noChangeArrowheads="1"/>
          </p:cNvSpPr>
          <p:nvPr/>
        </p:nvSpPr>
        <p:spPr bwMode="auto">
          <a:xfrm>
            <a:off x="3485282" y="2060858"/>
            <a:ext cx="280289" cy="220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900" b="1" dirty="0" err="1">
                <a:solidFill>
                  <a:srgbClr val="000000"/>
                </a:solidFill>
                <a:ea typeface="Microsoft YaHei" charset="0"/>
                <a:cs typeface="Microsoft YaHei" charset="0"/>
              </a:rPr>
              <a:t>CL</a:t>
            </a:r>
            <a:endParaRPr lang="it-IT" sz="900" b="1" dirty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80241" name="Rectangle 16"/>
          <p:cNvSpPr>
            <a:spLocks noChangeArrowheads="1"/>
          </p:cNvSpPr>
          <p:nvPr/>
        </p:nvSpPr>
        <p:spPr bwMode="auto">
          <a:xfrm>
            <a:off x="2768161" y="2062298"/>
            <a:ext cx="281892" cy="220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900" b="1" dirty="0">
                <a:solidFill>
                  <a:srgbClr val="000000"/>
                </a:solidFill>
                <a:ea typeface="Microsoft YaHei" charset="0"/>
                <a:cs typeface="Microsoft YaHei" charset="0"/>
              </a:rPr>
              <a:t>VL</a:t>
            </a:r>
          </a:p>
        </p:txBody>
      </p:sp>
      <p:pic>
        <p:nvPicPr>
          <p:cNvPr id="180242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0560" y="115212"/>
            <a:ext cx="3168000" cy="253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0243" name="Rectangle 19"/>
          <p:cNvSpPr>
            <a:spLocks noChangeArrowheads="1"/>
          </p:cNvSpPr>
          <p:nvPr/>
        </p:nvSpPr>
        <p:spPr bwMode="auto">
          <a:xfrm>
            <a:off x="5345760" y="985064"/>
            <a:ext cx="2016000" cy="359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Co-</a:t>
            </a:r>
            <a:r>
              <a:rPr lang="it-IT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transfection</a:t>
            </a:r>
            <a:endParaRPr lang="it-IT" b="1" dirty="0">
              <a:solidFill>
                <a:srgbClr val="000000"/>
              </a:solidFill>
              <a:latin typeface="Calibri" pitchFamily="-100" charset="0"/>
              <a:ea typeface="Microsoft YaHei" charset="0"/>
              <a:cs typeface="Microsoft YaHei" charset="0"/>
            </a:endParaRPr>
          </a:p>
        </p:txBody>
      </p:sp>
      <p:pic>
        <p:nvPicPr>
          <p:cNvPr id="180244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23840" y="2708925"/>
            <a:ext cx="1062720" cy="1065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980640" y="5924783"/>
            <a:ext cx="250560" cy="252027"/>
            <a:chOff x="1706" y="4114"/>
            <a:chExt cx="174" cy="175"/>
          </a:xfrm>
        </p:grpSpPr>
        <p:sp>
          <p:nvSpPr>
            <p:cNvPr id="180293" name="Line 22"/>
            <p:cNvSpPr>
              <a:spLocks noChangeShapeType="1"/>
            </p:cNvSpPr>
            <p:nvPr/>
          </p:nvSpPr>
          <p:spPr bwMode="auto">
            <a:xfrm flipH="1">
              <a:off x="1800" y="4114"/>
              <a:ext cx="82" cy="36"/>
            </a:xfrm>
            <a:prstGeom prst="line">
              <a:avLst/>
            </a:prstGeom>
            <a:noFill/>
            <a:ln w="57240">
              <a:solidFill>
                <a:srgbClr val="6699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0294" name="Line 23"/>
            <p:cNvSpPr>
              <a:spLocks noChangeShapeType="1"/>
            </p:cNvSpPr>
            <p:nvPr/>
          </p:nvSpPr>
          <p:spPr bwMode="auto">
            <a:xfrm flipH="1">
              <a:off x="1764" y="4199"/>
              <a:ext cx="36" cy="90"/>
            </a:xfrm>
            <a:prstGeom prst="line">
              <a:avLst/>
            </a:prstGeom>
            <a:noFill/>
            <a:ln w="57240">
              <a:solidFill>
                <a:srgbClr val="6699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0295" name="Line 24"/>
            <p:cNvSpPr>
              <a:spLocks noChangeShapeType="1"/>
            </p:cNvSpPr>
            <p:nvPr/>
          </p:nvSpPr>
          <p:spPr bwMode="auto">
            <a:xfrm flipH="1" flipV="1">
              <a:off x="1705" y="4117"/>
              <a:ext cx="95" cy="35"/>
            </a:xfrm>
            <a:prstGeom prst="line">
              <a:avLst/>
            </a:prstGeom>
            <a:noFill/>
            <a:ln w="57240">
              <a:solidFill>
                <a:srgbClr val="6699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645121" y="6159527"/>
            <a:ext cx="250560" cy="252026"/>
            <a:chOff x="1473" y="4277"/>
            <a:chExt cx="174" cy="175"/>
          </a:xfrm>
        </p:grpSpPr>
        <p:sp>
          <p:nvSpPr>
            <p:cNvPr id="180290" name="Line 26"/>
            <p:cNvSpPr>
              <a:spLocks noChangeShapeType="1"/>
            </p:cNvSpPr>
            <p:nvPr/>
          </p:nvSpPr>
          <p:spPr bwMode="auto">
            <a:xfrm flipH="1">
              <a:off x="1566" y="4277"/>
              <a:ext cx="82" cy="36"/>
            </a:xfrm>
            <a:prstGeom prst="line">
              <a:avLst/>
            </a:prstGeom>
            <a:noFill/>
            <a:ln w="57240">
              <a:solidFill>
                <a:srgbClr val="6699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0291" name="Line 27"/>
            <p:cNvSpPr>
              <a:spLocks noChangeShapeType="1"/>
            </p:cNvSpPr>
            <p:nvPr/>
          </p:nvSpPr>
          <p:spPr bwMode="auto">
            <a:xfrm flipH="1">
              <a:off x="1530" y="4362"/>
              <a:ext cx="36" cy="90"/>
            </a:xfrm>
            <a:prstGeom prst="line">
              <a:avLst/>
            </a:prstGeom>
            <a:noFill/>
            <a:ln w="57240">
              <a:solidFill>
                <a:srgbClr val="6699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0292" name="Line 28"/>
            <p:cNvSpPr>
              <a:spLocks noChangeShapeType="1"/>
            </p:cNvSpPr>
            <p:nvPr/>
          </p:nvSpPr>
          <p:spPr bwMode="auto">
            <a:xfrm flipH="1" flipV="1">
              <a:off x="1472" y="4280"/>
              <a:ext cx="95" cy="35"/>
            </a:xfrm>
            <a:prstGeom prst="line">
              <a:avLst/>
            </a:prstGeom>
            <a:noFill/>
            <a:ln w="57240">
              <a:solidFill>
                <a:srgbClr val="6699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574560" y="5642514"/>
            <a:ext cx="250560" cy="252027"/>
            <a:chOff x="1424" y="3918"/>
            <a:chExt cx="174" cy="175"/>
          </a:xfrm>
        </p:grpSpPr>
        <p:sp>
          <p:nvSpPr>
            <p:cNvPr id="180287" name="Line 30"/>
            <p:cNvSpPr>
              <a:spLocks noChangeShapeType="1"/>
            </p:cNvSpPr>
            <p:nvPr/>
          </p:nvSpPr>
          <p:spPr bwMode="auto">
            <a:xfrm flipH="1">
              <a:off x="1517" y="3918"/>
              <a:ext cx="82" cy="36"/>
            </a:xfrm>
            <a:prstGeom prst="line">
              <a:avLst/>
            </a:prstGeom>
            <a:noFill/>
            <a:ln w="57240">
              <a:solidFill>
                <a:srgbClr val="6699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0288" name="Line 31"/>
            <p:cNvSpPr>
              <a:spLocks noChangeShapeType="1"/>
            </p:cNvSpPr>
            <p:nvPr/>
          </p:nvSpPr>
          <p:spPr bwMode="auto">
            <a:xfrm flipH="1">
              <a:off x="1482" y="4003"/>
              <a:ext cx="36" cy="90"/>
            </a:xfrm>
            <a:prstGeom prst="line">
              <a:avLst/>
            </a:prstGeom>
            <a:noFill/>
            <a:ln w="57240">
              <a:solidFill>
                <a:srgbClr val="6699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0289" name="Line 32"/>
            <p:cNvSpPr>
              <a:spLocks noChangeShapeType="1"/>
            </p:cNvSpPr>
            <p:nvPr/>
          </p:nvSpPr>
          <p:spPr bwMode="auto">
            <a:xfrm flipH="1" flipV="1">
              <a:off x="1423" y="3921"/>
              <a:ext cx="95" cy="35"/>
            </a:xfrm>
            <a:prstGeom prst="line">
              <a:avLst/>
            </a:prstGeom>
            <a:noFill/>
            <a:ln w="57240">
              <a:solidFill>
                <a:srgbClr val="6699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3819360" y="5324239"/>
            <a:ext cx="250560" cy="252026"/>
            <a:chOff x="1594" y="3697"/>
            <a:chExt cx="174" cy="175"/>
          </a:xfrm>
        </p:grpSpPr>
        <p:sp>
          <p:nvSpPr>
            <p:cNvPr id="180284" name="Line 34"/>
            <p:cNvSpPr>
              <a:spLocks noChangeShapeType="1"/>
            </p:cNvSpPr>
            <p:nvPr/>
          </p:nvSpPr>
          <p:spPr bwMode="auto">
            <a:xfrm flipH="1">
              <a:off x="1687" y="3697"/>
              <a:ext cx="82" cy="36"/>
            </a:xfrm>
            <a:prstGeom prst="line">
              <a:avLst/>
            </a:prstGeom>
            <a:noFill/>
            <a:ln w="57240">
              <a:solidFill>
                <a:srgbClr val="6699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0285" name="Line 35"/>
            <p:cNvSpPr>
              <a:spLocks noChangeShapeType="1"/>
            </p:cNvSpPr>
            <p:nvPr/>
          </p:nvSpPr>
          <p:spPr bwMode="auto">
            <a:xfrm flipH="1">
              <a:off x="1651" y="3782"/>
              <a:ext cx="36" cy="90"/>
            </a:xfrm>
            <a:prstGeom prst="line">
              <a:avLst/>
            </a:prstGeom>
            <a:noFill/>
            <a:ln w="57240">
              <a:solidFill>
                <a:srgbClr val="6699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0286" name="Line 36"/>
            <p:cNvSpPr>
              <a:spLocks noChangeShapeType="1"/>
            </p:cNvSpPr>
            <p:nvPr/>
          </p:nvSpPr>
          <p:spPr bwMode="auto">
            <a:xfrm flipH="1" flipV="1">
              <a:off x="1593" y="3700"/>
              <a:ext cx="95" cy="35"/>
            </a:xfrm>
            <a:prstGeom prst="line">
              <a:avLst/>
            </a:prstGeom>
            <a:noFill/>
            <a:ln w="57240">
              <a:solidFill>
                <a:srgbClr val="6699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4035360" y="5540262"/>
            <a:ext cx="250560" cy="252026"/>
            <a:chOff x="1744" y="3847"/>
            <a:chExt cx="174" cy="175"/>
          </a:xfrm>
        </p:grpSpPr>
        <p:sp>
          <p:nvSpPr>
            <p:cNvPr id="180281" name="Line 38"/>
            <p:cNvSpPr>
              <a:spLocks noChangeShapeType="1"/>
            </p:cNvSpPr>
            <p:nvPr/>
          </p:nvSpPr>
          <p:spPr bwMode="auto">
            <a:xfrm flipH="1">
              <a:off x="1837" y="3847"/>
              <a:ext cx="82" cy="36"/>
            </a:xfrm>
            <a:prstGeom prst="line">
              <a:avLst/>
            </a:prstGeom>
            <a:noFill/>
            <a:ln w="57240">
              <a:solidFill>
                <a:srgbClr val="6699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0282" name="Line 39"/>
            <p:cNvSpPr>
              <a:spLocks noChangeShapeType="1"/>
            </p:cNvSpPr>
            <p:nvPr/>
          </p:nvSpPr>
          <p:spPr bwMode="auto">
            <a:xfrm flipH="1">
              <a:off x="1801" y="3932"/>
              <a:ext cx="36" cy="90"/>
            </a:xfrm>
            <a:prstGeom prst="line">
              <a:avLst/>
            </a:prstGeom>
            <a:noFill/>
            <a:ln w="57240">
              <a:solidFill>
                <a:srgbClr val="6699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0283" name="Line 40"/>
            <p:cNvSpPr>
              <a:spLocks noChangeShapeType="1"/>
            </p:cNvSpPr>
            <p:nvPr/>
          </p:nvSpPr>
          <p:spPr bwMode="auto">
            <a:xfrm flipH="1" flipV="1">
              <a:off x="1743" y="3850"/>
              <a:ext cx="95" cy="35"/>
            </a:xfrm>
            <a:prstGeom prst="line">
              <a:avLst/>
            </a:prstGeom>
            <a:noFill/>
            <a:ln w="57240">
              <a:solidFill>
                <a:srgbClr val="6699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4346400" y="5374646"/>
            <a:ext cx="250560" cy="252027"/>
            <a:chOff x="1960" y="3732"/>
            <a:chExt cx="174" cy="175"/>
          </a:xfrm>
        </p:grpSpPr>
        <p:sp>
          <p:nvSpPr>
            <p:cNvPr id="180278" name="Line 42"/>
            <p:cNvSpPr>
              <a:spLocks noChangeShapeType="1"/>
            </p:cNvSpPr>
            <p:nvPr/>
          </p:nvSpPr>
          <p:spPr bwMode="auto">
            <a:xfrm flipH="1">
              <a:off x="2053" y="3732"/>
              <a:ext cx="82" cy="36"/>
            </a:xfrm>
            <a:prstGeom prst="line">
              <a:avLst/>
            </a:prstGeom>
            <a:noFill/>
            <a:ln w="57240">
              <a:solidFill>
                <a:srgbClr val="6699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0279" name="Line 43"/>
            <p:cNvSpPr>
              <a:spLocks noChangeShapeType="1"/>
            </p:cNvSpPr>
            <p:nvPr/>
          </p:nvSpPr>
          <p:spPr bwMode="auto">
            <a:xfrm flipH="1">
              <a:off x="2017" y="3817"/>
              <a:ext cx="36" cy="90"/>
            </a:xfrm>
            <a:prstGeom prst="line">
              <a:avLst/>
            </a:prstGeom>
            <a:noFill/>
            <a:ln w="57240">
              <a:solidFill>
                <a:srgbClr val="6699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0280" name="Line 44"/>
            <p:cNvSpPr>
              <a:spLocks noChangeShapeType="1"/>
            </p:cNvSpPr>
            <p:nvPr/>
          </p:nvSpPr>
          <p:spPr bwMode="auto">
            <a:xfrm flipH="1" flipV="1">
              <a:off x="1959" y="3736"/>
              <a:ext cx="95" cy="35"/>
            </a:xfrm>
            <a:prstGeom prst="line">
              <a:avLst/>
            </a:prstGeom>
            <a:noFill/>
            <a:ln w="57240">
              <a:solidFill>
                <a:srgbClr val="6699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4486081" y="6077439"/>
            <a:ext cx="250560" cy="252027"/>
            <a:chOff x="2057" y="4220"/>
            <a:chExt cx="174" cy="175"/>
          </a:xfrm>
        </p:grpSpPr>
        <p:sp>
          <p:nvSpPr>
            <p:cNvPr id="180275" name="Line 46"/>
            <p:cNvSpPr>
              <a:spLocks noChangeShapeType="1"/>
            </p:cNvSpPr>
            <p:nvPr/>
          </p:nvSpPr>
          <p:spPr bwMode="auto">
            <a:xfrm flipH="1">
              <a:off x="2150" y="4220"/>
              <a:ext cx="82" cy="36"/>
            </a:xfrm>
            <a:prstGeom prst="line">
              <a:avLst/>
            </a:prstGeom>
            <a:noFill/>
            <a:ln w="57240">
              <a:solidFill>
                <a:srgbClr val="6699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0276" name="Line 47"/>
            <p:cNvSpPr>
              <a:spLocks noChangeShapeType="1"/>
            </p:cNvSpPr>
            <p:nvPr/>
          </p:nvSpPr>
          <p:spPr bwMode="auto">
            <a:xfrm flipH="1">
              <a:off x="2114" y="4305"/>
              <a:ext cx="36" cy="90"/>
            </a:xfrm>
            <a:prstGeom prst="line">
              <a:avLst/>
            </a:prstGeom>
            <a:noFill/>
            <a:ln w="57240">
              <a:solidFill>
                <a:srgbClr val="6699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0277" name="Line 48"/>
            <p:cNvSpPr>
              <a:spLocks noChangeShapeType="1"/>
            </p:cNvSpPr>
            <p:nvPr/>
          </p:nvSpPr>
          <p:spPr bwMode="auto">
            <a:xfrm flipH="1" flipV="1">
              <a:off x="2056" y="4223"/>
              <a:ext cx="95" cy="35"/>
            </a:xfrm>
            <a:prstGeom prst="line">
              <a:avLst/>
            </a:prstGeom>
            <a:noFill/>
            <a:ln w="57240">
              <a:solidFill>
                <a:srgbClr val="6699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9" name="Group 49"/>
          <p:cNvGrpSpPr>
            <a:grpSpLocks/>
          </p:cNvGrpSpPr>
          <p:nvPr/>
        </p:nvGrpSpPr>
        <p:grpSpPr bwMode="auto">
          <a:xfrm>
            <a:off x="4311840" y="5730362"/>
            <a:ext cx="250560" cy="252026"/>
            <a:chOff x="1936" y="3979"/>
            <a:chExt cx="174" cy="175"/>
          </a:xfrm>
        </p:grpSpPr>
        <p:sp>
          <p:nvSpPr>
            <p:cNvPr id="180272" name="Line 50"/>
            <p:cNvSpPr>
              <a:spLocks noChangeShapeType="1"/>
            </p:cNvSpPr>
            <p:nvPr/>
          </p:nvSpPr>
          <p:spPr bwMode="auto">
            <a:xfrm flipH="1">
              <a:off x="2029" y="3979"/>
              <a:ext cx="82" cy="36"/>
            </a:xfrm>
            <a:prstGeom prst="line">
              <a:avLst/>
            </a:prstGeom>
            <a:noFill/>
            <a:ln w="57240">
              <a:solidFill>
                <a:srgbClr val="6699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0273" name="Line 51"/>
            <p:cNvSpPr>
              <a:spLocks noChangeShapeType="1"/>
            </p:cNvSpPr>
            <p:nvPr/>
          </p:nvSpPr>
          <p:spPr bwMode="auto">
            <a:xfrm flipH="1">
              <a:off x="1993" y="4064"/>
              <a:ext cx="36" cy="90"/>
            </a:xfrm>
            <a:prstGeom prst="line">
              <a:avLst/>
            </a:prstGeom>
            <a:noFill/>
            <a:ln w="57240">
              <a:solidFill>
                <a:srgbClr val="6699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0274" name="Line 52"/>
            <p:cNvSpPr>
              <a:spLocks noChangeShapeType="1"/>
            </p:cNvSpPr>
            <p:nvPr/>
          </p:nvSpPr>
          <p:spPr bwMode="auto">
            <a:xfrm flipH="1" flipV="1">
              <a:off x="1935" y="3982"/>
              <a:ext cx="95" cy="35"/>
            </a:xfrm>
            <a:prstGeom prst="line">
              <a:avLst/>
            </a:prstGeom>
            <a:noFill/>
            <a:ln w="57240">
              <a:solidFill>
                <a:srgbClr val="6699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4889281" y="5203267"/>
            <a:ext cx="250560" cy="252026"/>
            <a:chOff x="2337" y="3613"/>
            <a:chExt cx="174" cy="175"/>
          </a:xfrm>
        </p:grpSpPr>
        <p:sp>
          <p:nvSpPr>
            <p:cNvPr id="180269" name="Line 54"/>
            <p:cNvSpPr>
              <a:spLocks noChangeShapeType="1"/>
            </p:cNvSpPr>
            <p:nvPr/>
          </p:nvSpPr>
          <p:spPr bwMode="auto">
            <a:xfrm flipH="1">
              <a:off x="2430" y="3613"/>
              <a:ext cx="82" cy="36"/>
            </a:xfrm>
            <a:prstGeom prst="line">
              <a:avLst/>
            </a:prstGeom>
            <a:noFill/>
            <a:ln w="57240">
              <a:solidFill>
                <a:srgbClr val="6699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0270" name="Line 55"/>
            <p:cNvSpPr>
              <a:spLocks noChangeShapeType="1"/>
            </p:cNvSpPr>
            <p:nvPr/>
          </p:nvSpPr>
          <p:spPr bwMode="auto">
            <a:xfrm flipH="1">
              <a:off x="2394" y="3698"/>
              <a:ext cx="36" cy="90"/>
            </a:xfrm>
            <a:prstGeom prst="line">
              <a:avLst/>
            </a:prstGeom>
            <a:noFill/>
            <a:ln w="57240">
              <a:solidFill>
                <a:srgbClr val="6699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0271" name="Line 56"/>
            <p:cNvSpPr>
              <a:spLocks noChangeShapeType="1"/>
            </p:cNvSpPr>
            <p:nvPr/>
          </p:nvSpPr>
          <p:spPr bwMode="auto">
            <a:xfrm flipH="1" flipV="1">
              <a:off x="2336" y="3616"/>
              <a:ext cx="95" cy="35"/>
            </a:xfrm>
            <a:prstGeom prst="line">
              <a:avLst/>
            </a:prstGeom>
            <a:noFill/>
            <a:ln w="57240">
              <a:solidFill>
                <a:srgbClr val="6699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4657440" y="5505698"/>
            <a:ext cx="250560" cy="252026"/>
            <a:chOff x="2176" y="3823"/>
            <a:chExt cx="174" cy="175"/>
          </a:xfrm>
        </p:grpSpPr>
        <p:sp>
          <p:nvSpPr>
            <p:cNvPr id="180266" name="Line 58"/>
            <p:cNvSpPr>
              <a:spLocks noChangeShapeType="1"/>
            </p:cNvSpPr>
            <p:nvPr/>
          </p:nvSpPr>
          <p:spPr bwMode="auto">
            <a:xfrm flipH="1">
              <a:off x="2269" y="3823"/>
              <a:ext cx="82" cy="36"/>
            </a:xfrm>
            <a:prstGeom prst="line">
              <a:avLst/>
            </a:prstGeom>
            <a:noFill/>
            <a:ln w="57240">
              <a:solidFill>
                <a:srgbClr val="6699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0267" name="Line 59"/>
            <p:cNvSpPr>
              <a:spLocks noChangeShapeType="1"/>
            </p:cNvSpPr>
            <p:nvPr/>
          </p:nvSpPr>
          <p:spPr bwMode="auto">
            <a:xfrm flipH="1">
              <a:off x="2233" y="3908"/>
              <a:ext cx="36" cy="90"/>
            </a:xfrm>
            <a:prstGeom prst="line">
              <a:avLst/>
            </a:prstGeom>
            <a:noFill/>
            <a:ln w="57240">
              <a:solidFill>
                <a:srgbClr val="6699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0268" name="Line 60"/>
            <p:cNvSpPr>
              <a:spLocks noChangeShapeType="1"/>
            </p:cNvSpPr>
            <p:nvPr/>
          </p:nvSpPr>
          <p:spPr bwMode="auto">
            <a:xfrm flipH="1" flipV="1">
              <a:off x="2175" y="3826"/>
              <a:ext cx="95" cy="35"/>
            </a:xfrm>
            <a:prstGeom prst="line">
              <a:avLst/>
            </a:prstGeom>
            <a:noFill/>
            <a:ln w="57240">
              <a:solidFill>
                <a:srgbClr val="6699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12" name="Group 61"/>
          <p:cNvGrpSpPr>
            <a:grpSpLocks/>
          </p:cNvGrpSpPr>
          <p:nvPr/>
        </p:nvGrpSpPr>
        <p:grpSpPr bwMode="auto">
          <a:xfrm>
            <a:off x="4797121" y="5893100"/>
            <a:ext cx="250560" cy="252027"/>
            <a:chOff x="2273" y="4092"/>
            <a:chExt cx="174" cy="175"/>
          </a:xfrm>
        </p:grpSpPr>
        <p:sp>
          <p:nvSpPr>
            <p:cNvPr id="180263" name="Line 62"/>
            <p:cNvSpPr>
              <a:spLocks noChangeShapeType="1"/>
            </p:cNvSpPr>
            <p:nvPr/>
          </p:nvSpPr>
          <p:spPr bwMode="auto">
            <a:xfrm flipH="1">
              <a:off x="2366" y="4092"/>
              <a:ext cx="82" cy="36"/>
            </a:xfrm>
            <a:prstGeom prst="line">
              <a:avLst/>
            </a:prstGeom>
            <a:noFill/>
            <a:ln w="57240">
              <a:solidFill>
                <a:srgbClr val="6699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0264" name="Line 63"/>
            <p:cNvSpPr>
              <a:spLocks noChangeShapeType="1"/>
            </p:cNvSpPr>
            <p:nvPr/>
          </p:nvSpPr>
          <p:spPr bwMode="auto">
            <a:xfrm flipH="1">
              <a:off x="2330" y="4177"/>
              <a:ext cx="36" cy="90"/>
            </a:xfrm>
            <a:prstGeom prst="line">
              <a:avLst/>
            </a:prstGeom>
            <a:noFill/>
            <a:ln w="57240">
              <a:solidFill>
                <a:srgbClr val="6699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0265" name="Line 64"/>
            <p:cNvSpPr>
              <a:spLocks noChangeShapeType="1"/>
            </p:cNvSpPr>
            <p:nvPr/>
          </p:nvSpPr>
          <p:spPr bwMode="auto">
            <a:xfrm flipH="1" flipV="1">
              <a:off x="2272" y="4095"/>
              <a:ext cx="95" cy="35"/>
            </a:xfrm>
            <a:prstGeom prst="line">
              <a:avLst/>
            </a:prstGeom>
            <a:noFill/>
            <a:ln w="57240">
              <a:solidFill>
                <a:srgbClr val="6699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13" name="Group 65"/>
          <p:cNvGrpSpPr>
            <a:grpSpLocks/>
          </p:cNvGrpSpPr>
          <p:nvPr/>
        </p:nvGrpSpPr>
        <p:grpSpPr bwMode="auto">
          <a:xfrm>
            <a:off x="4108801" y="6194091"/>
            <a:ext cx="250560" cy="252026"/>
            <a:chOff x="1795" y="4301"/>
            <a:chExt cx="174" cy="175"/>
          </a:xfrm>
        </p:grpSpPr>
        <p:sp>
          <p:nvSpPr>
            <p:cNvPr id="180260" name="Line 66"/>
            <p:cNvSpPr>
              <a:spLocks noChangeShapeType="1"/>
            </p:cNvSpPr>
            <p:nvPr/>
          </p:nvSpPr>
          <p:spPr bwMode="auto">
            <a:xfrm flipH="1">
              <a:off x="1888" y="4301"/>
              <a:ext cx="82" cy="36"/>
            </a:xfrm>
            <a:prstGeom prst="line">
              <a:avLst/>
            </a:prstGeom>
            <a:noFill/>
            <a:ln w="57240">
              <a:solidFill>
                <a:srgbClr val="6699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0261" name="Line 67"/>
            <p:cNvSpPr>
              <a:spLocks noChangeShapeType="1"/>
            </p:cNvSpPr>
            <p:nvPr/>
          </p:nvSpPr>
          <p:spPr bwMode="auto">
            <a:xfrm flipH="1">
              <a:off x="1852" y="4386"/>
              <a:ext cx="36" cy="90"/>
            </a:xfrm>
            <a:prstGeom prst="line">
              <a:avLst/>
            </a:prstGeom>
            <a:noFill/>
            <a:ln w="57240">
              <a:solidFill>
                <a:srgbClr val="6699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0262" name="Line 68"/>
            <p:cNvSpPr>
              <a:spLocks noChangeShapeType="1"/>
            </p:cNvSpPr>
            <p:nvPr/>
          </p:nvSpPr>
          <p:spPr bwMode="auto">
            <a:xfrm flipH="1" flipV="1">
              <a:off x="1794" y="4305"/>
              <a:ext cx="95" cy="35"/>
            </a:xfrm>
            <a:prstGeom prst="line">
              <a:avLst/>
            </a:prstGeom>
            <a:noFill/>
            <a:ln w="57240">
              <a:solidFill>
                <a:srgbClr val="6699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pic>
        <p:nvPicPr>
          <p:cNvPr id="180257" name="Picture 6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74560" y="4085711"/>
            <a:ext cx="3346560" cy="25821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0258" name="AutoShape 70"/>
          <p:cNvSpPr>
            <a:spLocks noChangeArrowheads="1"/>
          </p:cNvSpPr>
          <p:nvPr/>
        </p:nvSpPr>
        <p:spPr bwMode="auto">
          <a:xfrm>
            <a:off x="8904000" y="2792454"/>
            <a:ext cx="432000" cy="1068592"/>
          </a:xfrm>
          <a:prstGeom prst="downArrow">
            <a:avLst>
              <a:gd name="adj1" fmla="val -543019"/>
              <a:gd name="adj2" fmla="val -249463"/>
            </a:avLst>
          </a:prstGeom>
          <a:solidFill>
            <a:srgbClr val="002060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0259" name="AutoShape 71"/>
          <p:cNvSpPr>
            <a:spLocks noChangeArrowheads="1"/>
          </p:cNvSpPr>
          <p:nvPr/>
        </p:nvSpPr>
        <p:spPr bwMode="auto">
          <a:xfrm rot="5400000">
            <a:off x="6140619" y="5099631"/>
            <a:ext cx="432045" cy="1068480"/>
          </a:xfrm>
          <a:prstGeom prst="downArrow">
            <a:avLst>
              <a:gd name="adj1" fmla="val -543019"/>
              <a:gd name="adj2" fmla="val -249463"/>
            </a:avLst>
          </a:prstGeom>
          <a:solidFill>
            <a:srgbClr val="002060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79460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95" name="Rectangle 21"/>
          <p:cNvSpPr>
            <a:spLocks noChangeArrowheads="1"/>
          </p:cNvSpPr>
          <p:nvPr/>
        </p:nvSpPr>
        <p:spPr bwMode="auto">
          <a:xfrm>
            <a:off x="6743520" y="639852"/>
            <a:ext cx="1584000" cy="42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B</a:t>
            </a:r>
            <a:endParaRPr lang="it-IT" sz="2200" dirty="0">
              <a:solidFill>
                <a:srgbClr val="000000"/>
              </a:solidFill>
              <a:latin typeface="Calibri" pitchFamily="-100" charset="0"/>
              <a:ea typeface="Microsoft YaHei" charset="0"/>
              <a:cs typeface="Microsoft YaHei" charset="0"/>
            </a:endParaRPr>
          </a:p>
        </p:txBody>
      </p:sp>
      <p:sp>
        <p:nvSpPr>
          <p:cNvPr id="182296" name="Rectangle 22"/>
          <p:cNvSpPr>
            <a:spLocks noChangeArrowheads="1"/>
          </p:cNvSpPr>
          <p:nvPr/>
        </p:nvSpPr>
        <p:spPr bwMode="auto">
          <a:xfrm>
            <a:off x="1632479" y="3749883"/>
            <a:ext cx="1584000" cy="42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C</a:t>
            </a:r>
            <a:endParaRPr lang="it-IT" sz="2200" dirty="0">
              <a:solidFill>
                <a:srgbClr val="000000"/>
              </a:solidFill>
              <a:latin typeface="Calibri" pitchFamily="-100" charset="0"/>
              <a:ea typeface="Microsoft YaHei" charset="0"/>
              <a:cs typeface="Microsoft YaHei" charset="0"/>
            </a:endParaRPr>
          </a:p>
        </p:txBody>
      </p:sp>
      <p:pic>
        <p:nvPicPr>
          <p:cNvPr id="182298" name="Picture 24"/>
          <p:cNvPicPr>
            <a:picLocks noChangeAspect="1" noChangeArrowheads="1"/>
          </p:cNvPicPr>
          <p:nvPr/>
        </p:nvPicPr>
        <p:blipFill>
          <a:blip r:embed="rId3"/>
          <a:srcRect l="24406"/>
          <a:stretch>
            <a:fillRect/>
          </a:stretch>
        </p:blipFill>
        <p:spPr bwMode="auto">
          <a:xfrm>
            <a:off x="8037121" y="4447313"/>
            <a:ext cx="1638720" cy="218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2299" name="Rectangle 25"/>
          <p:cNvSpPr>
            <a:spLocks noChangeArrowheads="1"/>
          </p:cNvSpPr>
          <p:nvPr/>
        </p:nvSpPr>
        <p:spPr bwMode="auto">
          <a:xfrm>
            <a:off x="8456160" y="4185205"/>
            <a:ext cx="1745280" cy="2517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1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3_67</a:t>
            </a:r>
          </a:p>
        </p:txBody>
      </p:sp>
      <p:sp>
        <p:nvSpPr>
          <p:cNvPr id="182300" name="Rectangle 26"/>
          <p:cNvSpPr>
            <a:spLocks noChangeArrowheads="1"/>
          </p:cNvSpPr>
          <p:nvPr/>
        </p:nvSpPr>
        <p:spPr bwMode="auto">
          <a:xfrm>
            <a:off x="9135840" y="4193846"/>
            <a:ext cx="1745280" cy="2517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1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3_5</a:t>
            </a:r>
          </a:p>
        </p:txBody>
      </p:sp>
      <p:sp>
        <p:nvSpPr>
          <p:cNvPr id="182301" name="Rectangle 27"/>
          <p:cNvSpPr>
            <a:spLocks noChangeArrowheads="1"/>
          </p:cNvSpPr>
          <p:nvPr/>
        </p:nvSpPr>
        <p:spPr bwMode="auto">
          <a:xfrm>
            <a:off x="9606720" y="4644613"/>
            <a:ext cx="707040" cy="2517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1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IgG4</a:t>
            </a:r>
          </a:p>
        </p:txBody>
      </p:sp>
      <p:sp>
        <p:nvSpPr>
          <p:cNvPr id="182302" name="Rectangle 28"/>
          <p:cNvSpPr>
            <a:spLocks noChangeArrowheads="1"/>
          </p:cNvSpPr>
          <p:nvPr/>
        </p:nvSpPr>
        <p:spPr bwMode="auto">
          <a:xfrm>
            <a:off x="9593760" y="5108342"/>
            <a:ext cx="2448000" cy="2517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1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IgG4 </a:t>
            </a:r>
            <a:r>
              <a:rPr lang="it-IT" sz="11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dimer</a:t>
            </a:r>
            <a:endParaRPr lang="it-IT" sz="1100" b="1" dirty="0">
              <a:solidFill>
                <a:srgbClr val="000000"/>
              </a:solidFill>
              <a:latin typeface="Calibri" pitchFamily="-100" charset="0"/>
              <a:ea typeface="Microsoft YaHei" charset="0"/>
              <a:cs typeface="Microsoft YaHei" charset="0"/>
            </a:endParaRPr>
          </a:p>
        </p:txBody>
      </p:sp>
      <p:sp>
        <p:nvSpPr>
          <p:cNvPr id="182303" name="Rectangle 29"/>
          <p:cNvSpPr>
            <a:spLocks noChangeArrowheads="1"/>
          </p:cNvSpPr>
          <p:nvPr/>
        </p:nvSpPr>
        <p:spPr bwMode="auto">
          <a:xfrm>
            <a:off x="9593761" y="6018517"/>
            <a:ext cx="1294560" cy="2517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1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Light </a:t>
            </a:r>
            <a:r>
              <a:rPr lang="it-IT" sz="11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chain</a:t>
            </a:r>
            <a:endParaRPr lang="it-IT" sz="1100" b="1" dirty="0">
              <a:solidFill>
                <a:srgbClr val="000000"/>
              </a:solidFill>
              <a:latin typeface="Calibri" pitchFamily="-100" charset="0"/>
              <a:ea typeface="Microsoft YaHei" charset="0"/>
              <a:cs typeface="Microsoft YaHei" charset="0"/>
            </a:endParaRPr>
          </a:p>
        </p:txBody>
      </p:sp>
      <p:sp>
        <p:nvSpPr>
          <p:cNvPr id="182304" name="Rectangle 30"/>
          <p:cNvSpPr>
            <a:spLocks noChangeArrowheads="1"/>
          </p:cNvSpPr>
          <p:nvPr/>
        </p:nvSpPr>
        <p:spPr bwMode="auto">
          <a:xfrm>
            <a:off x="9589441" y="5478461"/>
            <a:ext cx="1297440" cy="2517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11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Heavy</a:t>
            </a:r>
            <a:r>
              <a:rPr lang="it-IT" sz="11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</a:t>
            </a:r>
            <a:r>
              <a:rPr lang="it-IT" sz="11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chain</a:t>
            </a:r>
            <a:endParaRPr lang="it-IT" sz="1100" b="1" dirty="0">
              <a:solidFill>
                <a:srgbClr val="000000"/>
              </a:solidFill>
              <a:latin typeface="Calibri" pitchFamily="-100" charset="0"/>
              <a:ea typeface="Microsoft YaHei" charset="0"/>
              <a:cs typeface="Microsoft YaHei" charset="0"/>
            </a:endParaRPr>
          </a:p>
        </p:txBody>
      </p:sp>
      <p:sp>
        <p:nvSpPr>
          <p:cNvPr id="182305" name="Line 31"/>
          <p:cNvSpPr>
            <a:spLocks noChangeShapeType="1"/>
          </p:cNvSpPr>
          <p:nvPr/>
        </p:nvSpPr>
        <p:spPr bwMode="auto">
          <a:xfrm>
            <a:off x="8431680" y="4430031"/>
            <a:ext cx="540000" cy="1440"/>
          </a:xfrm>
          <a:prstGeom prst="line">
            <a:avLst/>
          </a:prstGeom>
          <a:noFill/>
          <a:ln w="19080">
            <a:solidFill>
              <a:srgbClr val="404040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2306" name="Line 32"/>
          <p:cNvSpPr>
            <a:spLocks noChangeShapeType="1"/>
          </p:cNvSpPr>
          <p:nvPr/>
        </p:nvSpPr>
        <p:spPr bwMode="auto">
          <a:xfrm>
            <a:off x="9073920" y="4430031"/>
            <a:ext cx="540000" cy="1440"/>
          </a:xfrm>
          <a:prstGeom prst="line">
            <a:avLst/>
          </a:prstGeom>
          <a:noFill/>
          <a:ln w="19080">
            <a:solidFill>
              <a:srgbClr val="404040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2307" name="Rectangle 34"/>
          <p:cNvSpPr>
            <a:spLocks noChangeArrowheads="1"/>
          </p:cNvSpPr>
          <p:nvPr/>
        </p:nvSpPr>
        <p:spPr bwMode="auto">
          <a:xfrm>
            <a:off x="7464000" y="4784309"/>
            <a:ext cx="1440000" cy="220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9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140 </a:t>
            </a:r>
            <a:r>
              <a:rPr lang="it-IT" sz="9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Kda</a:t>
            </a:r>
            <a:r>
              <a:rPr lang="it-IT" sz="9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-</a:t>
            </a:r>
          </a:p>
        </p:txBody>
      </p:sp>
      <p:sp>
        <p:nvSpPr>
          <p:cNvPr id="182308" name="Rectangle 35"/>
          <p:cNvSpPr>
            <a:spLocks noChangeArrowheads="1"/>
          </p:cNvSpPr>
          <p:nvPr/>
        </p:nvSpPr>
        <p:spPr bwMode="auto">
          <a:xfrm>
            <a:off x="7530241" y="5504385"/>
            <a:ext cx="1441440" cy="220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9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50 </a:t>
            </a:r>
            <a:r>
              <a:rPr lang="it-IT" sz="9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Kda</a:t>
            </a:r>
            <a:r>
              <a:rPr lang="it-IT" sz="9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-</a:t>
            </a:r>
          </a:p>
        </p:txBody>
      </p:sp>
      <p:sp>
        <p:nvSpPr>
          <p:cNvPr id="182309" name="Rectangle 36"/>
          <p:cNvSpPr>
            <a:spLocks noChangeArrowheads="1"/>
          </p:cNvSpPr>
          <p:nvPr/>
        </p:nvSpPr>
        <p:spPr bwMode="auto">
          <a:xfrm>
            <a:off x="7528800" y="6130850"/>
            <a:ext cx="1440000" cy="220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9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25 </a:t>
            </a:r>
            <a:r>
              <a:rPr lang="it-IT" sz="900" b="1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Kda</a:t>
            </a:r>
            <a:r>
              <a:rPr lang="it-IT" sz="900" b="1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 -</a:t>
            </a:r>
          </a:p>
        </p:txBody>
      </p:sp>
      <p:pic>
        <p:nvPicPr>
          <p:cNvPr id="182312" name="Picture 39"/>
          <p:cNvPicPr>
            <a:picLocks noChangeAspect="1" noChangeArrowheads="1"/>
          </p:cNvPicPr>
          <p:nvPr/>
        </p:nvPicPr>
        <p:blipFill>
          <a:blip r:embed="rId4"/>
          <a:srcRect l="52367" t="39156" r="16290" b="32899"/>
          <a:stretch>
            <a:fillRect/>
          </a:stretch>
        </p:blipFill>
        <p:spPr bwMode="auto">
          <a:xfrm>
            <a:off x="6526560" y="5050736"/>
            <a:ext cx="918720" cy="646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5445120" y="5160188"/>
            <a:ext cx="643680" cy="745998"/>
            <a:chOff x="2723" y="1058"/>
            <a:chExt cx="447" cy="518"/>
          </a:xfrm>
        </p:grpSpPr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2723" y="1058"/>
              <a:ext cx="447" cy="518"/>
              <a:chOff x="2723" y="1058"/>
              <a:chExt cx="447" cy="518"/>
            </a:xfrm>
          </p:grpSpPr>
          <p:pic>
            <p:nvPicPr>
              <p:cNvPr id="182317" name="Picture 42"/>
              <p:cNvPicPr>
                <a:picLocks noChangeAspect="1" noChangeArrowheads="1"/>
              </p:cNvPicPr>
              <p:nvPr/>
            </p:nvPicPr>
            <p:blipFill>
              <a:blip r:embed="rId4"/>
              <a:srcRect l="70833" t="39156" r="17783" b="46866"/>
              <a:stretch>
                <a:fillRect/>
              </a:stretch>
            </p:blipFill>
            <p:spPr bwMode="auto">
              <a:xfrm>
                <a:off x="2813" y="1058"/>
                <a:ext cx="357" cy="33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82318" name="Rectangle 43"/>
              <p:cNvSpPr>
                <a:spLocks noChangeArrowheads="1"/>
              </p:cNvSpPr>
              <p:nvPr/>
            </p:nvSpPr>
            <p:spPr bwMode="auto">
              <a:xfrm rot="2700000">
                <a:off x="2749" y="1298"/>
                <a:ext cx="305" cy="198"/>
              </a:xfrm>
              <a:prstGeom prst="rect">
                <a:avLst/>
              </a:prstGeom>
              <a:solidFill>
                <a:srgbClr val="FFFFFF"/>
              </a:solidFill>
              <a:ln w="2556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182316" name="Freeform 44"/>
            <p:cNvSpPr>
              <a:spLocks noChangeArrowheads="1"/>
            </p:cNvSpPr>
            <p:nvPr/>
          </p:nvSpPr>
          <p:spPr bwMode="auto">
            <a:xfrm>
              <a:off x="2866" y="1130"/>
              <a:ext cx="278" cy="221"/>
            </a:xfrm>
            <a:custGeom>
              <a:avLst/>
              <a:gdLst>
                <a:gd name="T0" fmla="*/ 99250 w 786507"/>
                <a:gd name="T1" fmla="*/ 354541 h 643890"/>
                <a:gd name="T2" fmla="*/ 13525 w 786507"/>
                <a:gd name="T3" fmla="*/ 468841 h 643890"/>
                <a:gd name="T4" fmla="*/ 13525 w 786507"/>
                <a:gd name="T5" fmla="*/ 597428 h 643890"/>
                <a:gd name="T6" fmla="*/ 142112 w 786507"/>
                <a:gd name="T7" fmla="*/ 597428 h 643890"/>
                <a:gd name="T8" fmla="*/ 599312 w 786507"/>
                <a:gd name="T9" fmla="*/ 40216 h 643890"/>
                <a:gd name="T10" fmla="*/ 785050 w 786507"/>
                <a:gd name="T11" fmla="*/ 68791 h 643890"/>
                <a:gd name="T12" fmla="*/ 670750 w 786507"/>
                <a:gd name="T13" fmla="*/ 268816 h 6438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6507"/>
                <a:gd name="T22" fmla="*/ 0 h 643890"/>
                <a:gd name="T23" fmla="*/ 786507 w 786507"/>
                <a:gd name="T24" fmla="*/ 643890 h 6438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6507" h="643890">
                  <a:moveTo>
                    <a:pt x="99250" y="354541"/>
                  </a:moveTo>
                  <a:cubicBezTo>
                    <a:pt x="63531" y="391450"/>
                    <a:pt x="27812" y="428360"/>
                    <a:pt x="13525" y="468841"/>
                  </a:cubicBezTo>
                  <a:cubicBezTo>
                    <a:pt x="-762" y="509322"/>
                    <a:pt x="-7906" y="575997"/>
                    <a:pt x="13525" y="597428"/>
                  </a:cubicBezTo>
                  <a:cubicBezTo>
                    <a:pt x="34956" y="618859"/>
                    <a:pt x="44481" y="690297"/>
                    <a:pt x="142112" y="597428"/>
                  </a:cubicBezTo>
                  <a:cubicBezTo>
                    <a:pt x="239743" y="504559"/>
                    <a:pt x="492156" y="128322"/>
                    <a:pt x="599312" y="40216"/>
                  </a:cubicBezTo>
                  <a:cubicBezTo>
                    <a:pt x="706468" y="-47890"/>
                    <a:pt x="773144" y="30691"/>
                    <a:pt x="785050" y="68791"/>
                  </a:cubicBezTo>
                  <a:cubicBezTo>
                    <a:pt x="796956" y="106891"/>
                    <a:pt x="733853" y="187853"/>
                    <a:pt x="670750" y="268816"/>
                  </a:cubicBezTo>
                </a:path>
              </a:pathLst>
            </a:custGeom>
            <a:noFill/>
            <a:ln w="38160">
              <a:solidFill>
                <a:srgbClr val="59595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cxnSp>
        <p:nvCxnSpPr>
          <p:cNvPr id="182314" name="AutoShape 45"/>
          <p:cNvCxnSpPr>
            <a:cxnSpLocks noChangeShapeType="1"/>
          </p:cNvCxnSpPr>
          <p:nvPr/>
        </p:nvCxnSpPr>
        <p:spPr bwMode="auto">
          <a:xfrm>
            <a:off x="5717281" y="5309963"/>
            <a:ext cx="419040" cy="1441"/>
          </a:xfrm>
          <a:prstGeom prst="bentConnector2">
            <a:avLst/>
          </a:prstGeom>
          <a:noFill/>
          <a:ln w="57240">
            <a:solidFill>
              <a:srgbClr val="4A7EBB"/>
            </a:solidFill>
            <a:round/>
            <a:headEnd/>
            <a:tailEnd type="arrow" w="med" len="med"/>
          </a:ln>
        </p:spPr>
      </p:cxnSp>
      <p:pic>
        <p:nvPicPr>
          <p:cNvPr id="47" name="Immagin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720" y="4021126"/>
            <a:ext cx="3467290" cy="2836874"/>
          </a:xfrm>
          <a:prstGeom prst="rect">
            <a:avLst/>
          </a:prstGeom>
        </p:spPr>
      </p:pic>
      <p:sp>
        <p:nvSpPr>
          <p:cNvPr id="50" name="Rectangle 21"/>
          <p:cNvSpPr>
            <a:spLocks noChangeArrowheads="1"/>
          </p:cNvSpPr>
          <p:nvPr/>
        </p:nvSpPr>
        <p:spPr bwMode="auto">
          <a:xfrm>
            <a:off x="1632479" y="639852"/>
            <a:ext cx="1584000" cy="42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A</a:t>
            </a:r>
          </a:p>
        </p:txBody>
      </p:sp>
      <p:sp>
        <p:nvSpPr>
          <p:cNvPr id="51" name="Rectangle 22"/>
          <p:cNvSpPr>
            <a:spLocks noChangeArrowheads="1"/>
          </p:cNvSpPr>
          <p:nvPr/>
        </p:nvSpPr>
        <p:spPr bwMode="auto">
          <a:xfrm>
            <a:off x="6743520" y="3749883"/>
            <a:ext cx="1584000" cy="42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D</a:t>
            </a:r>
            <a:endParaRPr lang="it-IT" sz="2200" dirty="0">
              <a:solidFill>
                <a:srgbClr val="000000"/>
              </a:solidFill>
              <a:latin typeface="Calibri" pitchFamily="-100" charset="0"/>
              <a:ea typeface="Microsoft YaHei" charset="0"/>
              <a:cs typeface="Microsoft YaHei" charset="0"/>
            </a:endParaRPr>
          </a:p>
        </p:txBody>
      </p:sp>
      <p:pic>
        <p:nvPicPr>
          <p:cNvPr id="52" name="Immagin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8264" y="969402"/>
            <a:ext cx="4593571" cy="2446326"/>
          </a:xfrm>
          <a:prstGeom prst="rect">
            <a:avLst/>
          </a:prstGeom>
        </p:spPr>
      </p:pic>
      <p:pic>
        <p:nvPicPr>
          <p:cNvPr id="53" name="Immagine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6720" y="1333068"/>
            <a:ext cx="3994420" cy="1706036"/>
          </a:xfrm>
          <a:prstGeom prst="rect">
            <a:avLst/>
          </a:prstGeom>
        </p:spPr>
      </p:pic>
      <p:sp>
        <p:nvSpPr>
          <p:cNvPr id="54" name="CasellaDiTesto 53"/>
          <p:cNvSpPr txBox="1"/>
          <p:nvPr/>
        </p:nvSpPr>
        <p:spPr>
          <a:xfrm>
            <a:off x="1866721" y="59175"/>
            <a:ext cx="8305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Un esempio di screening di una libreria </a:t>
            </a:r>
            <a:r>
              <a:rPr lang="it-IT" dirty="0" err="1"/>
              <a:t>fagica</a:t>
            </a:r>
            <a:r>
              <a:rPr lang="it-IT" dirty="0"/>
              <a:t> mediante “</a:t>
            </a:r>
            <a:r>
              <a:rPr lang="it-IT" dirty="0" err="1"/>
              <a:t>Next</a:t>
            </a:r>
            <a:r>
              <a:rPr lang="it-IT" dirty="0"/>
              <a:t> Generation </a:t>
            </a:r>
            <a:r>
              <a:rPr lang="it-IT" dirty="0" err="1"/>
              <a:t>Sequencing</a:t>
            </a:r>
            <a:r>
              <a:rPr lang="it-IT" dirty="0"/>
              <a:t>”</a:t>
            </a:r>
          </a:p>
          <a:p>
            <a:pPr algn="ctr"/>
            <a:r>
              <a:rPr lang="it-IT" dirty="0"/>
              <a:t>Anticorpi anti-Claudin1 per bloccare l’infezione da parte di HCV</a:t>
            </a:r>
          </a:p>
        </p:txBody>
      </p:sp>
    </p:spTree>
    <p:extLst>
      <p:ext uri="{BB962C8B-B14F-4D97-AF65-F5344CB8AC3E}">
        <p14:creationId xmlns:p14="http://schemas.microsoft.com/office/powerpoint/2010/main" val="37578203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95" name="Rectangle 21"/>
          <p:cNvSpPr>
            <a:spLocks noChangeArrowheads="1"/>
          </p:cNvSpPr>
          <p:nvPr/>
        </p:nvSpPr>
        <p:spPr bwMode="auto">
          <a:xfrm>
            <a:off x="6743520" y="528092"/>
            <a:ext cx="1584000" cy="42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B</a:t>
            </a:r>
            <a:endParaRPr lang="it-IT" sz="2200" dirty="0">
              <a:solidFill>
                <a:srgbClr val="000000"/>
              </a:solidFill>
              <a:latin typeface="Calibri" pitchFamily="-100" charset="0"/>
              <a:ea typeface="Microsoft YaHei" charset="0"/>
              <a:cs typeface="Microsoft YaHei" charset="0"/>
            </a:endParaRPr>
          </a:p>
        </p:txBody>
      </p:sp>
      <p:sp>
        <p:nvSpPr>
          <p:cNvPr id="182296" name="Rectangle 22"/>
          <p:cNvSpPr>
            <a:spLocks noChangeArrowheads="1"/>
          </p:cNvSpPr>
          <p:nvPr/>
        </p:nvSpPr>
        <p:spPr bwMode="auto">
          <a:xfrm>
            <a:off x="1683279" y="3607643"/>
            <a:ext cx="1584000" cy="42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C</a:t>
            </a:r>
            <a:endParaRPr lang="it-IT" sz="2200" dirty="0">
              <a:solidFill>
                <a:srgbClr val="000000"/>
              </a:solidFill>
              <a:latin typeface="Calibri" pitchFamily="-100" charset="0"/>
              <a:ea typeface="Microsoft YaHei" charset="0"/>
              <a:cs typeface="Microsoft YaHei" charset="0"/>
            </a:endParaRPr>
          </a:p>
        </p:txBody>
      </p:sp>
      <p:pic>
        <p:nvPicPr>
          <p:cNvPr id="48" name="Immagin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588" y="866009"/>
            <a:ext cx="2819711" cy="2772541"/>
          </a:xfrm>
          <a:prstGeom prst="rect">
            <a:avLst/>
          </a:prstGeom>
        </p:spPr>
      </p:pic>
      <p:pic>
        <p:nvPicPr>
          <p:cNvPr id="49" name="Immagin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8485" y="861579"/>
            <a:ext cx="2866390" cy="2818705"/>
          </a:xfrm>
          <a:prstGeom prst="rect">
            <a:avLst/>
          </a:prstGeom>
        </p:spPr>
      </p:pic>
      <p:sp>
        <p:nvSpPr>
          <p:cNvPr id="50" name="Rectangle 21"/>
          <p:cNvSpPr>
            <a:spLocks noChangeArrowheads="1"/>
          </p:cNvSpPr>
          <p:nvPr/>
        </p:nvSpPr>
        <p:spPr bwMode="auto">
          <a:xfrm>
            <a:off x="1683279" y="528092"/>
            <a:ext cx="1584000" cy="42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2200" dirty="0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A</a:t>
            </a:r>
          </a:p>
        </p:txBody>
      </p:sp>
      <p:sp>
        <p:nvSpPr>
          <p:cNvPr id="51" name="Rectangle 22"/>
          <p:cNvSpPr>
            <a:spLocks noChangeArrowheads="1"/>
          </p:cNvSpPr>
          <p:nvPr/>
        </p:nvSpPr>
        <p:spPr bwMode="auto">
          <a:xfrm>
            <a:off x="6743520" y="3607643"/>
            <a:ext cx="1584000" cy="42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sz="2200" dirty="0" err="1">
                <a:solidFill>
                  <a:srgbClr val="000000"/>
                </a:solidFill>
                <a:latin typeface="Calibri" pitchFamily="-100" charset="0"/>
                <a:ea typeface="Microsoft YaHei" charset="0"/>
                <a:cs typeface="Microsoft YaHei" charset="0"/>
              </a:rPr>
              <a:t>D</a:t>
            </a:r>
            <a:endParaRPr lang="it-IT" sz="2200" dirty="0">
              <a:solidFill>
                <a:srgbClr val="000000"/>
              </a:solidFill>
              <a:latin typeface="Calibri" pitchFamily="-100" charset="0"/>
              <a:ea typeface="Microsoft YaHei" charset="0"/>
              <a:cs typeface="Microsoft YaHei" charset="0"/>
            </a:endParaRPr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8267" y="4028634"/>
            <a:ext cx="4264660" cy="2620793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0485" y="4265704"/>
            <a:ext cx="4004310" cy="2312602"/>
          </a:xfrm>
          <a:prstGeom prst="rect">
            <a:avLst/>
          </a:prstGeom>
        </p:spPr>
      </p:pic>
      <p:sp>
        <p:nvSpPr>
          <p:cNvPr id="31" name="CasellaDiTesto 30"/>
          <p:cNvSpPr txBox="1"/>
          <p:nvPr/>
        </p:nvSpPr>
        <p:spPr>
          <a:xfrm>
            <a:off x="1866721" y="59175"/>
            <a:ext cx="8305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Un esempio di screening di una libreria </a:t>
            </a:r>
            <a:r>
              <a:rPr lang="it-IT" dirty="0" err="1"/>
              <a:t>fagica</a:t>
            </a:r>
            <a:r>
              <a:rPr lang="it-IT" dirty="0"/>
              <a:t> mediante “</a:t>
            </a:r>
            <a:r>
              <a:rPr lang="it-IT" dirty="0" err="1"/>
              <a:t>Next</a:t>
            </a:r>
            <a:r>
              <a:rPr lang="it-IT" dirty="0"/>
              <a:t> Generation </a:t>
            </a:r>
            <a:r>
              <a:rPr lang="it-IT" dirty="0" err="1"/>
              <a:t>Sequencing</a:t>
            </a:r>
            <a:r>
              <a:rPr lang="it-IT" dirty="0"/>
              <a:t>”</a:t>
            </a:r>
          </a:p>
          <a:p>
            <a:pPr algn="ctr"/>
            <a:r>
              <a:rPr lang="it-IT" dirty="0"/>
              <a:t>Anticorpi anti-Claudin1 per bloccare l’infezione da parte di HCV</a:t>
            </a:r>
          </a:p>
        </p:txBody>
      </p:sp>
    </p:spTree>
    <p:extLst>
      <p:ext uri="{BB962C8B-B14F-4D97-AF65-F5344CB8AC3E}">
        <p14:creationId xmlns:p14="http://schemas.microsoft.com/office/powerpoint/2010/main" val="21301209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333BB93-4A50-F74E-86A6-F01FA8258B13}"/>
              </a:ext>
            </a:extLst>
          </p:cNvPr>
          <p:cNvSpPr txBox="1"/>
          <p:nvPr/>
        </p:nvSpPr>
        <p:spPr>
          <a:xfrm>
            <a:off x="4267200" y="4320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7D01143-E841-DD44-9E22-378A2BFB1048}"/>
              </a:ext>
            </a:extLst>
          </p:cNvPr>
          <p:cNvSpPr txBox="1"/>
          <p:nvPr/>
        </p:nvSpPr>
        <p:spPr>
          <a:xfrm>
            <a:off x="425217" y="6167719"/>
            <a:ext cx="113415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>
                <a:hlinkClick r:id="rId2"/>
              </a:rPr>
              <a:t>https://video.repubblica.it/dossier/coronavirus-wuhan-2020/tamponi-molecolari-antigenici-e-sierologici-i-test-anti-covid-spiegati-dall-esperta/372137/372743?ref=RHLF-BS-I270681290-P3-S6-T1</a:t>
            </a:r>
            <a:endParaRPr lang="it-IT" sz="1100" dirty="0"/>
          </a:p>
        </p:txBody>
      </p:sp>
      <p:pic>
        <p:nvPicPr>
          <p:cNvPr id="1026" name="Picture 2" descr="Covid-19: Test sierologico Bolzano | Poliambulatorio Family Salus">
            <a:extLst>
              <a:ext uri="{FF2B5EF4-FFF2-40B4-BE49-F238E27FC236}">
                <a16:creationId xmlns:a16="http://schemas.microsoft.com/office/drawing/2014/main" id="{D34D2616-9831-1843-BA48-DCC7819CA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29" y="1598062"/>
            <a:ext cx="6195633" cy="300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02DD044-8DE5-F041-9D77-0C7C15D9B18D}"/>
              </a:ext>
            </a:extLst>
          </p:cNvPr>
          <p:cNvSpPr txBox="1"/>
          <p:nvPr/>
        </p:nvSpPr>
        <p:spPr>
          <a:xfrm>
            <a:off x="2074723" y="137398"/>
            <a:ext cx="83947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Le </a:t>
            </a:r>
            <a:r>
              <a:rPr lang="en-US" sz="2800" b="1" dirty="0" err="1"/>
              <a:t>Biotecnologie</a:t>
            </a:r>
            <a:r>
              <a:rPr lang="en-US" sz="2800" b="1" dirty="0"/>
              <a:t> </a:t>
            </a:r>
            <a:r>
              <a:rPr lang="en-US" sz="2800" b="1" dirty="0" err="1"/>
              <a:t>sviluppano</a:t>
            </a:r>
            <a:r>
              <a:rPr lang="en-US" sz="2800" b="1" dirty="0"/>
              <a:t> </a:t>
            </a:r>
            <a:r>
              <a:rPr lang="en-US" sz="2800" b="1" dirty="0" err="1"/>
              <a:t>presìdi</a:t>
            </a:r>
            <a:r>
              <a:rPr lang="en-US" sz="2800" b="1" dirty="0"/>
              <a:t> </a:t>
            </a:r>
            <a:r>
              <a:rPr lang="en-US" sz="2800" b="1" dirty="0" err="1"/>
              <a:t>innovativi</a:t>
            </a:r>
            <a:r>
              <a:rPr lang="en-US" sz="2800" b="1" dirty="0"/>
              <a:t> </a:t>
            </a:r>
          </a:p>
          <a:p>
            <a:pPr algn="ctr"/>
            <a:r>
              <a:rPr lang="en-US" sz="2800" b="1" dirty="0"/>
              <a:t>per la </a:t>
            </a:r>
            <a:r>
              <a:rPr lang="en-US" sz="2800" b="1" dirty="0" err="1"/>
              <a:t>diagnostica</a:t>
            </a:r>
            <a:r>
              <a:rPr lang="en-US" sz="2800" b="1" dirty="0"/>
              <a:t> </a:t>
            </a:r>
            <a:r>
              <a:rPr lang="en-US" sz="2800" b="1" dirty="0" err="1"/>
              <a:t>molecolare</a:t>
            </a:r>
            <a:r>
              <a:rPr lang="en-US" sz="2800" b="1" dirty="0"/>
              <a:t>, </a:t>
            </a:r>
            <a:r>
              <a:rPr lang="en-US" sz="2800" b="1" dirty="0" err="1"/>
              <a:t>sierologica</a:t>
            </a:r>
            <a:r>
              <a:rPr lang="en-US" sz="2800" b="1" dirty="0"/>
              <a:t> ed </a:t>
            </a:r>
            <a:r>
              <a:rPr lang="en-US" sz="2800" b="1" dirty="0" err="1"/>
              <a:t>antigenica</a:t>
            </a:r>
            <a:endParaRPr lang="en-US" sz="2800" b="1" dirty="0"/>
          </a:p>
          <a:p>
            <a:pPr algn="ctr"/>
            <a:endParaRPr lang="it-IT" sz="2800" b="1" dirty="0"/>
          </a:p>
        </p:txBody>
      </p:sp>
      <p:pic>
        <p:nvPicPr>
          <p:cNvPr id="1028" name="Picture 4" descr="Covid-19, il ruolo dei test sierologici nella fase di uscita dal lockdown |  Il Bo Live UniPD">
            <a:extLst>
              <a:ext uri="{FF2B5EF4-FFF2-40B4-BE49-F238E27FC236}">
                <a16:creationId xmlns:a16="http://schemas.microsoft.com/office/drawing/2014/main" id="{77D8C64C-A56F-AF43-A3D0-28D69D18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094" y="1318782"/>
            <a:ext cx="40386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ronavirus, il rebus dei test. Come è difficile scegliere quello più  adatto - la Repubblica">
            <a:extLst>
              <a:ext uri="{FF2B5EF4-FFF2-40B4-BE49-F238E27FC236}">
                <a16:creationId xmlns:a16="http://schemas.microsoft.com/office/drawing/2014/main" id="{3ED7AAB2-45C2-634B-965C-204EBAAA9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594" y="3452964"/>
            <a:ext cx="28321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010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411" y="825378"/>
            <a:ext cx="3420000" cy="253882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60" y="822130"/>
            <a:ext cx="3420000" cy="254532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411" y="3625568"/>
            <a:ext cx="3420000" cy="252593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60" y="3627847"/>
            <a:ext cx="3420000" cy="252137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524000" y="6280920"/>
            <a:ext cx="4655442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1" dirty="0"/>
              <a:t>TITLE:</a:t>
            </a:r>
            <a:r>
              <a:rPr lang="it-IT" sz="1050" dirty="0"/>
              <a:t> Replication of Herpes Simplex Virus</a:t>
            </a:r>
            <a:br>
              <a:rPr lang="it-IT" sz="1050" dirty="0"/>
            </a:br>
            <a:r>
              <a:rPr lang="it-IT" sz="1050" b="1" dirty="0"/>
              <a:t>SOURCE:</a:t>
            </a:r>
            <a:r>
              <a:rPr lang="it-IT" sz="1050" dirty="0"/>
              <a:t> Perry, et al., </a:t>
            </a:r>
            <a:r>
              <a:rPr lang="it-IT" sz="1050" i="1" dirty="0" err="1"/>
              <a:t>Microbial</a:t>
            </a:r>
            <a:r>
              <a:rPr lang="it-IT" sz="1050" i="1" dirty="0"/>
              <a:t> Life,</a:t>
            </a:r>
            <a:r>
              <a:rPr lang="it-IT" sz="1050" dirty="0"/>
              <a:t> First Edition, </a:t>
            </a:r>
            <a:r>
              <a:rPr lang="it-IT" sz="1050" dirty="0" err="1"/>
              <a:t>published</a:t>
            </a:r>
            <a:r>
              <a:rPr lang="it-IT" sz="1050" dirty="0"/>
              <a:t> by </a:t>
            </a:r>
            <a:r>
              <a:rPr lang="it-IT" sz="1050" dirty="0">
                <a:hlinkClick r:id="rId6"/>
              </a:rPr>
              <a:t>Sinauer Associates</a:t>
            </a:r>
            <a:br>
              <a:rPr lang="it-IT" sz="1050" dirty="0"/>
            </a:br>
            <a:r>
              <a:rPr lang="it-IT" sz="1050" dirty="0"/>
              <a:t>© 2002 </a:t>
            </a:r>
            <a:r>
              <a:rPr lang="it-IT" sz="1050" dirty="0" err="1"/>
              <a:t>Sinauer</a:t>
            </a:r>
            <a:r>
              <a:rPr lang="it-IT" sz="1050" dirty="0"/>
              <a:t> </a:t>
            </a:r>
            <a:r>
              <a:rPr lang="it-IT" sz="1050" dirty="0" err="1"/>
              <a:t>Associates</a:t>
            </a:r>
            <a:r>
              <a:rPr lang="it-IT" sz="1050" dirty="0"/>
              <a:t> and </a:t>
            </a:r>
            <a:r>
              <a:rPr lang="it-IT" sz="1050" dirty="0" err="1"/>
              <a:t>Sumanas</a:t>
            </a:r>
            <a:r>
              <a:rPr lang="it-IT" sz="1050" dirty="0"/>
              <a:t>, </a:t>
            </a:r>
            <a:r>
              <a:rPr lang="it-IT" sz="1050" dirty="0" err="1"/>
              <a:t>Inc</a:t>
            </a:r>
            <a:r>
              <a:rPr lang="it-IT" sz="1050" dirty="0"/>
              <a:t>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167336" y="323386"/>
            <a:ext cx="10347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Herpes simplex </a:t>
            </a:r>
            <a:r>
              <a:rPr lang="it-IT" dirty="0"/>
              <a:t>(HSV-1): “</a:t>
            </a:r>
            <a:r>
              <a:rPr lang="it-IT" dirty="0" err="1"/>
              <a:t>Early</a:t>
            </a:r>
            <a:r>
              <a:rPr lang="it-IT" dirty="0"/>
              <a:t>” </a:t>
            </a:r>
            <a:r>
              <a:rPr lang="it-IT" dirty="0" err="1"/>
              <a:t>transcription</a:t>
            </a:r>
            <a:r>
              <a:rPr lang="it-IT" dirty="0"/>
              <a:t>, Replication and “Late” </a:t>
            </a:r>
            <a:r>
              <a:rPr lang="it-IT" dirty="0" err="1"/>
              <a:t>transcription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0479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24" y="780781"/>
            <a:ext cx="3420000" cy="253882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141" y="806956"/>
            <a:ext cx="3420000" cy="248647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24" y="3626677"/>
            <a:ext cx="3420000" cy="250857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128" y="3621428"/>
            <a:ext cx="3420000" cy="2519079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524000" y="6280920"/>
            <a:ext cx="4655442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1" dirty="0"/>
              <a:t>TITLE:</a:t>
            </a:r>
            <a:r>
              <a:rPr lang="it-IT" sz="1050" dirty="0"/>
              <a:t> Replication of Herpes Simplex Virus</a:t>
            </a:r>
            <a:br>
              <a:rPr lang="it-IT" sz="1050" dirty="0"/>
            </a:br>
            <a:r>
              <a:rPr lang="it-IT" sz="1050" b="1" dirty="0"/>
              <a:t>SOURCE:</a:t>
            </a:r>
            <a:r>
              <a:rPr lang="it-IT" sz="1050" dirty="0"/>
              <a:t> Perry, et al., </a:t>
            </a:r>
            <a:r>
              <a:rPr lang="it-IT" sz="1050" i="1" dirty="0" err="1"/>
              <a:t>Microbial</a:t>
            </a:r>
            <a:r>
              <a:rPr lang="it-IT" sz="1050" i="1" dirty="0"/>
              <a:t> Life,</a:t>
            </a:r>
            <a:r>
              <a:rPr lang="it-IT" sz="1050" dirty="0"/>
              <a:t> First Edition, </a:t>
            </a:r>
            <a:r>
              <a:rPr lang="it-IT" sz="1050" dirty="0" err="1"/>
              <a:t>published</a:t>
            </a:r>
            <a:r>
              <a:rPr lang="it-IT" sz="1050" dirty="0"/>
              <a:t> by </a:t>
            </a:r>
            <a:r>
              <a:rPr lang="it-IT" sz="1050" dirty="0">
                <a:hlinkClick r:id="rId6"/>
              </a:rPr>
              <a:t>Sinauer Associates</a:t>
            </a:r>
            <a:br>
              <a:rPr lang="it-IT" sz="1050" dirty="0"/>
            </a:br>
            <a:r>
              <a:rPr lang="it-IT" sz="1050" dirty="0"/>
              <a:t>© 2002 </a:t>
            </a:r>
            <a:r>
              <a:rPr lang="it-IT" sz="1050" dirty="0" err="1"/>
              <a:t>Sinauer</a:t>
            </a:r>
            <a:r>
              <a:rPr lang="it-IT" sz="1050" dirty="0"/>
              <a:t> </a:t>
            </a:r>
            <a:r>
              <a:rPr lang="it-IT" sz="1050" dirty="0" err="1"/>
              <a:t>Associates</a:t>
            </a:r>
            <a:r>
              <a:rPr lang="it-IT" sz="1050" dirty="0"/>
              <a:t> and </a:t>
            </a:r>
            <a:r>
              <a:rPr lang="it-IT" sz="1050" dirty="0" err="1"/>
              <a:t>Sumanas</a:t>
            </a:r>
            <a:r>
              <a:rPr lang="it-IT" sz="1050" dirty="0"/>
              <a:t>, </a:t>
            </a:r>
            <a:r>
              <a:rPr lang="it-IT" sz="1050" dirty="0" err="1"/>
              <a:t>Inc</a:t>
            </a:r>
            <a:r>
              <a:rPr lang="it-IT" sz="1050" dirty="0"/>
              <a:t>.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167336" y="323386"/>
            <a:ext cx="6590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Herpes simplex </a:t>
            </a:r>
            <a:r>
              <a:rPr lang="it-IT" dirty="0"/>
              <a:t>(HSV-1): </a:t>
            </a:r>
            <a:r>
              <a:rPr lang="it-IT" dirty="0" err="1"/>
              <a:t>Encapsidation</a:t>
            </a:r>
            <a:r>
              <a:rPr lang="it-IT" dirty="0"/>
              <a:t> and </a:t>
            </a:r>
            <a:r>
              <a:rPr lang="it-IT" dirty="0" err="1"/>
              <a:t>Budding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9835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 32"/>
          <p:cNvGrpSpPr>
            <a:grpSpLocks/>
          </p:cNvGrpSpPr>
          <p:nvPr/>
        </p:nvGrpSpPr>
        <p:grpSpPr bwMode="auto">
          <a:xfrm>
            <a:off x="2209800" y="1383934"/>
            <a:ext cx="7848600" cy="4494213"/>
            <a:chOff x="432" y="864"/>
            <a:chExt cx="4944" cy="2831"/>
          </a:xfrm>
        </p:grpSpPr>
        <p:grpSp>
          <p:nvGrpSpPr>
            <p:cNvPr id="31771" name="Group 29"/>
            <p:cNvGrpSpPr>
              <a:grpSpLocks/>
            </p:cNvGrpSpPr>
            <p:nvPr/>
          </p:nvGrpSpPr>
          <p:grpSpPr bwMode="auto">
            <a:xfrm flipH="1">
              <a:off x="4080" y="864"/>
              <a:ext cx="1296" cy="2831"/>
              <a:chOff x="528" y="864"/>
              <a:chExt cx="1296" cy="2831"/>
            </a:xfrm>
          </p:grpSpPr>
          <p:sp>
            <p:nvSpPr>
              <p:cNvPr id="31774" name="Arco 27"/>
              <p:cNvSpPr>
                <a:spLocks/>
              </p:cNvSpPr>
              <p:nvPr/>
            </p:nvSpPr>
            <p:spPr bwMode="auto">
              <a:xfrm flipH="1" flipV="1">
                <a:off x="720" y="2160"/>
                <a:ext cx="1104" cy="1535"/>
              </a:xfrm>
              <a:custGeom>
                <a:avLst/>
                <a:gdLst>
                  <a:gd name="T0" fmla="*/ 0 w 21600"/>
                  <a:gd name="T1" fmla="*/ 0 h 43189"/>
                  <a:gd name="T2" fmla="*/ 0 w 21600"/>
                  <a:gd name="T3" fmla="*/ 0 h 43189"/>
                  <a:gd name="T4" fmla="*/ 0 w 21600"/>
                  <a:gd name="T5" fmla="*/ 0 h 4318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9"/>
                  <a:gd name="T11" fmla="*/ 21600 w 21600"/>
                  <a:gd name="T12" fmla="*/ 43189 h 4318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9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63"/>
                      <a:pt x="12340" y="42820"/>
                      <a:pt x="682" y="43189"/>
                    </a:cubicBezTo>
                  </a:path>
                  <a:path w="21600" h="43189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63"/>
                      <a:pt x="12340" y="42820"/>
                      <a:pt x="682" y="43189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1775" name="Arco 28"/>
              <p:cNvSpPr>
                <a:spLocks/>
              </p:cNvSpPr>
              <p:nvPr/>
            </p:nvSpPr>
            <p:spPr bwMode="auto">
              <a:xfrm flipH="1" flipV="1">
                <a:off x="528" y="864"/>
                <a:ext cx="1104" cy="2831"/>
              </a:xfrm>
              <a:custGeom>
                <a:avLst/>
                <a:gdLst>
                  <a:gd name="T0" fmla="*/ 0 w 21600"/>
                  <a:gd name="T1" fmla="*/ 0 h 43189"/>
                  <a:gd name="T2" fmla="*/ 0 w 21600"/>
                  <a:gd name="T3" fmla="*/ 0 h 43189"/>
                  <a:gd name="T4" fmla="*/ 0 w 21600"/>
                  <a:gd name="T5" fmla="*/ 0 h 4318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9"/>
                  <a:gd name="T11" fmla="*/ 21600 w 21600"/>
                  <a:gd name="T12" fmla="*/ 43189 h 4318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9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63"/>
                      <a:pt x="12340" y="42820"/>
                      <a:pt x="682" y="43189"/>
                    </a:cubicBezTo>
                  </a:path>
                  <a:path w="21600" h="43189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63"/>
                      <a:pt x="12340" y="42820"/>
                      <a:pt x="682" y="43189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31772" name="Arco 26"/>
            <p:cNvSpPr>
              <a:spLocks/>
            </p:cNvSpPr>
            <p:nvPr/>
          </p:nvSpPr>
          <p:spPr bwMode="auto">
            <a:xfrm flipH="1" flipV="1">
              <a:off x="624" y="2160"/>
              <a:ext cx="1104" cy="1535"/>
            </a:xfrm>
            <a:custGeom>
              <a:avLst/>
              <a:gdLst>
                <a:gd name="T0" fmla="*/ 0 w 21600"/>
                <a:gd name="T1" fmla="*/ 0 h 43189"/>
                <a:gd name="T2" fmla="*/ 0 w 21600"/>
                <a:gd name="T3" fmla="*/ 0 h 43189"/>
                <a:gd name="T4" fmla="*/ 0 w 21600"/>
                <a:gd name="T5" fmla="*/ 0 h 4318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89"/>
                <a:gd name="T11" fmla="*/ 21600 w 21600"/>
                <a:gd name="T12" fmla="*/ 43189 h 431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89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263"/>
                    <a:pt x="12340" y="42820"/>
                    <a:pt x="682" y="43189"/>
                  </a:cubicBezTo>
                </a:path>
                <a:path w="21600" h="43189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263"/>
                    <a:pt x="12340" y="42820"/>
                    <a:pt x="682" y="43189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73" name="Arco 25"/>
            <p:cNvSpPr>
              <a:spLocks/>
            </p:cNvSpPr>
            <p:nvPr/>
          </p:nvSpPr>
          <p:spPr bwMode="auto">
            <a:xfrm flipH="1" flipV="1">
              <a:off x="432" y="864"/>
              <a:ext cx="1104" cy="2831"/>
            </a:xfrm>
            <a:custGeom>
              <a:avLst/>
              <a:gdLst>
                <a:gd name="T0" fmla="*/ 0 w 21600"/>
                <a:gd name="T1" fmla="*/ 0 h 43189"/>
                <a:gd name="T2" fmla="*/ 0 w 21600"/>
                <a:gd name="T3" fmla="*/ 0 h 43189"/>
                <a:gd name="T4" fmla="*/ 0 w 21600"/>
                <a:gd name="T5" fmla="*/ 0 h 4318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89"/>
                <a:gd name="T11" fmla="*/ 21600 w 21600"/>
                <a:gd name="T12" fmla="*/ 43189 h 431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89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263"/>
                    <a:pt x="12340" y="42820"/>
                    <a:pt x="682" y="43189"/>
                  </a:cubicBezTo>
                </a:path>
                <a:path w="21600" h="43189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263"/>
                    <a:pt x="12340" y="42820"/>
                    <a:pt x="682" y="43189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76404" y="671419"/>
            <a:ext cx="4353197" cy="613904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it-IT" sz="2800" dirty="0" err="1">
                <a:latin typeface="Arial" charset="0"/>
              </a:rPr>
              <a:t>Biologia</a:t>
            </a:r>
            <a:r>
              <a:rPr lang="en-GB" altLang="it-IT" sz="2800" dirty="0">
                <a:latin typeface="Arial" charset="0"/>
              </a:rPr>
              <a:t> </a:t>
            </a:r>
            <a:r>
              <a:rPr lang="en-GB" altLang="it-IT" sz="2800" i="1" dirty="0">
                <a:latin typeface="Arial" charset="0"/>
              </a:rPr>
              <a:t>vs.</a:t>
            </a:r>
            <a:r>
              <a:rPr lang="en-GB" altLang="it-IT" sz="2800" dirty="0">
                <a:latin typeface="Arial" charset="0"/>
              </a:rPr>
              <a:t> </a:t>
            </a:r>
            <a:r>
              <a:rPr lang="en-GB" altLang="it-IT" sz="2800" dirty="0" err="1">
                <a:latin typeface="Arial" charset="0"/>
              </a:rPr>
              <a:t>Biotecnologie</a:t>
            </a:r>
            <a:endParaRPr lang="en-GB" altLang="it-IT" sz="2800" dirty="0">
              <a:latin typeface="Arial" charset="0"/>
            </a:endParaRPr>
          </a:p>
        </p:txBody>
      </p:sp>
      <p:grpSp>
        <p:nvGrpSpPr>
          <p:cNvPr id="31747" name="Group 6"/>
          <p:cNvGrpSpPr>
            <a:grpSpLocks/>
          </p:cNvGrpSpPr>
          <p:nvPr/>
        </p:nvGrpSpPr>
        <p:grpSpPr bwMode="auto">
          <a:xfrm>
            <a:off x="4648201" y="1208170"/>
            <a:ext cx="2797175" cy="762000"/>
            <a:chOff x="1756" y="912"/>
            <a:chExt cx="1762" cy="480"/>
          </a:xfrm>
        </p:grpSpPr>
        <p:sp>
          <p:nvSpPr>
            <p:cNvPr id="31769" name="Rectangle 4"/>
            <p:cNvSpPr>
              <a:spLocks noChangeArrowheads="1"/>
            </p:cNvSpPr>
            <p:nvPr/>
          </p:nvSpPr>
          <p:spPr bwMode="auto">
            <a:xfrm>
              <a:off x="1776" y="912"/>
              <a:ext cx="1728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charset="0"/>
                <a:defRPr sz="3200">
                  <a:solidFill>
                    <a:srgbClr val="000000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Calibri" charset="0"/>
                  <a:ea typeface="ＭＳ Ｐゴシック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000000"/>
                  </a:solidFill>
                  <a:latin typeface="Calibri" charset="0"/>
                  <a:ea typeface="ＭＳ Ｐゴシック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Calibri" charset="0"/>
                  <a:ea typeface="ＭＳ Ｐゴシック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it-IT" altLang="it-IT" sz="2400">
                <a:solidFill>
                  <a:schemeClr val="bg1"/>
                </a:solidFill>
              </a:endParaRPr>
            </a:p>
          </p:txBody>
        </p:sp>
        <p:sp>
          <p:nvSpPr>
            <p:cNvPr id="939013" name="Text Box 5"/>
            <p:cNvSpPr txBox="1">
              <a:spLocks noChangeArrowheads="1"/>
            </p:cNvSpPr>
            <p:nvPr/>
          </p:nvSpPr>
          <p:spPr bwMode="auto">
            <a:xfrm>
              <a:off x="1756" y="960"/>
              <a:ext cx="17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Clr>
                  <a:srgbClr val="000000"/>
                </a:buClr>
                <a:buSzPct val="100000"/>
                <a:buFont typeface="Wingdings" charset="2"/>
                <a:buNone/>
                <a:defRPr/>
              </a:pPr>
              <a:r>
                <a:rPr lang="en-GB" sz="2000" dirty="0" err="1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ea typeface="+mn-ea"/>
                </a:rPr>
                <a:t>problematica</a:t>
              </a:r>
              <a:r>
                <a:rPr lang="en-GB" sz="20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ea typeface="+mn-ea"/>
                </a:rPr>
                <a:t> </a:t>
              </a:r>
              <a:r>
                <a:rPr lang="en-GB" sz="2000" dirty="0" err="1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ea typeface="+mn-ea"/>
                </a:rPr>
                <a:t>biologica</a:t>
              </a:r>
              <a:endParaRPr lang="en-GB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+mn-ea"/>
              </a:endParaRPr>
            </a:p>
          </p:txBody>
        </p:sp>
      </p:grpSp>
      <p:grpSp>
        <p:nvGrpSpPr>
          <p:cNvPr id="31748" name="Group 30"/>
          <p:cNvGrpSpPr>
            <a:grpSpLocks/>
          </p:cNvGrpSpPr>
          <p:nvPr/>
        </p:nvGrpSpPr>
        <p:grpSpPr bwMode="auto">
          <a:xfrm>
            <a:off x="4746626" y="2165457"/>
            <a:ext cx="2797175" cy="1851025"/>
            <a:chOff x="2030" y="1200"/>
            <a:chExt cx="1762" cy="1166"/>
          </a:xfrm>
        </p:grpSpPr>
        <p:grpSp>
          <p:nvGrpSpPr>
            <p:cNvPr id="31765" name="Group 10"/>
            <p:cNvGrpSpPr>
              <a:grpSpLocks/>
            </p:cNvGrpSpPr>
            <p:nvPr/>
          </p:nvGrpSpPr>
          <p:grpSpPr bwMode="auto">
            <a:xfrm>
              <a:off x="2030" y="1920"/>
              <a:ext cx="1762" cy="446"/>
              <a:chOff x="1728" y="1680"/>
              <a:chExt cx="1762" cy="446"/>
            </a:xfrm>
          </p:grpSpPr>
          <p:sp>
            <p:nvSpPr>
              <p:cNvPr id="31767" name="Rectangle 8"/>
              <p:cNvSpPr>
                <a:spLocks noChangeArrowheads="1"/>
              </p:cNvSpPr>
              <p:nvPr/>
            </p:nvSpPr>
            <p:spPr bwMode="auto">
              <a:xfrm>
                <a:off x="1748" y="1680"/>
                <a:ext cx="1728" cy="42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charset="0"/>
                  <a:defRPr sz="3200">
                    <a:solidFill>
                      <a:srgbClr val="000000"/>
                    </a:solidFill>
                    <a:latin typeface="Calibri" charset="0"/>
                    <a:ea typeface="ＭＳ Ｐゴシック" charset="-128"/>
                  </a:defRPr>
                </a:lvl1pPr>
                <a:lvl2pPr marL="37931725" indent="-37474525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rgbClr val="000000"/>
                    </a:solidFill>
                    <a:latin typeface="Calibri" charset="0"/>
                    <a:ea typeface="ＭＳ Ｐゴシック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000000"/>
                    </a:solidFill>
                    <a:latin typeface="Calibri" charset="0"/>
                    <a:ea typeface="ＭＳ Ｐゴシック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Calibri" charset="0"/>
                    <a:ea typeface="ＭＳ Ｐゴシック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it-IT" altLang="it-IT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39017" name="Text Box 9"/>
              <p:cNvSpPr txBox="1">
                <a:spLocks noChangeArrowheads="1"/>
              </p:cNvSpPr>
              <p:nvPr/>
            </p:nvSpPr>
            <p:spPr bwMode="auto">
              <a:xfrm>
                <a:off x="1728" y="1680"/>
                <a:ext cx="1762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Wingdings" charset="2"/>
                  <a:buNone/>
                  <a:defRPr/>
                </a:pPr>
                <a:r>
                  <a:rPr lang="en-GB" sz="2000" dirty="0" err="1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" charset="0"/>
                    <a:ea typeface="+mn-ea"/>
                  </a:rPr>
                  <a:t>aumento</a:t>
                </a:r>
                <a:r>
                  <a:rPr lang="en-GB" sz="2000" dirty="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" charset="0"/>
                    <a:ea typeface="+mn-ea"/>
                  </a:rPr>
                  <a:t> </a:t>
                </a:r>
                <a:r>
                  <a:rPr lang="en-GB" sz="2000" dirty="0" err="1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" charset="0"/>
                    <a:ea typeface="+mn-ea"/>
                  </a:rPr>
                  <a:t>della</a:t>
                </a:r>
                <a:r>
                  <a:rPr lang="en-GB" sz="2000" dirty="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" charset="0"/>
                    <a:ea typeface="+mn-ea"/>
                  </a:rPr>
                  <a:t> </a:t>
                </a:r>
                <a:r>
                  <a:rPr lang="en-GB" sz="2000" dirty="0" err="1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" charset="0"/>
                    <a:ea typeface="+mn-ea"/>
                  </a:rPr>
                  <a:t>conoscenza</a:t>
                </a:r>
                <a:endParaRPr lang="en-GB" sz="20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ea typeface="+mn-ea"/>
                </a:endParaRPr>
              </a:p>
            </p:txBody>
          </p:sp>
        </p:grpSp>
        <p:sp>
          <p:nvSpPr>
            <p:cNvPr id="31766" name="Line 15"/>
            <p:cNvSpPr>
              <a:spLocks noChangeShapeType="1"/>
            </p:cNvSpPr>
            <p:nvPr/>
          </p:nvSpPr>
          <p:spPr bwMode="auto">
            <a:xfrm>
              <a:off x="2846" y="120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1749" name="Group 31"/>
          <p:cNvGrpSpPr>
            <a:grpSpLocks/>
          </p:cNvGrpSpPr>
          <p:nvPr/>
        </p:nvGrpSpPr>
        <p:grpSpPr bwMode="auto">
          <a:xfrm>
            <a:off x="2895600" y="4127135"/>
            <a:ext cx="6477000" cy="1833563"/>
            <a:chOff x="864" y="2592"/>
            <a:chExt cx="4080" cy="1155"/>
          </a:xfrm>
        </p:grpSpPr>
        <p:grpSp>
          <p:nvGrpSpPr>
            <p:cNvPr id="31754" name="Group 14"/>
            <p:cNvGrpSpPr>
              <a:grpSpLocks/>
            </p:cNvGrpSpPr>
            <p:nvPr/>
          </p:nvGrpSpPr>
          <p:grpSpPr bwMode="auto">
            <a:xfrm>
              <a:off x="864" y="3408"/>
              <a:ext cx="4080" cy="339"/>
              <a:chOff x="1488" y="3168"/>
              <a:chExt cx="4080" cy="339"/>
            </a:xfrm>
          </p:grpSpPr>
          <p:sp>
            <p:nvSpPr>
              <p:cNvPr id="31763" name="Rectangle 12"/>
              <p:cNvSpPr>
                <a:spLocks noChangeArrowheads="1"/>
              </p:cNvSpPr>
              <p:nvPr/>
            </p:nvSpPr>
            <p:spPr bwMode="auto">
              <a:xfrm>
                <a:off x="1536" y="3168"/>
                <a:ext cx="4002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charset="0"/>
                  <a:defRPr sz="3200">
                    <a:solidFill>
                      <a:srgbClr val="000000"/>
                    </a:solidFill>
                    <a:latin typeface="Calibri" charset="0"/>
                    <a:ea typeface="ＭＳ Ｐゴシック" charset="-128"/>
                  </a:defRPr>
                </a:lvl1pPr>
                <a:lvl2pPr marL="37931725" indent="-37474525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rgbClr val="000000"/>
                    </a:solidFill>
                    <a:latin typeface="Calibri" charset="0"/>
                    <a:ea typeface="ＭＳ Ｐゴシック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000000"/>
                    </a:solidFill>
                    <a:latin typeface="Calibri" charset="0"/>
                    <a:ea typeface="ＭＳ Ｐゴシック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Calibri" charset="0"/>
                    <a:ea typeface="ＭＳ Ｐゴシック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it-IT" altLang="it-IT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39021" name="Text Box 13"/>
              <p:cNvSpPr txBox="1">
                <a:spLocks noChangeArrowheads="1"/>
              </p:cNvSpPr>
              <p:nvPr/>
            </p:nvSpPr>
            <p:spPr bwMode="auto">
              <a:xfrm>
                <a:off x="1488" y="3216"/>
                <a:ext cx="4080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Wingdings" charset="2"/>
                  <a:buNone/>
                  <a:defRPr/>
                </a:pPr>
                <a:r>
                  <a:rPr lang="en-GB" dirty="0" err="1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" charset="0"/>
                    <a:ea typeface="+mn-ea"/>
                  </a:rPr>
                  <a:t>problematiche</a:t>
                </a:r>
                <a:r>
                  <a:rPr lang="en-GB" dirty="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" charset="0"/>
                    <a:ea typeface="+mn-ea"/>
                  </a:rPr>
                  <a:t> applicative</a:t>
                </a:r>
              </a:p>
            </p:txBody>
          </p:sp>
        </p:grpSp>
        <p:sp>
          <p:nvSpPr>
            <p:cNvPr id="31755" name="Line 16"/>
            <p:cNvSpPr>
              <a:spLocks noChangeShapeType="1"/>
            </p:cNvSpPr>
            <p:nvPr/>
          </p:nvSpPr>
          <p:spPr bwMode="auto">
            <a:xfrm>
              <a:off x="2085" y="259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56" name="Line 17"/>
            <p:cNvSpPr>
              <a:spLocks noChangeShapeType="1"/>
            </p:cNvSpPr>
            <p:nvPr/>
          </p:nvSpPr>
          <p:spPr bwMode="auto">
            <a:xfrm>
              <a:off x="2325" y="259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57" name="Line 18"/>
            <p:cNvSpPr>
              <a:spLocks noChangeShapeType="1"/>
            </p:cNvSpPr>
            <p:nvPr/>
          </p:nvSpPr>
          <p:spPr bwMode="auto">
            <a:xfrm>
              <a:off x="2565" y="259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58" name="Line 19"/>
            <p:cNvSpPr>
              <a:spLocks noChangeShapeType="1"/>
            </p:cNvSpPr>
            <p:nvPr/>
          </p:nvSpPr>
          <p:spPr bwMode="auto">
            <a:xfrm>
              <a:off x="2805" y="259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59" name="Line 20"/>
            <p:cNvSpPr>
              <a:spLocks noChangeShapeType="1"/>
            </p:cNvSpPr>
            <p:nvPr/>
          </p:nvSpPr>
          <p:spPr bwMode="auto">
            <a:xfrm>
              <a:off x="3045" y="259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60" name="Line 21"/>
            <p:cNvSpPr>
              <a:spLocks noChangeShapeType="1"/>
            </p:cNvSpPr>
            <p:nvPr/>
          </p:nvSpPr>
          <p:spPr bwMode="auto">
            <a:xfrm>
              <a:off x="3285" y="259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61" name="Line 22"/>
            <p:cNvSpPr>
              <a:spLocks noChangeShapeType="1"/>
            </p:cNvSpPr>
            <p:nvPr/>
          </p:nvSpPr>
          <p:spPr bwMode="auto">
            <a:xfrm>
              <a:off x="3525" y="259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62" name="Line 23"/>
            <p:cNvSpPr>
              <a:spLocks noChangeShapeType="1"/>
            </p:cNvSpPr>
            <p:nvPr/>
          </p:nvSpPr>
          <p:spPr bwMode="auto">
            <a:xfrm>
              <a:off x="3765" y="259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939041" name="Rectangle 33"/>
          <p:cNvSpPr>
            <a:spLocks noChangeArrowheads="1"/>
          </p:cNvSpPr>
          <p:nvPr/>
        </p:nvSpPr>
        <p:spPr bwMode="auto">
          <a:xfrm>
            <a:off x="4572000" y="2206990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Wingdings" charset="2"/>
              <a:buNone/>
              <a:defRPr/>
            </a:pPr>
            <a:r>
              <a:rPr lang="en-GB" sz="1800" dirty="0">
                <a:solidFill>
                  <a:srgbClr val="00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+mn-ea"/>
              </a:rPr>
              <a:t>RICERCA</a:t>
            </a:r>
          </a:p>
        </p:txBody>
      </p:sp>
      <p:sp>
        <p:nvSpPr>
          <p:cNvPr id="939042" name="Rectangle 34"/>
          <p:cNvSpPr>
            <a:spLocks noChangeArrowheads="1"/>
          </p:cNvSpPr>
          <p:nvPr/>
        </p:nvSpPr>
        <p:spPr bwMode="auto">
          <a:xfrm>
            <a:off x="3048000" y="4203334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Wingdings" charset="2"/>
              <a:buNone/>
              <a:defRPr/>
            </a:pPr>
            <a:r>
              <a:rPr lang="en-GB" sz="18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+mn-ea"/>
              </a:rPr>
              <a:t>RICERCA</a:t>
            </a:r>
          </a:p>
        </p:txBody>
      </p:sp>
      <p:sp>
        <p:nvSpPr>
          <p:cNvPr id="939043" name="Rectangle 35"/>
          <p:cNvSpPr>
            <a:spLocks noChangeArrowheads="1"/>
          </p:cNvSpPr>
          <p:nvPr/>
        </p:nvSpPr>
        <p:spPr bwMode="auto">
          <a:xfrm>
            <a:off x="7239000" y="4203334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Wingdings" charset="2"/>
              <a:buNone/>
              <a:defRPr/>
            </a:pPr>
            <a:r>
              <a:rPr lang="en-GB" sz="18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+mn-ea"/>
              </a:rPr>
              <a:t>APPLICATA</a:t>
            </a:r>
          </a:p>
        </p:txBody>
      </p:sp>
      <p:sp>
        <p:nvSpPr>
          <p:cNvPr id="939044" name="Rectangle 36"/>
          <p:cNvSpPr>
            <a:spLocks noChangeArrowheads="1"/>
          </p:cNvSpPr>
          <p:nvPr/>
        </p:nvSpPr>
        <p:spPr bwMode="auto">
          <a:xfrm>
            <a:off x="5867400" y="2213479"/>
            <a:ext cx="16002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Wingdings" charset="2"/>
              <a:buNone/>
              <a:defRPr/>
            </a:pPr>
            <a:r>
              <a:rPr lang="en-GB" altLang="it-IT" sz="1800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 BASE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Wingdings" charset="2"/>
              <a:buNone/>
              <a:defRPr/>
            </a:pPr>
            <a:endParaRPr lang="en-GB" altLang="it-IT" sz="1800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492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data 3"/>
          <p:cNvSpPr>
            <a:spLocks noGrp="1"/>
          </p:cNvSpPr>
          <p:nvPr>
            <p:ph type="dt" sz="quarter" idx="10"/>
          </p:nvPr>
        </p:nvSpPr>
        <p:spPr>
          <a:xfrm>
            <a:off x="983411" y="6165850"/>
            <a:ext cx="10141790" cy="6921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it-IT" sz="2400" dirty="0">
                <a:solidFill>
                  <a:schemeClr val="tx1"/>
                </a:solidFill>
              </a:rPr>
              <a:t>Il primo virus </a:t>
            </a:r>
            <a:r>
              <a:rPr lang="it-IT" altLang="it-IT" sz="2400" dirty="0" err="1">
                <a:solidFill>
                  <a:schemeClr val="tx1"/>
                </a:solidFill>
              </a:rPr>
              <a:t>oncolitico</a:t>
            </a:r>
            <a:r>
              <a:rPr lang="it-IT" altLang="it-IT" sz="2400" dirty="0">
                <a:solidFill>
                  <a:schemeClr val="tx1"/>
                </a:solidFill>
              </a:rPr>
              <a:t> approvato come farmaco per terapie antitumorali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it-IT" sz="2400" dirty="0">
                <a:solidFill>
                  <a:schemeClr val="tx1"/>
                </a:solidFill>
              </a:rPr>
              <a:t>(melanoma metastatico - FDA 2015/EMA 2016)</a:t>
            </a:r>
          </a:p>
        </p:txBody>
      </p:sp>
      <p:pic>
        <p:nvPicPr>
          <p:cNvPr id="28675" name="Immagine 4" descr="Screen Shot 2016-05-26 at 19.02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08051"/>
            <a:ext cx="9144000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6">
            <a:extLst>
              <a:ext uri="{FF2B5EF4-FFF2-40B4-BE49-F238E27FC236}">
                <a16:creationId xmlns:a16="http://schemas.microsoft.com/office/drawing/2014/main" id="{20661537-9B3F-D441-8B30-774BCEF34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82" y="0"/>
            <a:ext cx="10515600" cy="13255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/>
              <a:t>Le </a:t>
            </a:r>
            <a:r>
              <a:rPr lang="en-US" sz="3200" dirty="0" err="1"/>
              <a:t>Biotecnologie</a:t>
            </a:r>
            <a:r>
              <a:rPr lang="en-US" sz="3200" dirty="0"/>
              <a:t> </a:t>
            </a:r>
            <a:r>
              <a:rPr lang="en-US" sz="3200" dirty="0" err="1"/>
              <a:t>sviluppano</a:t>
            </a:r>
            <a:r>
              <a:rPr lang="en-US" sz="3200" dirty="0"/>
              <a:t> </a:t>
            </a:r>
            <a:r>
              <a:rPr lang="en-US" sz="3200" dirty="0" err="1"/>
              <a:t>presìdi</a:t>
            </a:r>
            <a:r>
              <a:rPr lang="en-US" sz="3200" dirty="0"/>
              <a:t> </a:t>
            </a:r>
            <a:r>
              <a:rPr lang="en-US" sz="3200" dirty="0" err="1"/>
              <a:t>innovativi</a:t>
            </a:r>
            <a:r>
              <a:rPr lang="en-US" sz="3200" dirty="0"/>
              <a:t> per la </a:t>
            </a:r>
            <a:r>
              <a:rPr lang="en-US" sz="3200" dirty="0" err="1"/>
              <a:t>terapia</a:t>
            </a:r>
            <a:r>
              <a:rPr lang="en-US" sz="3200" dirty="0"/>
              <a:t> (</a:t>
            </a:r>
            <a:r>
              <a:rPr lang="en-US" sz="3200" dirty="0" err="1"/>
              <a:t>cancro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341569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36EFE37FE2F3E4D8A0A99033C1722B9" ma:contentTypeVersion="8" ma:contentTypeDescription="Creare un nuovo documento." ma:contentTypeScope="" ma:versionID="17790c630aebea69aa254762af6cc82d">
  <xsd:schema xmlns:xsd="http://www.w3.org/2001/XMLSchema" xmlns:xs="http://www.w3.org/2001/XMLSchema" xmlns:p="http://schemas.microsoft.com/office/2006/metadata/properties" xmlns:ns2="3bd611c8-5cfe-4abc-a22c-f8fb0b694d82" targetNamespace="http://schemas.microsoft.com/office/2006/metadata/properties" ma:root="true" ma:fieldsID="b6aa3d98abf5d618fb1bd55c522758b9" ns2:_="">
    <xsd:import namespace="3bd611c8-5cfe-4abc-a22c-f8fb0b694d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d611c8-5cfe-4abc-a22c-f8fb0b694d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3524D5-7201-401D-A994-A7B05C89801B}"/>
</file>

<file path=customXml/itemProps2.xml><?xml version="1.0" encoding="utf-8"?>
<ds:datastoreItem xmlns:ds="http://schemas.openxmlformats.org/officeDocument/2006/customXml" ds:itemID="{1D9F5BB0-D968-422E-9BD9-874691D6A170}"/>
</file>

<file path=customXml/itemProps3.xml><?xml version="1.0" encoding="utf-8"?>
<ds:datastoreItem xmlns:ds="http://schemas.openxmlformats.org/officeDocument/2006/customXml" ds:itemID="{2C718662-0145-4DF8-8789-98E17B76E383}"/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1228</Words>
  <Application>Microsoft Macintosh PowerPoint</Application>
  <PresentationFormat>Widescreen</PresentationFormat>
  <Paragraphs>402</Paragraphs>
  <Slides>59</Slides>
  <Notes>31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59</vt:i4>
      </vt:variant>
    </vt:vector>
  </HeadingPairs>
  <TitlesOfParts>
    <vt:vector size="67" baseType="lpstr">
      <vt:lpstr>Arial</vt:lpstr>
      <vt:lpstr>Calibri</vt:lpstr>
      <vt:lpstr>Calibri Light</vt:lpstr>
      <vt:lpstr>Symbol</vt:lpstr>
      <vt:lpstr>Times New Roman</vt:lpstr>
      <vt:lpstr>Verdana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Herpes simplex di tipo 1 (HSV-1)</vt:lpstr>
      <vt:lpstr>Presentazione standard di PowerPoint</vt:lpstr>
      <vt:lpstr>Presentazione standard di PowerPoint</vt:lpstr>
      <vt:lpstr>Presentazione standard di PowerPoint</vt:lpstr>
      <vt:lpstr>Biologia vs. Biotecnologie</vt:lpstr>
      <vt:lpstr>Le Biotecnologie sviluppano presìdi innovativi per la terapia (cancro)</vt:lpstr>
      <vt:lpstr>È possible “addomesticare” un virus?</vt:lpstr>
      <vt:lpstr>Sì, se lo conosciamo a sufficienza, e lo reputiamo adatto a risolvere problemi di natura medica</vt:lpstr>
      <vt:lpstr>Presentazione standard di PowerPoint</vt:lpstr>
      <vt:lpstr>Presentazione standard di PowerPoint</vt:lpstr>
      <vt:lpstr>Presentazione standard di PowerPoint</vt:lpstr>
      <vt:lpstr> - doppio livello di sicurezza - effetto primario: oncolisi - effetto secondario: vaccino</vt:lpstr>
      <vt:lpstr>E se il virus… sfuggisse di mano?</vt:lpstr>
      <vt:lpstr>E se il virus… sfuggisse di mano?</vt:lpstr>
      <vt:lpstr>E se il virus… sfuggisse di mano?</vt:lpstr>
      <vt:lpstr>E se il virus… sfuggisse di mano?</vt:lpstr>
      <vt:lpstr>E se il virus… sfuggisse di mano?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Biologia vs. Biotecnologie</vt:lpstr>
      <vt:lpstr>Risposte immunitarie all’infezione virale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 vivo vs. in vitro diversity</vt:lpstr>
      <vt:lpstr>From where to isolate VH and VL?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NICOLA ZAMBRANO</dc:creator>
  <cp:lastModifiedBy>NICOLA ZAMBRANO</cp:lastModifiedBy>
  <cp:revision>42</cp:revision>
  <dcterms:created xsi:type="dcterms:W3CDTF">2020-06-08T09:49:25Z</dcterms:created>
  <dcterms:modified xsi:type="dcterms:W3CDTF">2021-02-24T17:06:43Z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0x010100436EFE37FE2F3E4D8A0A99033C1722B9</vt:lpwstr>
  </property>
</Properties>
</file>